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69F79AB-5D2C-4306-8B7A-5176E461A547}">
  <a:tblStyle styleId="{869F79AB-5D2C-4306-8B7A-5176E461A5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daefd2e5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daefd2e5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aefd2e5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daefd2e5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aefd2e5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aefd2e5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daefd2e5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daefd2e5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daefd2e50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daefd2e5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daefd2e50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daefd2e5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daefd2e50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daefd2e5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aefd2e5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daefd2e5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daefd2e5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daefd2e5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daefd2e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daefd2e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aefd2e5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aefd2e5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daefd2e5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daefd2e5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aefd2e5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aefd2e5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aefd2e5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aefd2e5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aefd2e5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daefd2e5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daefd2e5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daefd2e5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aefd2e5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aefd2e5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LA DIPENDENZA STATISTICA FRA VARIABILI QUALITATIVE</a:t>
            </a:r>
            <a:endParaRPr sz="48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L’analisi della contingenza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INDIPENDENZA STATISTICA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525" y="1676350"/>
            <a:ext cx="4132800" cy="1289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22"/>
          <p:cNvGraphicFramePr/>
          <p:nvPr/>
        </p:nvGraphicFramePr>
        <p:xfrm>
          <a:off x="404125" y="142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{869F79AB-5D2C-4306-8B7A-5176E461A547}</a:tableStyleId>
              </a:tblPr>
              <a:tblGrid>
                <a:gridCol w="954250"/>
                <a:gridCol w="905675"/>
                <a:gridCol w="947300"/>
                <a:gridCol w="1009775"/>
              </a:tblGrid>
              <a:tr h="42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BASSO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MEDIO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ALTO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5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CAZZULANI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(60*20)/200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(60*60)/200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18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(60*120)/200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36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4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NEGRI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(40*20)/200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4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(40*60)/200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12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(40*120)/200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24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4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GORINI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(100*20)/200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10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(100*60)/200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30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(100*120)/200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60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41" name="Google Shape;141;p22"/>
          <p:cNvSpPr txBox="1"/>
          <p:nvPr/>
        </p:nvSpPr>
        <p:spPr>
          <a:xfrm>
            <a:off x="394500" y="3521150"/>
            <a:ext cx="82479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 frequenze congiunte sono sempre uguali al prodotto delle frequenze marginali divise per n.</a:t>
            </a:r>
            <a:b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Vale cioè: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aseline="-25000"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i,j</a:t>
            </a: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(f</a:t>
            </a:r>
            <a:r>
              <a:rPr baseline="-25000"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i,0</a:t>
            </a: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* f</a:t>
            </a:r>
            <a:r>
              <a:rPr baseline="-25000"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0,j</a:t>
            </a: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/ 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 variabili sono fra loro indipendenti ovvero il voto di diploma non dipende dalla scuola media di provenienza.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266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La </a:t>
            </a:r>
            <a:r>
              <a:rPr b="1" lang="it">
                <a:solidFill>
                  <a:schemeClr val="accent1"/>
                </a:solidFill>
              </a:rPr>
              <a:t>contingenza</a:t>
            </a:r>
            <a:r>
              <a:rPr lang="it"/>
              <a:t> permette di calcolare il grado di dipendenza statistica fra due mutabili.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550" y="2235075"/>
            <a:ext cx="4007899" cy="14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408875" y="2235075"/>
            <a:ext cx="3935100" cy="2459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ESEMPIO</a:t>
            </a:r>
            <a:endParaRPr b="1"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 consideri la tabella a doppia entrata assegnata e si dica se la scelta post diploma (Università o Lavoro) è dipendente dalla sezione (Sez A, Sez B, Sez C) frequentata dallo studente.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266325"/>
            <a:ext cx="8520600" cy="12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 costruisce la tabella delle frequenze marginali teoriche calcolate la formula nota: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</a:t>
            </a:r>
            <a:r>
              <a:rPr baseline="-25000" lang="it"/>
              <a:t>i,j</a:t>
            </a:r>
            <a:r>
              <a:rPr lang="it"/>
              <a:t> = (f</a:t>
            </a:r>
            <a:r>
              <a:rPr baseline="-25000" lang="it"/>
              <a:t>i,0</a:t>
            </a:r>
            <a:r>
              <a:rPr lang="it"/>
              <a:t> * f</a:t>
            </a:r>
            <a:r>
              <a:rPr baseline="-25000" lang="it"/>
              <a:t>0,j</a:t>
            </a:r>
            <a:r>
              <a:rPr lang="it"/>
              <a:t>) / N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6" name="Google Shape;156;p24"/>
          <p:cNvGraphicFramePr/>
          <p:nvPr/>
        </p:nvGraphicFramePr>
        <p:xfrm>
          <a:off x="429200" y="262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{869F79AB-5D2C-4306-8B7A-5176E461A547}</a:tableStyleId>
              </a:tblPr>
              <a:tblGrid>
                <a:gridCol w="704350"/>
                <a:gridCol w="1086175"/>
                <a:gridCol w="1016700"/>
              </a:tblGrid>
              <a:tr h="3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UNIVERSITA’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LAVORO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2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A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30*25/50</a:t>
                      </a:r>
                      <a:r>
                        <a:rPr b="1" lang="it" sz="1000"/>
                        <a:t>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20*25/50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10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B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30*15/50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9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20*15/50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C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30*10/60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20*10/50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4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400" y="2586825"/>
            <a:ext cx="3716374" cy="13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672150" y="4076450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TEORICHE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5718150" y="4118100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OSSERVATE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411075" y="3292925"/>
            <a:ext cx="8520600" cy="15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tabella delle frequenze congiunte è diversa da quella delle frequenze osservate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↓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due variabili non sono statisticamente indipendenti, ovvero la scelta post diploma (Università, Lavoro) non è indipendente dalla sezione frequentata (Sez A, Sez B, Sez C)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411075" y="1299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{869F79AB-5D2C-4306-8B7A-5176E461A547}</a:tableStyleId>
              </a:tblPr>
              <a:tblGrid>
                <a:gridCol w="704350"/>
                <a:gridCol w="1086175"/>
                <a:gridCol w="1016700"/>
              </a:tblGrid>
              <a:tr h="3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UNIVERSITA’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LAVORO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2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A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30*25/50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20*25/50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10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B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30*15/50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9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20*15/50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C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30*10/60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20*10/50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4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00" y="1285638"/>
            <a:ext cx="3716374" cy="13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411075" y="2654425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TEORICHE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3670800" y="2654425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OSSERVATE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005763" y="2654425"/>
            <a:ext cx="534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≠</a:t>
            </a:r>
            <a:endParaRPr b="1" sz="24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266325"/>
            <a:ext cx="8520600" cy="25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Definisco contingenza la differenza fra una frequenza congiunta osservata e la frequenza congiunta teorica.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C(x</a:t>
            </a:r>
            <a:r>
              <a:rPr b="1" baseline="-25000" lang="it">
                <a:solidFill>
                  <a:schemeClr val="accent1"/>
                </a:solidFill>
              </a:rPr>
              <a:t>i</a:t>
            </a:r>
            <a:r>
              <a:rPr b="1" lang="it">
                <a:solidFill>
                  <a:schemeClr val="accent1"/>
                </a:solidFill>
              </a:rPr>
              <a:t>;y</a:t>
            </a:r>
            <a:r>
              <a:rPr b="1" baseline="-25000" lang="it">
                <a:solidFill>
                  <a:schemeClr val="accent1"/>
                </a:solidFill>
              </a:rPr>
              <a:t>j</a:t>
            </a:r>
            <a:r>
              <a:rPr b="1" lang="it">
                <a:solidFill>
                  <a:schemeClr val="accent1"/>
                </a:solidFill>
              </a:rPr>
              <a:t>) = f(x</a:t>
            </a:r>
            <a:r>
              <a:rPr b="1" baseline="-25000" lang="it">
                <a:solidFill>
                  <a:schemeClr val="accent1"/>
                </a:solidFill>
              </a:rPr>
              <a:t>i</a:t>
            </a:r>
            <a:r>
              <a:rPr b="1" lang="it">
                <a:solidFill>
                  <a:schemeClr val="accent1"/>
                </a:solidFill>
              </a:rPr>
              <a:t>,y</a:t>
            </a:r>
            <a:r>
              <a:rPr b="1" baseline="-25000" lang="it">
                <a:solidFill>
                  <a:schemeClr val="accent1"/>
                </a:solidFill>
              </a:rPr>
              <a:t>j</a:t>
            </a:r>
            <a:r>
              <a:rPr b="1" lang="it">
                <a:solidFill>
                  <a:schemeClr val="accent1"/>
                </a:solidFill>
              </a:rPr>
              <a:t>) osservata - f(x</a:t>
            </a:r>
            <a:r>
              <a:rPr b="1" baseline="-25000" lang="it">
                <a:solidFill>
                  <a:schemeClr val="accent1"/>
                </a:solidFill>
              </a:rPr>
              <a:t>i</a:t>
            </a:r>
            <a:r>
              <a:rPr b="1" lang="it">
                <a:solidFill>
                  <a:schemeClr val="accent1"/>
                </a:solidFill>
              </a:rPr>
              <a:t>,y</a:t>
            </a:r>
            <a:r>
              <a:rPr b="1" baseline="-25000" lang="it">
                <a:solidFill>
                  <a:schemeClr val="accent1"/>
                </a:solidFill>
              </a:rPr>
              <a:t>j</a:t>
            </a:r>
            <a:r>
              <a:rPr b="1" lang="it">
                <a:solidFill>
                  <a:schemeClr val="accent1"/>
                </a:solidFill>
              </a:rPr>
              <a:t>) teorica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Nel caso di </a:t>
            </a:r>
            <a:r>
              <a:rPr b="1" lang="it">
                <a:solidFill>
                  <a:schemeClr val="accent1"/>
                </a:solidFill>
              </a:rPr>
              <a:t>indipendenza statistica le contingenze sono tutte nulle</a:t>
            </a:r>
            <a:r>
              <a:rPr lang="it"/>
              <a:t>, mentre cresceranno in valore assoluto, al crescere del grado di dipendenza tra i caratteri.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L’indice che misura il grado di connessione fra due mutabili è l’indice di Pearson noto anche come Chi</a:t>
            </a:r>
            <a:r>
              <a:rPr baseline="30000" lang="it"/>
              <a:t>2</a:t>
            </a:r>
            <a:r>
              <a:rPr lang="it"/>
              <a:t>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Chi</a:t>
            </a:r>
            <a:r>
              <a:rPr b="1" baseline="30000" lang="it">
                <a:solidFill>
                  <a:schemeClr val="accent1"/>
                </a:solidFill>
              </a:rPr>
              <a:t>2 </a:t>
            </a:r>
            <a:r>
              <a:rPr b="1" lang="it">
                <a:solidFill>
                  <a:schemeClr val="accent1"/>
                </a:solidFill>
              </a:rPr>
              <a:t>= ∑ C</a:t>
            </a:r>
            <a:r>
              <a:rPr b="1" baseline="30000" lang="it">
                <a:solidFill>
                  <a:schemeClr val="accent1"/>
                </a:solidFill>
              </a:rPr>
              <a:t>2</a:t>
            </a:r>
            <a:r>
              <a:rPr b="1" lang="it">
                <a:solidFill>
                  <a:schemeClr val="accent1"/>
                </a:solidFill>
              </a:rPr>
              <a:t>(x</a:t>
            </a:r>
            <a:r>
              <a:rPr b="1" baseline="-25000" lang="it">
                <a:solidFill>
                  <a:schemeClr val="accent1"/>
                </a:solidFill>
              </a:rPr>
              <a:t>i</a:t>
            </a:r>
            <a:r>
              <a:rPr b="1" lang="it">
                <a:solidFill>
                  <a:schemeClr val="accent1"/>
                </a:solidFill>
              </a:rPr>
              <a:t>,y</a:t>
            </a:r>
            <a:r>
              <a:rPr b="1" baseline="-25000" lang="it">
                <a:solidFill>
                  <a:schemeClr val="accent1"/>
                </a:solidFill>
              </a:rPr>
              <a:t>j</a:t>
            </a:r>
            <a:r>
              <a:rPr b="1" lang="it">
                <a:solidFill>
                  <a:schemeClr val="accent1"/>
                </a:solidFill>
              </a:rPr>
              <a:t>) / f(x</a:t>
            </a:r>
            <a:r>
              <a:rPr b="1" baseline="-25000" lang="it">
                <a:solidFill>
                  <a:schemeClr val="accent1"/>
                </a:solidFill>
              </a:rPr>
              <a:t>i</a:t>
            </a:r>
            <a:r>
              <a:rPr b="1" lang="it">
                <a:solidFill>
                  <a:schemeClr val="accent1"/>
                </a:solidFill>
              </a:rPr>
              <a:t>,y</a:t>
            </a:r>
            <a:r>
              <a:rPr b="1" baseline="-25000" lang="it">
                <a:solidFill>
                  <a:schemeClr val="accent1"/>
                </a:solidFill>
              </a:rPr>
              <a:t>j</a:t>
            </a:r>
            <a:r>
              <a:rPr b="1" lang="it">
                <a:solidFill>
                  <a:schemeClr val="accent1"/>
                </a:solidFill>
              </a:rPr>
              <a:t>) teoriche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Chi</a:t>
            </a:r>
            <a:r>
              <a:rPr b="1" baseline="30000" lang="it">
                <a:solidFill>
                  <a:schemeClr val="accent1"/>
                </a:solidFill>
              </a:rPr>
              <a:t>2</a:t>
            </a:r>
            <a:r>
              <a:rPr b="1" lang="it">
                <a:solidFill>
                  <a:schemeClr val="accent1"/>
                </a:solidFill>
              </a:rPr>
              <a:t> = 0</a:t>
            </a:r>
            <a:r>
              <a:rPr lang="it"/>
              <a:t>		allora	le variabili sono indipendenti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Maggiore è il valore di Chi</a:t>
            </a:r>
            <a:r>
              <a:rPr baseline="30000" lang="it"/>
              <a:t>2</a:t>
            </a:r>
            <a:r>
              <a:rPr lang="it"/>
              <a:t>, maggiore è il grado di connessione fra le due variabili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311700" y="2868675"/>
            <a:ext cx="8520600" cy="1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Chi</a:t>
            </a:r>
            <a:r>
              <a:rPr baseline="30000" lang="it"/>
              <a:t>2</a:t>
            </a:r>
            <a:r>
              <a:rPr lang="it"/>
              <a:t> = 0</a:t>
            </a:r>
            <a:r>
              <a:rPr baseline="30000" lang="it"/>
              <a:t>2</a:t>
            </a:r>
            <a:r>
              <a:rPr lang="it"/>
              <a:t>/15 + 0</a:t>
            </a:r>
            <a:r>
              <a:rPr baseline="30000" lang="it"/>
              <a:t>2</a:t>
            </a:r>
            <a:r>
              <a:rPr lang="it"/>
              <a:t>/10 + 2</a:t>
            </a:r>
            <a:r>
              <a:rPr baseline="30000" lang="it"/>
              <a:t>2</a:t>
            </a:r>
            <a:r>
              <a:rPr lang="it"/>
              <a:t>/9 + 2</a:t>
            </a:r>
            <a:r>
              <a:rPr baseline="30000" lang="it"/>
              <a:t>2</a:t>
            </a:r>
            <a:r>
              <a:rPr lang="it"/>
              <a:t>/6 + 2</a:t>
            </a:r>
            <a:r>
              <a:rPr baseline="30000" lang="it"/>
              <a:t>2</a:t>
            </a:r>
            <a:r>
              <a:rPr lang="it"/>
              <a:t>/6 + 2</a:t>
            </a:r>
            <a:r>
              <a:rPr baseline="30000" lang="it"/>
              <a:t>2</a:t>
            </a:r>
            <a:r>
              <a:rPr lang="it"/>
              <a:t>/4 = 2,8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Essendo diverso </a:t>
            </a:r>
            <a:r>
              <a:rPr lang="it"/>
              <a:t>Chi</a:t>
            </a:r>
            <a:r>
              <a:rPr baseline="30000" lang="it"/>
              <a:t>2 </a:t>
            </a:r>
            <a:r>
              <a:rPr lang="it"/>
              <a:t>da 0, le due mutabili non sono indipendenti.</a:t>
            </a:r>
            <a:endParaRPr/>
          </a:p>
        </p:txBody>
      </p:sp>
      <p:graphicFrame>
        <p:nvGraphicFramePr>
          <p:cNvPr id="189" name="Google Shape;189;p28"/>
          <p:cNvGraphicFramePr/>
          <p:nvPr/>
        </p:nvGraphicFramePr>
        <p:xfrm>
          <a:off x="411075" y="1299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{869F79AB-5D2C-4306-8B7A-5176E461A547}</a:tableStyleId>
              </a:tblPr>
              <a:tblGrid>
                <a:gridCol w="704350"/>
                <a:gridCol w="1086175"/>
                <a:gridCol w="1016700"/>
              </a:tblGrid>
              <a:tr h="32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UNIVERSITA’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FF0000"/>
                          </a:solidFill>
                        </a:rPr>
                        <a:t>LAVORO</a:t>
                      </a:r>
                      <a:endParaRPr b="1"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2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A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30*25/50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20*25/50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10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9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B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30*15/50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9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20*15/50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>
                          <a:solidFill>
                            <a:srgbClr val="0000FF"/>
                          </a:solidFill>
                        </a:rPr>
                        <a:t>SEZ C</a:t>
                      </a:r>
                      <a:endParaRPr b="1" sz="10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30*10/60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000"/>
                        <a:t>20*10/50 = </a:t>
                      </a:r>
                      <a:r>
                        <a:rPr b="1" lang="it" sz="1000">
                          <a:solidFill>
                            <a:schemeClr val="accent2"/>
                          </a:solidFill>
                        </a:rPr>
                        <a:t>4</a:t>
                      </a:r>
                      <a:endParaRPr b="1"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00" y="1285638"/>
            <a:ext cx="3716374" cy="13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311700" y="1266325"/>
            <a:ext cx="85206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Spesso si calcola il coefficiente di contingenza: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Coefficiente contingenza = √Chi</a:t>
            </a:r>
            <a:r>
              <a:rPr b="1" baseline="30000" lang="it">
                <a:solidFill>
                  <a:schemeClr val="accent1"/>
                </a:solidFill>
              </a:rPr>
              <a:t>2</a:t>
            </a:r>
            <a:r>
              <a:rPr b="1" lang="it">
                <a:solidFill>
                  <a:schemeClr val="accent1"/>
                </a:solidFill>
              </a:rPr>
              <a:t>/(Chi</a:t>
            </a:r>
            <a:r>
              <a:rPr b="1" baseline="30000" lang="it">
                <a:solidFill>
                  <a:schemeClr val="accent1"/>
                </a:solidFill>
              </a:rPr>
              <a:t>2</a:t>
            </a:r>
            <a:r>
              <a:rPr b="1" lang="it">
                <a:solidFill>
                  <a:schemeClr val="accent1"/>
                </a:solidFill>
              </a:rPr>
              <a:t>+n)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Il coefficiente di contingenza assume valori compresi fra 0 e 1.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0 </a:t>
            </a:r>
            <a:r>
              <a:rPr lang="it"/>
              <a:t>= indipendenza statistica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1</a:t>
            </a:r>
            <a:r>
              <a:rPr lang="it"/>
              <a:t> = Perfetta dipendenza statistica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Nell’esempio analizzato: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√2,8/(2,8+50) = 0,230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Essendo diverso da 0 le variabili non sono statisticamente indipendenti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Essendo più vicino a 0 che a 1, la dipendenza è piuttosto debole.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PROVA TU</a:t>
            </a:r>
            <a:endParaRPr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311700" y="126632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Dire il sesso dello studente e la scelta della facoltà università sono indipendenti fra loro.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50" y="2431151"/>
            <a:ext cx="7822924" cy="17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PREMESSA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4914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DIPENDENZA STATISTICA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Esistenza di una relazione fra due variabili osservate X e Y: ad esempio al crescere di X, Y aumenta o viceversa. La teoria economica individua una dipendenza fra livello di salari e occupazione, fra prezzo e domanda, ...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Quando fra due variabili esiste una dipendenza statistica, ma non una relazione logica di causa - effetto, si parla di </a:t>
            </a:r>
            <a:r>
              <a:rPr b="1" lang="it">
                <a:solidFill>
                  <a:schemeClr val="accent1"/>
                </a:solidFill>
              </a:rPr>
              <a:t>correlazione spurie</a:t>
            </a:r>
            <a:r>
              <a:rPr lang="it"/>
              <a:t>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875" y="1266325"/>
            <a:ext cx="3682800" cy="205337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PREMESSA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VARIABILI QUALITATIVE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Variabili che non possono essere espresse in termini numerici (quantitativi); sono dette anche </a:t>
            </a:r>
            <a:r>
              <a:rPr b="1" lang="it">
                <a:solidFill>
                  <a:schemeClr val="accent1"/>
                </a:solidFill>
              </a:rPr>
              <a:t>mutabili</a:t>
            </a:r>
            <a:r>
              <a:rPr lang="it"/>
              <a:t>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Ne sono esempi: colore degli occhi, titolo di studio, squadra per la quale si fa il tifo, mezzo di trasporto utilizzato per raggiungere la scuola, 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177500" y="1322550"/>
            <a:ext cx="4831200" cy="3558900"/>
          </a:xfrm>
          <a:prstGeom prst="rect">
            <a:avLst/>
          </a:prstGeom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u="sng"/>
              <a:t>RISPONDI</a:t>
            </a:r>
            <a:endParaRPr b="1" u="sng"/>
          </a:p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sono in totale gli studenti?</a:t>
            </a:r>
            <a:endParaRPr/>
          </a:p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studenti provengono dalla scuola Paolo Gorini?</a:t>
            </a:r>
            <a:br>
              <a:rPr lang="it"/>
            </a:br>
            <a:r>
              <a:rPr lang="it"/>
              <a:t>Quanti studenti hanno ottenuto un voto di diploma medio?</a:t>
            </a:r>
            <a:endParaRPr/>
          </a:p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studenti che hanno frequentato la Cazzulani hanno ottenuto un voto di diploma alto?</a:t>
            </a:r>
            <a:endParaRPr/>
          </a:p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studenti che hanno ottenuto un voto basso hanno frequentato l’Ada Negri?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50" y="1322550"/>
            <a:ext cx="3600576" cy="225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Aggiungiamo alla precedente tabella a doppia entrata i totali di riga e di colonna.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564" y="2363525"/>
            <a:ext cx="5006713" cy="156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Introduciamo la terminologia statistica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639" y="2377400"/>
            <a:ext cx="5006713" cy="156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775825" y="3090775"/>
            <a:ext cx="486000" cy="707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428750" y="3225775"/>
            <a:ext cx="409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Yi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/>
          <p:nvPr/>
        </p:nvSpPr>
        <p:spPr>
          <a:xfrm rot="5400000">
            <a:off x="4774375" y="1222900"/>
            <a:ext cx="486000" cy="2457300"/>
          </a:xfrm>
          <a:prstGeom prst="leftBrace">
            <a:avLst>
              <a:gd fmla="val 8333" name="adj1"/>
              <a:gd fmla="val 49109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4843575" y="1882200"/>
            <a:ext cx="4095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Xi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6482000" y="3090775"/>
            <a:ext cx="409500" cy="638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7008925" y="3090775"/>
            <a:ext cx="2034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Frequenze marginali di Y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906475" y="3750675"/>
            <a:ext cx="2179800" cy="24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3788725" y="4034475"/>
            <a:ext cx="2457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Frequenze marginali di X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3864525" y="3101443"/>
            <a:ext cx="2221800" cy="607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 flipH="1" rot="10800000">
            <a:off x="2886325" y="3545625"/>
            <a:ext cx="902400" cy="65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12" name="Google Shape;112;p18"/>
          <p:cNvSpPr txBox="1"/>
          <p:nvPr/>
        </p:nvSpPr>
        <p:spPr>
          <a:xfrm>
            <a:off x="1178875" y="4121750"/>
            <a:ext cx="22770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Frequenze congiunte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 rot="10800000">
            <a:off x="6772800" y="3878575"/>
            <a:ext cx="327000" cy="3714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8"/>
          <p:cNvSpPr txBox="1"/>
          <p:nvPr/>
        </p:nvSpPr>
        <p:spPr>
          <a:xfrm>
            <a:off x="7099800" y="4152500"/>
            <a:ext cx="2034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Totale frequenze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(totale osservazioni)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Formalizzando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75" y="1765000"/>
            <a:ext cx="4463526" cy="296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266325"/>
            <a:ext cx="8308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Le tabelle a doppia entrata vengono spesso rappresentate graficamente attraverso il </a:t>
            </a:r>
            <a:r>
              <a:rPr b="1" lang="it">
                <a:solidFill>
                  <a:schemeClr val="accent1"/>
                </a:solidFill>
              </a:rPr>
              <a:t>diagramma a bolle</a:t>
            </a:r>
            <a:r>
              <a:rPr lang="it"/>
              <a:t>, dove il </a:t>
            </a:r>
            <a:r>
              <a:rPr b="1" lang="it">
                <a:solidFill>
                  <a:schemeClr val="accent1"/>
                </a:solidFill>
              </a:rPr>
              <a:t>raggio</a:t>
            </a:r>
            <a:r>
              <a:rPr lang="it"/>
              <a:t> di ciascuna bolla è proporzionale alla frequenza congiunta.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INDIPENDENZA STATISTICA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 dimostra che </a:t>
            </a:r>
            <a:r>
              <a:rPr b="1" lang="it">
                <a:solidFill>
                  <a:schemeClr val="accent1"/>
                </a:solidFill>
              </a:rPr>
              <a:t>se</a:t>
            </a:r>
            <a:r>
              <a:rPr lang="it"/>
              <a:t> le variabili X e Y sono indipendenti </a:t>
            </a:r>
            <a:r>
              <a:rPr b="1" lang="it">
                <a:solidFill>
                  <a:schemeClr val="accent1"/>
                </a:solidFill>
              </a:rPr>
              <a:t>allora</a:t>
            </a:r>
            <a:r>
              <a:rPr lang="it"/>
              <a:t> la frequenza congiunta (f</a:t>
            </a:r>
            <a:r>
              <a:rPr baseline="-25000" lang="it"/>
              <a:t>i,j</a:t>
            </a:r>
            <a:r>
              <a:rPr lang="it"/>
              <a:t>) è uguale al prodotto delle corrispondenti frequenze marginali divise per il numero di osservazioni n.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f</a:t>
            </a:r>
            <a:r>
              <a:rPr b="1" baseline="-25000" lang="it">
                <a:solidFill>
                  <a:schemeClr val="accent1"/>
                </a:solidFill>
              </a:rPr>
              <a:t>i,j</a:t>
            </a:r>
            <a:r>
              <a:rPr b="1" lang="it">
                <a:solidFill>
                  <a:schemeClr val="accent1"/>
                </a:solidFill>
              </a:rPr>
              <a:t> = (f</a:t>
            </a:r>
            <a:r>
              <a:rPr b="1" baseline="-25000" lang="it">
                <a:solidFill>
                  <a:schemeClr val="accent1"/>
                </a:solidFill>
              </a:rPr>
              <a:t>i,0</a:t>
            </a:r>
            <a:r>
              <a:rPr b="1" lang="it">
                <a:solidFill>
                  <a:schemeClr val="accent1"/>
                </a:solidFill>
              </a:rPr>
              <a:t> * f</a:t>
            </a:r>
            <a:r>
              <a:rPr b="1" baseline="-25000" lang="it">
                <a:solidFill>
                  <a:schemeClr val="accent1"/>
                </a:solidFill>
              </a:rPr>
              <a:t>0,j</a:t>
            </a:r>
            <a:r>
              <a:rPr b="1" lang="it">
                <a:solidFill>
                  <a:schemeClr val="accent1"/>
                </a:solidFill>
              </a:rPr>
              <a:t>) / n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Se tale condizione è rispettata le variabili sono </a:t>
            </a:r>
            <a:r>
              <a:rPr b="1" lang="it">
                <a:solidFill>
                  <a:schemeClr val="accent1"/>
                </a:solidFill>
              </a:rPr>
              <a:t>indipendenti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Se tale condizione non è rispettata le variabili non sono indipendenti ovvero sono </a:t>
            </a:r>
            <a:r>
              <a:rPr b="1" lang="it">
                <a:solidFill>
                  <a:schemeClr val="accent1"/>
                </a:solidFill>
              </a:rPr>
              <a:t>dipendenti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