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2379E-B309-4349-B183-82322BC41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86B2F6-F3C1-48F2-AB89-219B445FB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6E7BD9-BFE6-41D3-9EB7-8496C7599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7F7E7A-B453-4C80-88F8-60BA7E2AB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6F0F6A-D4E5-42E4-BFBB-0128DFEC8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21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618061-662B-4FB3-A78E-9CE3FDA3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36650D9-0078-4C0F-8E01-86B9980DB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7396AD-D4B8-406F-97D0-592BBDF6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C097B4-8D53-4ED7-B5B8-DB8CA14E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CE16CE-54C2-4419-88D3-05CFA6B2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30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734E86F-32F8-41EB-8DA5-28E61EB1B9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E5447EF-AAB3-4C85-BE79-BA3C9D013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51C8A0-D4DA-4B0B-B46A-D7002ED0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345D2C-88C0-4E4C-AFE7-09D97CDC1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0E0741-E905-4F1B-9B81-2C0D787B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458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4E86C2-694F-4333-A44A-A2B97EFE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46A65-D502-487D-875D-50E469963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40F2D6-7301-4780-AD81-3EB3F5E38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6986DB-52D9-4D2B-B1E5-6BB1DC0DE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37C475-89D7-4EF8-92E2-E2E22969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09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BB1F92-FA80-4608-858B-372A27755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692C74-EFD6-46C8-B612-7DB2BA663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3DE3DA-7651-4AF1-9AED-A074707D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231267-2C66-482C-BE89-6C470EB0B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2C721B-C410-4AA1-A392-F1E7AC90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75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FBD6D5-CD06-4CB6-94E2-3EF76388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992F8A-EB81-44FD-8432-F2C71C418D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932A43-AD2A-474E-A4AF-F69544EE8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01E019-65A5-465A-ABF2-C875EC89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A6CB43-6790-4005-B4DF-9FF0FA929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45F3EB-9A94-496A-958B-21E9818D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357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29B6D-5C67-451A-8192-D56EEFDD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DD7697-9A18-4981-AE6C-CFD9D88BE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70B9C44-F521-4754-95D8-E331C55B2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A273C3A-60BB-4D44-8B77-18C6AABB4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0112D0-EBAB-4F6E-9DB4-DCCF4EA935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A35C42A-3B48-4334-AE63-18303EAA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E45CD87-FB50-4349-B5BD-66D8721D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7400682-48DA-4B7D-93B1-F36F1FF7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47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245945-4658-480C-84EA-0A72B161B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909517-6E1A-4726-A1E0-6E6D8B1F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60EEE8-B3DF-47A1-91BE-7AB90B9B9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78814AF-80A5-420E-BAF7-7606656D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10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FBA5BE-6319-4BA3-BC3B-829C6E16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C08B38C-1672-4903-937F-11A09175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D073D1-AD57-4322-BA25-F9A416F8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75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DDF81-64B9-4B21-A9EF-EB06045A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02C8C7-F048-468D-B981-C31A03912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D0AE97-EF2F-468A-8D67-015E16EAE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465015-4769-4023-AE70-D64FAC2D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55D9B0-4CB3-4DFD-A03A-5D9B6C45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E74836-F25D-4FBF-A557-8D845879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3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26C75-950C-4482-9BC3-B60C90AED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80FB4FA-04EE-4520-B359-EEA75D304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EE2DEA-E612-4C4A-B413-AEF6C46A4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7A4EC2-1939-4914-82AB-1B818F65D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452372-E9E3-49A9-883E-4E115015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5CDFFA-333F-466A-9443-2BF45F56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39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4DF03B4-D6B0-4007-B5F7-EA4FE5462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A7C65D-95DF-4B2D-95F3-96F1A09E8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FE2AC3-A328-4A3F-9580-22326702FC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44DEF-CB10-4CE2-9CA7-369351320AEC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A1A21C-16E2-4EFC-970E-D1742D75A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9801C5-43AF-4424-880D-ACA8A8AF9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8F6E1-A7F1-4CF5-BB58-F39B01F15C2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73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605E88-074F-4C11-8479-F4081AC0C6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I mercati energetici tra politiche di decarbonizzazione e sanzioni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615C82-B5C1-445B-BC00-4EFA8D557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3200" dirty="0">
                <a:solidFill>
                  <a:srgbClr val="0070C0"/>
                </a:solidFill>
              </a:rPr>
              <a:t>Michele Polo</a:t>
            </a:r>
          </a:p>
          <a:p>
            <a:r>
              <a:rPr lang="it-IT" dirty="0"/>
              <a:t>(Università Bocconi e GREEN) </a:t>
            </a:r>
          </a:p>
          <a:p>
            <a:r>
              <a:rPr lang="it-IT" dirty="0"/>
              <a:t>17 maggio 2022, Liceo Scientifico «</a:t>
            </a:r>
            <a:r>
              <a:rPr lang="it-IT" dirty="0" err="1"/>
              <a:t>A.Volta</a:t>
            </a:r>
            <a:r>
              <a:rPr lang="it-IT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0360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06E57-7EBD-45D0-A00A-80217A6FF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Come funziona il mercato del gas?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E82542-88AA-46F9-B417-E19E53847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Contratti di lungo periodo </a:t>
            </a:r>
            <a:r>
              <a:rPr lang="it-IT" dirty="0"/>
              <a:t>(dagli anni 70):</a:t>
            </a:r>
          </a:p>
          <a:p>
            <a:pPr lvl="1"/>
            <a:r>
              <a:rPr lang="it-IT" dirty="0"/>
              <a:t>Produttore e acquirente </a:t>
            </a:r>
            <a:r>
              <a:rPr lang="it-IT" b="1" dirty="0"/>
              <a:t>condividono i costi e i rischi </a:t>
            </a:r>
            <a:r>
              <a:rPr lang="it-IT" dirty="0"/>
              <a:t>di una infrastruttura dedicata: contratti di 10, 20, anche 30 anni</a:t>
            </a:r>
          </a:p>
          <a:p>
            <a:pPr lvl="1"/>
            <a:r>
              <a:rPr lang="it-IT" b="1" dirty="0"/>
              <a:t>Produttore</a:t>
            </a:r>
            <a:r>
              <a:rPr lang="it-IT" dirty="0"/>
              <a:t> si impegna a una </a:t>
            </a:r>
            <a:r>
              <a:rPr lang="it-IT" b="1" dirty="0"/>
              <a:t>fornitura minima </a:t>
            </a:r>
            <a:r>
              <a:rPr lang="it-IT" dirty="0"/>
              <a:t>annua</a:t>
            </a:r>
          </a:p>
          <a:p>
            <a:pPr lvl="1"/>
            <a:r>
              <a:rPr lang="it-IT" b="1" dirty="0"/>
              <a:t>Acquirente</a:t>
            </a:r>
            <a:r>
              <a:rPr lang="it-IT" dirty="0"/>
              <a:t> si impegna a pagare un </a:t>
            </a:r>
            <a:r>
              <a:rPr lang="it-IT" b="1" dirty="0"/>
              <a:t>quantitativo minimo </a:t>
            </a:r>
            <a:r>
              <a:rPr lang="it-IT" dirty="0"/>
              <a:t>di gas, che il gas venga ritirato o meno, a un </a:t>
            </a:r>
            <a:r>
              <a:rPr lang="it-IT" b="1" dirty="0"/>
              <a:t>prezzo</a:t>
            </a:r>
            <a:r>
              <a:rPr lang="it-IT" dirty="0"/>
              <a:t> indicizzato al petrolio (</a:t>
            </a:r>
            <a:r>
              <a:rPr lang="it-IT" b="1" dirty="0"/>
              <a:t>Take or </a:t>
            </a:r>
            <a:r>
              <a:rPr lang="it-IT" b="1" dirty="0" err="1"/>
              <a:t>Pay</a:t>
            </a:r>
            <a:r>
              <a:rPr lang="it-IT" dirty="0"/>
              <a:t>) </a:t>
            </a:r>
          </a:p>
          <a:p>
            <a:r>
              <a:rPr lang="it-IT" b="1" dirty="0"/>
              <a:t>Mercato spot</a:t>
            </a:r>
            <a:r>
              <a:rPr lang="it-IT" dirty="0"/>
              <a:t> (dagli anni 10)</a:t>
            </a:r>
          </a:p>
          <a:p>
            <a:pPr lvl="1"/>
            <a:r>
              <a:rPr lang="it-IT" dirty="0"/>
              <a:t>Vendite e acquisti a breve</a:t>
            </a:r>
          </a:p>
          <a:p>
            <a:pPr lvl="1"/>
            <a:r>
              <a:rPr lang="it-IT" dirty="0"/>
              <a:t>Transazioni finanziarie e non solo finalizzate a utilizzo del gas</a:t>
            </a:r>
          </a:p>
          <a:p>
            <a:pPr lvl="1"/>
            <a:r>
              <a:rPr lang="it-IT" b="1" dirty="0"/>
              <a:t>Prezzo spot </a:t>
            </a:r>
            <a:r>
              <a:rPr lang="it-IT" dirty="0"/>
              <a:t>riflette le condizioni del mercato (ma soggetto a bolle)</a:t>
            </a:r>
          </a:p>
          <a:p>
            <a:pPr lvl="1"/>
            <a:r>
              <a:rPr lang="it-IT" dirty="0"/>
              <a:t>Recentemente contratti take or </a:t>
            </a:r>
            <a:r>
              <a:rPr lang="it-IT" dirty="0" err="1"/>
              <a:t>pay</a:t>
            </a:r>
            <a:r>
              <a:rPr lang="it-IT" dirty="0"/>
              <a:t> indicizzati al prezzo spot.</a:t>
            </a:r>
          </a:p>
        </p:txBody>
      </p:sp>
    </p:spTree>
    <p:extLst>
      <p:ext uri="{BB962C8B-B14F-4D97-AF65-F5344CB8AC3E}">
        <p14:creationId xmlns:p14="http://schemas.microsoft.com/office/powerpoint/2010/main" val="317427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9B553-9B10-4EE9-AF49-AB00AC6C1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70C0"/>
                </a:solidFill>
              </a:rPr>
              <a:t>Sostituzione delle forniture di gas dalla Russia?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F6607C-380C-45D2-97C6-52A2E347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Trovare </a:t>
            </a:r>
            <a:r>
              <a:rPr lang="it-IT" b="1" dirty="0"/>
              <a:t>forniture aggiuntive </a:t>
            </a:r>
            <a:r>
              <a:rPr lang="it-IT" dirty="0"/>
              <a:t>da paesi collegati via </a:t>
            </a:r>
            <a:r>
              <a:rPr lang="it-IT" b="1" dirty="0"/>
              <a:t>gasdotto</a:t>
            </a:r>
            <a:r>
              <a:rPr lang="it-IT" dirty="0"/>
              <a:t> (Algeria, meno Libia, Nord Europa e Azerbaijan): </a:t>
            </a:r>
          </a:p>
          <a:p>
            <a:pPr lvl="1"/>
            <a:r>
              <a:rPr lang="it-IT" dirty="0"/>
              <a:t>limiti legati alla </a:t>
            </a:r>
            <a:r>
              <a:rPr lang="it-IT" b="1" dirty="0"/>
              <a:t>capacità</a:t>
            </a:r>
            <a:r>
              <a:rPr lang="it-IT" dirty="0"/>
              <a:t> dei gasdotti e alla </a:t>
            </a:r>
            <a:r>
              <a:rPr lang="it-IT" b="1" dirty="0"/>
              <a:t>disponibilità</a:t>
            </a:r>
            <a:r>
              <a:rPr lang="it-IT" dirty="0"/>
              <a:t> di gas</a:t>
            </a:r>
          </a:p>
          <a:p>
            <a:pPr lvl="1"/>
            <a:r>
              <a:rPr lang="it-IT" b="1" dirty="0"/>
              <a:t>Potenziamento</a:t>
            </a:r>
            <a:r>
              <a:rPr lang="it-IT" dirty="0"/>
              <a:t> gasdotti</a:t>
            </a:r>
          </a:p>
          <a:p>
            <a:r>
              <a:rPr lang="it-IT" dirty="0"/>
              <a:t>Trovare </a:t>
            </a:r>
            <a:r>
              <a:rPr lang="it-IT" b="1" dirty="0"/>
              <a:t>forniture aggiuntive </a:t>
            </a:r>
            <a:r>
              <a:rPr lang="it-IT" dirty="0"/>
              <a:t>di </a:t>
            </a:r>
            <a:r>
              <a:rPr lang="it-IT" b="1" dirty="0"/>
              <a:t>gas naturale liquefatto</a:t>
            </a:r>
          </a:p>
          <a:p>
            <a:pPr lvl="1"/>
            <a:r>
              <a:rPr lang="it-IT" dirty="0"/>
              <a:t>Limiti legati alla </a:t>
            </a:r>
            <a:r>
              <a:rPr lang="it-IT" b="1" dirty="0"/>
              <a:t>capacità</a:t>
            </a:r>
            <a:r>
              <a:rPr lang="it-IT" dirty="0"/>
              <a:t> dei rigassificatori</a:t>
            </a:r>
          </a:p>
          <a:p>
            <a:pPr lvl="1"/>
            <a:r>
              <a:rPr lang="it-IT" b="1" dirty="0"/>
              <a:t>Nuovi</a:t>
            </a:r>
            <a:r>
              <a:rPr lang="it-IT" dirty="0"/>
              <a:t> rigassificatori</a:t>
            </a:r>
          </a:p>
          <a:p>
            <a:pPr lvl="1"/>
            <a:r>
              <a:rPr lang="it-IT" b="1" dirty="0"/>
              <a:t>Competizione</a:t>
            </a:r>
            <a:r>
              <a:rPr lang="it-IT" dirty="0"/>
              <a:t> con le altre macroregioni</a:t>
            </a:r>
          </a:p>
          <a:p>
            <a:r>
              <a:rPr lang="it-IT" b="1" dirty="0"/>
              <a:t>Ridurre i consumi</a:t>
            </a:r>
            <a:r>
              <a:rPr lang="it-IT" dirty="0"/>
              <a:t>:</a:t>
            </a:r>
          </a:p>
          <a:p>
            <a:pPr lvl="1"/>
            <a:r>
              <a:rPr lang="it-IT" b="1" dirty="0"/>
              <a:t>Efficientamento</a:t>
            </a:r>
            <a:r>
              <a:rPr lang="it-IT" dirty="0"/>
              <a:t> energetico</a:t>
            </a:r>
          </a:p>
          <a:p>
            <a:pPr lvl="1"/>
            <a:r>
              <a:rPr lang="it-IT" b="1" dirty="0"/>
              <a:t>Razionamento</a:t>
            </a:r>
            <a:r>
              <a:rPr lang="it-IT" dirty="0"/>
              <a:t>  </a:t>
            </a:r>
          </a:p>
          <a:p>
            <a:r>
              <a:rPr lang="it-IT" dirty="0"/>
              <a:t>I </a:t>
            </a:r>
            <a:r>
              <a:rPr lang="it-IT" b="1" dirty="0"/>
              <a:t>contratti in essere </a:t>
            </a:r>
            <a:r>
              <a:rPr lang="it-IT" dirty="0"/>
              <a:t>resteranno validi (take-or-</a:t>
            </a:r>
            <a:r>
              <a:rPr lang="it-IT" dirty="0" err="1"/>
              <a:t>pay</a:t>
            </a:r>
            <a:r>
              <a:rPr lang="it-IT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110119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FE51B-3302-4AAF-A0F8-CDEE0F6C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solidFill>
                  <a:srgbClr val="0070C0"/>
                </a:solidFill>
              </a:rPr>
              <a:t>Sostituzione delle forniture di gas dalla Russia?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93D4D4-1DD1-4652-A927-B7C167CD7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Il </a:t>
            </a:r>
            <a:r>
              <a:rPr lang="it-IT" b="1" dirty="0"/>
              <a:t>prezzo del gas </a:t>
            </a:r>
            <a:r>
              <a:rPr lang="it-IT" dirty="0"/>
              <a:t>è destinato a </a:t>
            </a:r>
            <a:r>
              <a:rPr lang="it-IT" b="1" dirty="0"/>
              <a:t>salire</a:t>
            </a:r>
          </a:p>
          <a:p>
            <a:pPr lvl="1"/>
            <a:r>
              <a:rPr lang="it-IT" b="1" dirty="0"/>
              <a:t>Sostituzione</a:t>
            </a:r>
            <a:r>
              <a:rPr lang="it-IT" dirty="0"/>
              <a:t> di una fonte poco costosa (Russia) con fonti più costose (GNL, </a:t>
            </a:r>
            <a:r>
              <a:rPr lang="it-IT" dirty="0" err="1"/>
              <a:t>shale</a:t>
            </a:r>
            <a:r>
              <a:rPr lang="it-IT" dirty="0"/>
              <a:t> gas USA)</a:t>
            </a:r>
          </a:p>
          <a:p>
            <a:pPr lvl="1"/>
            <a:r>
              <a:rPr lang="it-IT" dirty="0"/>
              <a:t>Industrie energivore </a:t>
            </a:r>
            <a:r>
              <a:rPr lang="it-IT" b="1" dirty="0"/>
              <a:t>fuori mercato</a:t>
            </a:r>
          </a:p>
          <a:p>
            <a:r>
              <a:rPr lang="it-IT" dirty="0"/>
              <a:t>L’aumento del prezzo del gas si trasmette al </a:t>
            </a:r>
            <a:r>
              <a:rPr lang="it-IT" b="1" dirty="0"/>
              <a:t>prezzo dell’elettricità</a:t>
            </a:r>
          </a:p>
          <a:p>
            <a:pPr lvl="1"/>
            <a:r>
              <a:rPr lang="it-IT" dirty="0"/>
              <a:t>Impianti marginali a gas</a:t>
            </a:r>
          </a:p>
          <a:p>
            <a:pPr lvl="1"/>
            <a:r>
              <a:rPr lang="it-IT" dirty="0"/>
              <a:t>Povertà energetica e contributi pubblici alle famiglie</a:t>
            </a:r>
          </a:p>
          <a:p>
            <a:r>
              <a:rPr lang="it-IT" b="1" dirty="0"/>
              <a:t>Spinta inflattiva generale </a:t>
            </a:r>
            <a:r>
              <a:rPr lang="it-IT" dirty="0"/>
              <a:t>(input energetici in ogni produzione di beni e servizi)</a:t>
            </a:r>
          </a:p>
          <a:p>
            <a:r>
              <a:rPr lang="it-IT" dirty="0"/>
              <a:t>Quali effetti sulle politiche di </a:t>
            </a:r>
            <a:r>
              <a:rPr lang="it-IT" b="1" dirty="0"/>
              <a:t>decarbonizzazione</a:t>
            </a:r>
            <a:r>
              <a:rPr lang="it-IT" dirty="0"/>
              <a:t>?</a:t>
            </a:r>
          </a:p>
          <a:p>
            <a:pPr lvl="1"/>
            <a:r>
              <a:rPr lang="it-IT" dirty="0"/>
              <a:t>Spinta a </a:t>
            </a:r>
            <a:r>
              <a:rPr lang="it-IT" b="1" dirty="0"/>
              <a:t>sostituire</a:t>
            </a:r>
            <a:r>
              <a:rPr lang="it-IT" dirty="0"/>
              <a:t> fonti fossili con fonti rinnovabili (+)</a:t>
            </a:r>
          </a:p>
          <a:p>
            <a:pPr lvl="1"/>
            <a:r>
              <a:rPr lang="it-IT" dirty="0"/>
              <a:t>Nel breve periodo utilizzo di fonti </a:t>
            </a:r>
            <a:r>
              <a:rPr lang="it-IT" b="1" dirty="0"/>
              <a:t>più inquinanti </a:t>
            </a:r>
            <a:r>
              <a:rPr lang="it-IT" dirty="0"/>
              <a:t>(carbone) (-)</a:t>
            </a:r>
          </a:p>
          <a:p>
            <a:pPr lvl="1"/>
            <a:r>
              <a:rPr lang="it-IT" dirty="0"/>
              <a:t>Vincoli di </a:t>
            </a:r>
            <a:r>
              <a:rPr lang="it-IT" b="1" dirty="0"/>
              <a:t>finanza pubblica</a:t>
            </a:r>
            <a:r>
              <a:rPr lang="it-IT" dirty="0"/>
              <a:t>: contributi a consumi fossili (bonus) o a rinnovabili e efficientamento energetico?  (?)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76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D1579A-14B0-490B-9756-D288B53C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121394-7777-4A90-A462-BAF25A742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  </a:t>
            </a:r>
            <a:r>
              <a:rPr lang="it-IT" sz="6600" b="1" dirty="0">
                <a:solidFill>
                  <a:srgbClr val="0070C0"/>
                </a:solidFill>
              </a:rPr>
              <a:t>Grazie!</a:t>
            </a:r>
          </a:p>
          <a:p>
            <a:pPr marL="0" indent="0" algn="ctr">
              <a:buNone/>
            </a:pPr>
            <a:endParaRPr lang="it-IT" sz="6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it-IT" sz="5400" b="1" dirty="0">
                <a:solidFill>
                  <a:srgbClr val="0070C0"/>
                </a:solidFill>
              </a:rPr>
              <a:t>michele.polo@unibocconi.it</a:t>
            </a:r>
            <a:endParaRPr lang="it-IT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03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3422D5-EC13-4E73-A144-58A11276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Di cosa parleremo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73E80E-864D-43A2-886B-AEE925EE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Fino a 3 mesi fa</a:t>
            </a:r>
            <a:r>
              <a:rPr lang="it-IT" dirty="0"/>
              <a:t>…</a:t>
            </a:r>
          </a:p>
          <a:p>
            <a:pPr lvl="1"/>
            <a:r>
              <a:rPr lang="it-IT" dirty="0"/>
              <a:t>Politiche di </a:t>
            </a:r>
            <a:r>
              <a:rPr lang="it-IT" b="1" dirty="0"/>
              <a:t>decarbonizzazione</a:t>
            </a:r>
            <a:r>
              <a:rPr lang="it-IT" dirty="0"/>
              <a:t>: progressiva riduzione dell’utilizzo di combustibili fossili</a:t>
            </a:r>
          </a:p>
          <a:p>
            <a:pPr lvl="1"/>
            <a:r>
              <a:rPr lang="it-IT" b="1" dirty="0"/>
              <a:t>Impatto sui mercati energetici</a:t>
            </a:r>
            <a:r>
              <a:rPr lang="it-IT" dirty="0"/>
              <a:t>: mercato dell’energia elettrica e del gas</a:t>
            </a:r>
          </a:p>
          <a:p>
            <a:pPr lvl="1"/>
            <a:endParaRPr lang="it-IT" dirty="0"/>
          </a:p>
          <a:p>
            <a:r>
              <a:rPr lang="it-IT" dirty="0">
                <a:solidFill>
                  <a:srgbClr val="0070C0"/>
                </a:solidFill>
              </a:rPr>
              <a:t>Oggi</a:t>
            </a:r>
          </a:p>
          <a:p>
            <a:pPr lvl="1"/>
            <a:r>
              <a:rPr lang="it-IT" dirty="0">
                <a:solidFill>
                  <a:srgbClr val="0070C0"/>
                </a:solidFill>
              </a:rPr>
              <a:t>Riduzione delle importazioni </a:t>
            </a:r>
            <a:r>
              <a:rPr lang="it-IT" dirty="0"/>
              <a:t>di petrolio e gas dalla Russia</a:t>
            </a:r>
          </a:p>
          <a:p>
            <a:pPr lvl="1"/>
            <a:r>
              <a:rPr lang="it-IT" dirty="0">
                <a:solidFill>
                  <a:srgbClr val="0070C0"/>
                </a:solidFill>
              </a:rPr>
              <a:t>Come, in che tempi, con quali costi</a:t>
            </a:r>
          </a:p>
          <a:p>
            <a:pPr lvl="1"/>
            <a:endParaRPr lang="it-IT" dirty="0"/>
          </a:p>
          <a:p>
            <a:r>
              <a:rPr lang="it-IT" dirty="0"/>
              <a:t>Sanzioni e politiche di decarbonizzazione: </a:t>
            </a:r>
            <a:r>
              <a:rPr lang="it-IT" dirty="0">
                <a:solidFill>
                  <a:srgbClr val="0070C0"/>
                </a:solidFill>
              </a:rPr>
              <a:t>sinergie o conflitto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211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13F648-41D7-495F-B770-9C49FDA39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Qualche nozione sul funzionamento dei mercati dell’elettricità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C9CA00-23FC-4778-8B41-BFEB91324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Centrali di </a:t>
            </a:r>
            <a:r>
              <a:rPr lang="it-IT" b="1" dirty="0"/>
              <a:t>generazione</a:t>
            </a:r>
            <a:r>
              <a:rPr lang="it-IT" dirty="0"/>
              <a:t> (rinnovabili, fossili, nucleare) &gt;&gt;&gt;&gt; </a:t>
            </a:r>
            <a:r>
              <a:rPr lang="it-IT" b="1" dirty="0"/>
              <a:t>Trasmissione e distribuzione </a:t>
            </a:r>
            <a:r>
              <a:rPr lang="it-IT" dirty="0"/>
              <a:t>&gt;&gt;&gt;&gt; </a:t>
            </a:r>
            <a:r>
              <a:rPr lang="it-IT" b="1" dirty="0"/>
              <a:t>Vendita</a:t>
            </a:r>
            <a:r>
              <a:rPr lang="it-IT" dirty="0"/>
              <a:t> agli utenti finali</a:t>
            </a:r>
          </a:p>
          <a:p>
            <a:endParaRPr lang="it-IT" dirty="0"/>
          </a:p>
          <a:p>
            <a:r>
              <a:rPr lang="it-IT" dirty="0"/>
              <a:t>Il </a:t>
            </a:r>
            <a:r>
              <a:rPr lang="it-IT" b="1" dirty="0"/>
              <a:t>mercato all’ingrosso della generazione elettrica </a:t>
            </a:r>
            <a:r>
              <a:rPr lang="it-IT" dirty="0"/>
              <a:t>è quello cruciale nel determinare il prezzo dell’energia</a:t>
            </a:r>
          </a:p>
          <a:p>
            <a:endParaRPr lang="it-IT" dirty="0"/>
          </a:p>
          <a:p>
            <a:r>
              <a:rPr lang="it-IT" dirty="0"/>
              <a:t>Qualche nozione sul suo funzionamento </a:t>
            </a:r>
          </a:p>
        </p:txBody>
      </p:sp>
    </p:spTree>
    <p:extLst>
      <p:ext uri="{BB962C8B-B14F-4D97-AF65-F5344CB8AC3E}">
        <p14:creationId xmlns:p14="http://schemas.microsoft.com/office/powerpoint/2010/main" val="1866714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8B8EA4-4AC9-4849-846A-C54EE10F8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Il mercato all’ingrosso dell’energia elettrica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819C43-95D5-4C7F-8432-7233F3349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/>
              <a:t>Domanda rigida </a:t>
            </a:r>
            <a:r>
              <a:rPr lang="it-IT" dirty="0"/>
              <a:t>(varia poco in funzione del prezzo)</a:t>
            </a:r>
          </a:p>
          <a:p>
            <a:r>
              <a:rPr lang="it-IT" dirty="0"/>
              <a:t>Diverse </a:t>
            </a:r>
            <a:r>
              <a:rPr lang="it-IT" b="1" dirty="0"/>
              <a:t>tecnologie di produzione </a:t>
            </a:r>
            <a:r>
              <a:rPr lang="it-IT" dirty="0"/>
              <a:t>con </a:t>
            </a:r>
            <a:r>
              <a:rPr lang="it-IT" b="1" dirty="0"/>
              <a:t>costi variabili e costi fissi </a:t>
            </a:r>
            <a:r>
              <a:rPr lang="it-IT" dirty="0"/>
              <a:t>diversi:</a:t>
            </a:r>
          </a:p>
          <a:p>
            <a:pPr lvl="1"/>
            <a:r>
              <a:rPr lang="it-IT" b="1" dirty="0"/>
              <a:t>Rinnovabili</a:t>
            </a:r>
            <a:r>
              <a:rPr lang="it-IT" dirty="0"/>
              <a:t>: alti costi fissi, costi variabili quasi nulli</a:t>
            </a:r>
          </a:p>
          <a:p>
            <a:pPr lvl="1"/>
            <a:r>
              <a:rPr lang="it-IT" b="1" dirty="0"/>
              <a:t>Fossili</a:t>
            </a:r>
            <a:r>
              <a:rPr lang="it-IT" dirty="0"/>
              <a:t>: costi variabili più elevati (carbone &gt; o &lt; del gas) e costi fissi moderati</a:t>
            </a:r>
          </a:p>
          <a:p>
            <a:r>
              <a:rPr lang="it-IT" dirty="0"/>
              <a:t>Domanda e offerta debbono </a:t>
            </a:r>
            <a:r>
              <a:rPr lang="it-IT" b="1" dirty="0"/>
              <a:t>bilanciarsi</a:t>
            </a:r>
            <a:r>
              <a:rPr lang="it-IT" dirty="0"/>
              <a:t> (altrimenti </a:t>
            </a:r>
            <a:r>
              <a:rPr lang="it-IT" dirty="0" err="1"/>
              <a:t>black</a:t>
            </a:r>
            <a:r>
              <a:rPr lang="it-IT" dirty="0"/>
              <a:t> out)</a:t>
            </a:r>
          </a:p>
          <a:p>
            <a:r>
              <a:rPr lang="it-IT" dirty="0"/>
              <a:t>Per ogni intervallo di </a:t>
            </a:r>
            <a:r>
              <a:rPr lang="it-IT" b="1" dirty="0"/>
              <a:t>30 minuti del giorno successivo:</a:t>
            </a:r>
          </a:p>
          <a:p>
            <a:pPr lvl="1"/>
            <a:r>
              <a:rPr lang="it-IT" b="1" dirty="0"/>
              <a:t> </a:t>
            </a:r>
            <a:r>
              <a:rPr lang="it-IT" dirty="0"/>
              <a:t>i </a:t>
            </a:r>
            <a:r>
              <a:rPr lang="it-IT" b="1" dirty="0"/>
              <a:t>produttori </a:t>
            </a:r>
            <a:r>
              <a:rPr lang="it-IT" dirty="0"/>
              <a:t>di energia devono sottoporre al </a:t>
            </a:r>
            <a:r>
              <a:rPr lang="it-IT" b="1" dirty="0"/>
              <a:t>coordinatore</a:t>
            </a:r>
            <a:r>
              <a:rPr lang="it-IT" dirty="0"/>
              <a:t> del mercato (Terna) le loro </a:t>
            </a:r>
            <a:r>
              <a:rPr lang="it-IT" b="1" dirty="0"/>
              <a:t>offerte</a:t>
            </a:r>
            <a:r>
              <a:rPr lang="it-IT" dirty="0"/>
              <a:t> (mercato del giorno prima) indicando </a:t>
            </a:r>
            <a:r>
              <a:rPr lang="it-IT" b="1" dirty="0"/>
              <a:t>quantità</a:t>
            </a:r>
            <a:r>
              <a:rPr lang="it-IT" dirty="0"/>
              <a:t> e </a:t>
            </a:r>
            <a:r>
              <a:rPr lang="it-IT" b="1" dirty="0"/>
              <a:t>prezzo</a:t>
            </a:r>
            <a:r>
              <a:rPr lang="it-IT" dirty="0"/>
              <a:t> richiesto</a:t>
            </a:r>
          </a:p>
          <a:p>
            <a:pPr lvl="1"/>
            <a:r>
              <a:rPr lang="it-IT" dirty="0"/>
              <a:t>Il coordinatore ordina secondo i prezzi offerti (</a:t>
            </a:r>
            <a:r>
              <a:rPr lang="it-IT" b="1" dirty="0" err="1"/>
              <a:t>merit</a:t>
            </a:r>
            <a:r>
              <a:rPr lang="it-IT" b="1" dirty="0"/>
              <a:t> </a:t>
            </a:r>
            <a:r>
              <a:rPr lang="it-IT" b="1" dirty="0" err="1"/>
              <a:t>order</a:t>
            </a:r>
            <a:r>
              <a:rPr lang="it-IT" dirty="0"/>
              <a:t>), incrocia con la domanda attesa e fissa il </a:t>
            </a:r>
            <a:r>
              <a:rPr lang="it-IT" b="1" dirty="0"/>
              <a:t>prezzo </a:t>
            </a:r>
            <a:r>
              <a:rPr lang="it-IT" dirty="0"/>
              <a:t>e </a:t>
            </a:r>
            <a:r>
              <a:rPr lang="it-IT" b="1" dirty="0"/>
              <a:t>quali impianti </a:t>
            </a:r>
            <a:r>
              <a:rPr lang="it-IT" dirty="0"/>
              <a:t>debbono attivarsi il giorno successivo. </a:t>
            </a:r>
          </a:p>
        </p:txBody>
      </p:sp>
    </p:spTree>
    <p:extLst>
      <p:ext uri="{BB962C8B-B14F-4D97-AF65-F5344CB8AC3E}">
        <p14:creationId xmlns:p14="http://schemas.microsoft.com/office/powerpoint/2010/main" val="159675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06F0C4-79B2-415B-9766-BB523120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Il mercato all’ingrosso dell’energia elettrica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8840DD-18F2-413F-9133-D0252EA4C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5334" y="1844478"/>
            <a:ext cx="5181600" cy="4351338"/>
          </a:xfrm>
        </p:spPr>
        <p:txBody>
          <a:bodyPr/>
          <a:lstStyle/>
          <a:p>
            <a:r>
              <a:rPr lang="it-IT" b="1" dirty="0"/>
              <a:t>Mercato del giorno prima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688FF7-4EEA-480D-BAE2-D602A54ADE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Gli impianti più </a:t>
            </a:r>
            <a:r>
              <a:rPr lang="it-IT" b="1" dirty="0"/>
              <a:t>costosi</a:t>
            </a:r>
            <a:r>
              <a:rPr lang="it-IT" dirty="0"/>
              <a:t> (gas) fissano il </a:t>
            </a:r>
            <a:r>
              <a:rPr lang="it-IT" b="1" dirty="0"/>
              <a:t>prezzo</a:t>
            </a:r>
            <a:r>
              <a:rPr lang="it-IT" dirty="0"/>
              <a:t> per </a:t>
            </a:r>
            <a:r>
              <a:rPr lang="it-IT" b="1" dirty="0"/>
              <a:t>tutti</a:t>
            </a:r>
            <a:r>
              <a:rPr lang="it-IT" dirty="0"/>
              <a:t> i produttori</a:t>
            </a:r>
          </a:p>
          <a:p>
            <a:r>
              <a:rPr lang="it-IT" dirty="0"/>
              <a:t>Gli impianti meno costosi guadagnano </a:t>
            </a:r>
            <a:r>
              <a:rPr lang="it-IT" b="1" dirty="0"/>
              <a:t>elevati profitti </a:t>
            </a:r>
            <a:r>
              <a:rPr lang="it-IT" dirty="0"/>
              <a:t>per coprire gli </a:t>
            </a:r>
            <a:r>
              <a:rPr lang="it-IT" b="1" dirty="0"/>
              <a:t>elevati costi fissi</a:t>
            </a:r>
          </a:p>
          <a:p>
            <a:r>
              <a:rPr lang="it-IT" dirty="0"/>
              <a:t>Con produzione rinnovabili limitata </a:t>
            </a:r>
            <a:r>
              <a:rPr lang="it-IT" b="1" dirty="0"/>
              <a:t>emissioni</a:t>
            </a:r>
            <a:r>
              <a:rPr lang="it-IT" dirty="0"/>
              <a:t> elevate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0A7EF99-C724-40AF-8716-8590D9FFD70A}"/>
              </a:ext>
            </a:extLst>
          </p:cNvPr>
          <p:cNvCxnSpPr/>
          <p:nvPr/>
        </p:nvCxnSpPr>
        <p:spPr>
          <a:xfrm flipV="1">
            <a:off x="1216058" y="2507530"/>
            <a:ext cx="0" cy="32993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155BA099-D85D-47F6-B0F2-BA30BE1A725B}"/>
              </a:ext>
            </a:extLst>
          </p:cNvPr>
          <p:cNvCxnSpPr/>
          <p:nvPr/>
        </p:nvCxnSpPr>
        <p:spPr>
          <a:xfrm>
            <a:off x="1216058" y="5806911"/>
            <a:ext cx="41100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1606806-439E-425A-9900-F7FA28FFBEA1}"/>
              </a:ext>
            </a:extLst>
          </p:cNvPr>
          <p:cNvCxnSpPr/>
          <p:nvPr/>
        </p:nvCxnSpPr>
        <p:spPr>
          <a:xfrm>
            <a:off x="1216058" y="5646656"/>
            <a:ext cx="175338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4BEE035-C521-4989-BBD7-F7C0F2ED649E}"/>
              </a:ext>
            </a:extLst>
          </p:cNvPr>
          <p:cNvCxnSpPr>
            <a:cxnSpLocks/>
          </p:cNvCxnSpPr>
          <p:nvPr/>
        </p:nvCxnSpPr>
        <p:spPr>
          <a:xfrm flipV="1">
            <a:off x="2969443" y="4967927"/>
            <a:ext cx="918098" cy="94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65E0CB1-DAA2-40C6-92C3-1196CD093414}"/>
              </a:ext>
            </a:extLst>
          </p:cNvPr>
          <p:cNvCxnSpPr>
            <a:cxnSpLocks/>
          </p:cNvCxnSpPr>
          <p:nvPr/>
        </p:nvCxnSpPr>
        <p:spPr>
          <a:xfrm flipV="1">
            <a:off x="3893409" y="4240119"/>
            <a:ext cx="801015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9548C0D-830B-4C95-A2E3-03A62A002DC7}"/>
              </a:ext>
            </a:extLst>
          </p:cNvPr>
          <p:cNvSpPr txBox="1"/>
          <p:nvPr/>
        </p:nvSpPr>
        <p:spPr>
          <a:xfrm>
            <a:off x="1593917" y="5327744"/>
            <a:ext cx="1174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rinnovabili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24ADA96-C264-454F-B1A3-A3B2F0287000}"/>
              </a:ext>
            </a:extLst>
          </p:cNvPr>
          <p:cNvSpPr txBox="1"/>
          <p:nvPr/>
        </p:nvSpPr>
        <p:spPr>
          <a:xfrm>
            <a:off x="3036806" y="4598595"/>
            <a:ext cx="95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carbone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7B10E31-6E79-419C-9145-BDE61CCA3734}"/>
              </a:ext>
            </a:extLst>
          </p:cNvPr>
          <p:cNvSpPr txBox="1"/>
          <p:nvPr/>
        </p:nvSpPr>
        <p:spPr>
          <a:xfrm>
            <a:off x="3783234" y="3915169"/>
            <a:ext cx="4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gas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756170B-6C21-440D-8E90-66708FC8D14E}"/>
              </a:ext>
            </a:extLst>
          </p:cNvPr>
          <p:cNvCxnSpPr/>
          <p:nvPr/>
        </p:nvCxnSpPr>
        <p:spPr>
          <a:xfrm>
            <a:off x="4675589" y="3120272"/>
            <a:ext cx="584462" cy="260651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A081ED6-994E-4550-BAFC-5D1FC2F00C9C}"/>
              </a:ext>
            </a:extLst>
          </p:cNvPr>
          <p:cNvSpPr txBox="1"/>
          <p:nvPr/>
        </p:nvSpPr>
        <p:spPr>
          <a:xfrm>
            <a:off x="3887541" y="2699937"/>
            <a:ext cx="125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domanda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C54506D-55E2-4D16-A704-9C861CFC3A25}"/>
              </a:ext>
            </a:extLst>
          </p:cNvPr>
          <p:cNvCxnSpPr>
            <a:cxnSpLocks/>
          </p:cNvCxnSpPr>
          <p:nvPr/>
        </p:nvCxnSpPr>
        <p:spPr>
          <a:xfrm flipV="1">
            <a:off x="1206069" y="3250675"/>
            <a:ext cx="3508400" cy="49184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8DF8D9D-949D-4823-B90B-A39EA95C3E86}"/>
              </a:ext>
            </a:extLst>
          </p:cNvPr>
          <p:cNvCxnSpPr>
            <a:cxnSpLocks/>
          </p:cNvCxnSpPr>
          <p:nvPr/>
        </p:nvCxnSpPr>
        <p:spPr>
          <a:xfrm>
            <a:off x="4686745" y="3291335"/>
            <a:ext cx="38880" cy="2488676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64A22FD-E452-41EB-856F-856F5C92927B}"/>
              </a:ext>
            </a:extLst>
          </p:cNvPr>
          <p:cNvSpPr txBox="1"/>
          <p:nvPr/>
        </p:nvSpPr>
        <p:spPr>
          <a:xfrm>
            <a:off x="1384661" y="2912219"/>
            <a:ext cx="796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prezzo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E892918-024C-4AB8-B663-DA2866D49785}"/>
              </a:ext>
            </a:extLst>
          </p:cNvPr>
          <p:cNvSpPr txBox="1"/>
          <p:nvPr/>
        </p:nvSpPr>
        <p:spPr>
          <a:xfrm>
            <a:off x="4251409" y="5781731"/>
            <a:ext cx="158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quantità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7F23F01A-A2AB-4931-91B9-8FDEC0CBAC36}"/>
              </a:ext>
            </a:extLst>
          </p:cNvPr>
          <p:cNvCxnSpPr>
            <a:cxnSpLocks/>
          </p:cNvCxnSpPr>
          <p:nvPr/>
        </p:nvCxnSpPr>
        <p:spPr>
          <a:xfrm>
            <a:off x="2960269" y="3299859"/>
            <a:ext cx="14805" cy="228738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0A60C253-30C3-43A1-A063-0D86A6489463}"/>
              </a:ext>
            </a:extLst>
          </p:cNvPr>
          <p:cNvCxnSpPr>
            <a:cxnSpLocks/>
          </p:cNvCxnSpPr>
          <p:nvPr/>
        </p:nvCxnSpPr>
        <p:spPr>
          <a:xfrm>
            <a:off x="3887541" y="3288939"/>
            <a:ext cx="18835" cy="163610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2B7BFD2D-133D-443D-AF24-82F5B07B8A49}"/>
              </a:ext>
            </a:extLst>
          </p:cNvPr>
          <p:cNvCxnSpPr/>
          <p:nvPr/>
        </p:nvCxnSpPr>
        <p:spPr>
          <a:xfrm flipV="1">
            <a:off x="4694462" y="3250675"/>
            <a:ext cx="0" cy="9894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E6799DB-5C64-4993-A817-D76B61A3F5F5}"/>
              </a:ext>
            </a:extLst>
          </p:cNvPr>
          <p:cNvCxnSpPr/>
          <p:nvPr/>
        </p:nvCxnSpPr>
        <p:spPr>
          <a:xfrm flipV="1">
            <a:off x="3906376" y="4240119"/>
            <a:ext cx="0" cy="7278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C61C31E4-867D-4EF3-80D7-BB1BFC3B5FD1}"/>
              </a:ext>
            </a:extLst>
          </p:cNvPr>
          <p:cNvCxnSpPr/>
          <p:nvPr/>
        </p:nvCxnSpPr>
        <p:spPr>
          <a:xfrm flipV="1">
            <a:off x="2967671" y="4967927"/>
            <a:ext cx="7403" cy="6787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345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06F0C4-79B2-415B-9766-BB523120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Decarbonizzazione e mercato dell’energia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8840DD-18F2-413F-9133-D0252EA4C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5334" y="1844478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/>
              <a:t>Se la produzione da </a:t>
            </a:r>
            <a:r>
              <a:rPr lang="it-IT" sz="2400" b="1" dirty="0"/>
              <a:t>rinnovabili cresce </a:t>
            </a:r>
            <a:r>
              <a:rPr lang="it-IT" sz="2400" dirty="0"/>
              <a:t>e le emissioni nocive vengono «</a:t>
            </a:r>
            <a:r>
              <a:rPr lang="it-IT" sz="2400" b="1" dirty="0"/>
              <a:t>tassate</a:t>
            </a:r>
            <a:r>
              <a:rPr lang="it-IT" sz="2400" dirty="0"/>
              <a:t>» (certificati di emissione)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688FF7-4EEA-480D-BAE2-D602A54ADE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il </a:t>
            </a:r>
            <a:r>
              <a:rPr lang="it-IT" b="1" dirty="0"/>
              <a:t>carbone</a:t>
            </a:r>
            <a:r>
              <a:rPr lang="it-IT" dirty="0"/>
              <a:t> diviene più costoso e va </a:t>
            </a:r>
            <a:r>
              <a:rPr lang="it-IT" b="1" dirty="0"/>
              <a:t>fuori mercato</a:t>
            </a:r>
          </a:p>
          <a:p>
            <a:r>
              <a:rPr lang="it-IT" dirty="0"/>
              <a:t>Gli impianti a </a:t>
            </a:r>
            <a:r>
              <a:rPr lang="it-IT" b="1" dirty="0"/>
              <a:t>gas</a:t>
            </a:r>
            <a:r>
              <a:rPr lang="it-IT" dirty="0"/>
              <a:t> vengono utilizzati </a:t>
            </a:r>
            <a:r>
              <a:rPr lang="it-IT" b="1" dirty="0"/>
              <a:t>saltuariamente</a:t>
            </a:r>
          </a:p>
          <a:p>
            <a:r>
              <a:rPr lang="it-IT" dirty="0"/>
              <a:t>Ma debbono rimanere disponibili per quando le rinnovabili non producono (</a:t>
            </a:r>
            <a:r>
              <a:rPr lang="it-IT" b="1" dirty="0"/>
              <a:t>back-up</a:t>
            </a:r>
            <a:r>
              <a:rPr lang="it-IT" dirty="0"/>
              <a:t>)</a:t>
            </a:r>
          </a:p>
          <a:p>
            <a:r>
              <a:rPr lang="it-IT" dirty="0"/>
              <a:t>Il </a:t>
            </a:r>
            <a:r>
              <a:rPr lang="it-IT" b="1" dirty="0"/>
              <a:t>prezzo</a:t>
            </a:r>
            <a:r>
              <a:rPr lang="it-IT" dirty="0"/>
              <a:t> dell’energia si </a:t>
            </a:r>
            <a:r>
              <a:rPr lang="it-IT" b="1" dirty="0"/>
              <a:t>abbassa</a:t>
            </a:r>
          </a:p>
          <a:p>
            <a:r>
              <a:rPr lang="it-IT" dirty="0"/>
              <a:t>Le </a:t>
            </a:r>
            <a:r>
              <a:rPr lang="it-IT" b="1" dirty="0"/>
              <a:t>emissioni</a:t>
            </a:r>
            <a:r>
              <a:rPr lang="it-IT" dirty="0"/>
              <a:t> si </a:t>
            </a:r>
            <a:r>
              <a:rPr lang="it-IT" b="1" dirty="0"/>
              <a:t>riducono</a:t>
            </a:r>
          </a:p>
          <a:p>
            <a:r>
              <a:rPr lang="it-IT" dirty="0"/>
              <a:t>Se il prezzo del </a:t>
            </a:r>
            <a:r>
              <a:rPr lang="it-IT" b="1" dirty="0"/>
              <a:t>gas sale</a:t>
            </a:r>
            <a:r>
              <a:rPr lang="it-IT" dirty="0"/>
              <a:t>, il </a:t>
            </a:r>
            <a:r>
              <a:rPr lang="it-IT" b="1" dirty="0"/>
              <a:t>prezzo</a:t>
            </a:r>
            <a:r>
              <a:rPr lang="it-IT" dirty="0"/>
              <a:t> </a:t>
            </a:r>
            <a:r>
              <a:rPr lang="it-IT" b="1" dirty="0"/>
              <a:t>dell’energia sale </a:t>
            </a:r>
            <a:r>
              <a:rPr lang="it-IT" dirty="0"/>
              <a:t>(autunno-inverno 2021).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id="{60A7EF99-C724-40AF-8716-8590D9FFD70A}"/>
              </a:ext>
            </a:extLst>
          </p:cNvPr>
          <p:cNvCxnSpPr/>
          <p:nvPr/>
        </p:nvCxnSpPr>
        <p:spPr>
          <a:xfrm flipV="1">
            <a:off x="1216058" y="2507530"/>
            <a:ext cx="0" cy="32993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155BA099-D85D-47F6-B0F2-BA30BE1A725B}"/>
              </a:ext>
            </a:extLst>
          </p:cNvPr>
          <p:cNvCxnSpPr/>
          <p:nvPr/>
        </p:nvCxnSpPr>
        <p:spPr>
          <a:xfrm>
            <a:off x="1216058" y="5806911"/>
            <a:ext cx="4110086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1606806-439E-425A-9900-F7FA28FFBEA1}"/>
              </a:ext>
            </a:extLst>
          </p:cNvPr>
          <p:cNvCxnSpPr>
            <a:cxnSpLocks/>
          </p:cNvCxnSpPr>
          <p:nvPr/>
        </p:nvCxnSpPr>
        <p:spPr>
          <a:xfrm flipV="1">
            <a:off x="1216058" y="5635458"/>
            <a:ext cx="3195686" cy="111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4BEE035-C521-4989-BBD7-F7C0F2ED649E}"/>
              </a:ext>
            </a:extLst>
          </p:cNvPr>
          <p:cNvCxnSpPr>
            <a:cxnSpLocks/>
          </p:cNvCxnSpPr>
          <p:nvPr/>
        </p:nvCxnSpPr>
        <p:spPr>
          <a:xfrm flipV="1">
            <a:off x="5146021" y="3957849"/>
            <a:ext cx="918098" cy="94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365E0CB1-DAA2-40C6-92C3-1196CD093414}"/>
              </a:ext>
            </a:extLst>
          </p:cNvPr>
          <p:cNvCxnSpPr>
            <a:cxnSpLocks/>
          </p:cNvCxnSpPr>
          <p:nvPr/>
        </p:nvCxnSpPr>
        <p:spPr>
          <a:xfrm flipV="1">
            <a:off x="4341538" y="4240119"/>
            <a:ext cx="801015" cy="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9548C0D-830B-4C95-A2E3-03A62A002DC7}"/>
              </a:ext>
            </a:extLst>
          </p:cNvPr>
          <p:cNvSpPr txBox="1"/>
          <p:nvPr/>
        </p:nvSpPr>
        <p:spPr>
          <a:xfrm>
            <a:off x="1593917" y="5354598"/>
            <a:ext cx="1174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rinnovabili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24ADA96-C264-454F-B1A3-A3B2F0287000}"/>
              </a:ext>
            </a:extLst>
          </p:cNvPr>
          <p:cNvSpPr txBox="1"/>
          <p:nvPr/>
        </p:nvSpPr>
        <p:spPr>
          <a:xfrm>
            <a:off x="5094892" y="3416171"/>
            <a:ext cx="95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carbone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7B10E31-6E79-419C-9145-BDE61CCA3734}"/>
              </a:ext>
            </a:extLst>
          </p:cNvPr>
          <p:cNvSpPr txBox="1"/>
          <p:nvPr/>
        </p:nvSpPr>
        <p:spPr>
          <a:xfrm>
            <a:off x="4416451" y="3867736"/>
            <a:ext cx="4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gas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3756170B-6C21-440D-8E90-66708FC8D14E}"/>
              </a:ext>
            </a:extLst>
          </p:cNvPr>
          <p:cNvCxnSpPr/>
          <p:nvPr/>
        </p:nvCxnSpPr>
        <p:spPr>
          <a:xfrm>
            <a:off x="4675589" y="3120272"/>
            <a:ext cx="584462" cy="260651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A081ED6-994E-4550-BAFC-5D1FC2F00C9C}"/>
              </a:ext>
            </a:extLst>
          </p:cNvPr>
          <p:cNvSpPr txBox="1"/>
          <p:nvPr/>
        </p:nvSpPr>
        <p:spPr>
          <a:xfrm>
            <a:off x="3887541" y="2699937"/>
            <a:ext cx="1258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domanda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8C54506D-55E2-4D16-A704-9C861CFC3A25}"/>
              </a:ext>
            </a:extLst>
          </p:cNvPr>
          <p:cNvCxnSpPr>
            <a:cxnSpLocks/>
          </p:cNvCxnSpPr>
          <p:nvPr/>
        </p:nvCxnSpPr>
        <p:spPr>
          <a:xfrm flipV="1">
            <a:off x="1216058" y="4258108"/>
            <a:ext cx="3442665" cy="19898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8DF8D9D-949D-4823-B90B-A39EA95C3E86}"/>
              </a:ext>
            </a:extLst>
          </p:cNvPr>
          <p:cNvCxnSpPr>
            <a:cxnSpLocks/>
          </p:cNvCxnSpPr>
          <p:nvPr/>
        </p:nvCxnSpPr>
        <p:spPr>
          <a:xfrm>
            <a:off x="4939393" y="4237068"/>
            <a:ext cx="19440" cy="1503725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F64A22FD-E452-41EB-856F-856F5C92927B}"/>
              </a:ext>
            </a:extLst>
          </p:cNvPr>
          <p:cNvSpPr txBox="1"/>
          <p:nvPr/>
        </p:nvSpPr>
        <p:spPr>
          <a:xfrm>
            <a:off x="1384661" y="3787888"/>
            <a:ext cx="796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prezzo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7E892918-024C-4AB8-B663-DA2866D49785}"/>
              </a:ext>
            </a:extLst>
          </p:cNvPr>
          <p:cNvSpPr txBox="1"/>
          <p:nvPr/>
        </p:nvSpPr>
        <p:spPr>
          <a:xfrm>
            <a:off x="4251409" y="5781731"/>
            <a:ext cx="1583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quantità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2B7BFD2D-133D-443D-AF24-82F5B07B8A49}"/>
              </a:ext>
            </a:extLst>
          </p:cNvPr>
          <p:cNvCxnSpPr>
            <a:cxnSpLocks/>
          </p:cNvCxnSpPr>
          <p:nvPr/>
        </p:nvCxnSpPr>
        <p:spPr>
          <a:xfrm flipV="1">
            <a:off x="5142553" y="3967276"/>
            <a:ext cx="0" cy="25703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6E6799DB-5C64-4993-A817-D76B61A3F5F5}"/>
              </a:ext>
            </a:extLst>
          </p:cNvPr>
          <p:cNvCxnSpPr/>
          <p:nvPr/>
        </p:nvCxnSpPr>
        <p:spPr>
          <a:xfrm flipV="1">
            <a:off x="6047076" y="3230041"/>
            <a:ext cx="0" cy="7278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C61C31E4-867D-4EF3-80D7-BB1BFC3B5FD1}"/>
              </a:ext>
            </a:extLst>
          </p:cNvPr>
          <p:cNvCxnSpPr>
            <a:cxnSpLocks/>
          </p:cNvCxnSpPr>
          <p:nvPr/>
        </p:nvCxnSpPr>
        <p:spPr>
          <a:xfrm flipH="1" flipV="1">
            <a:off x="4370940" y="4214884"/>
            <a:ext cx="11910" cy="14214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532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C25998-92F7-47C2-A33A-CED03740A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Decarbonizzazione e mercato dell’energia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1435B6-6CAF-4F07-A1DA-0033910D1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Come </a:t>
            </a:r>
            <a:r>
              <a:rPr lang="it-IT" b="1" dirty="0"/>
              <a:t>incentivare gli investimenti </a:t>
            </a:r>
            <a:r>
              <a:rPr lang="it-IT" dirty="0"/>
              <a:t>in energie </a:t>
            </a:r>
            <a:r>
              <a:rPr lang="it-IT" b="1" dirty="0"/>
              <a:t>rinnovabili</a:t>
            </a:r>
            <a:r>
              <a:rPr lang="it-IT" dirty="0"/>
              <a:t>:</a:t>
            </a:r>
          </a:p>
          <a:p>
            <a:pPr lvl="1"/>
            <a:r>
              <a:rPr lang="it-IT" b="1" dirty="0"/>
              <a:t>Incentivi </a:t>
            </a:r>
            <a:r>
              <a:rPr lang="it-IT" dirty="0"/>
              <a:t>generosi (2002-2012), poi progressivamente ridotti (15 </a:t>
            </a:r>
            <a:r>
              <a:rPr lang="it-IT" dirty="0" err="1"/>
              <a:t>mld</a:t>
            </a:r>
            <a:r>
              <a:rPr lang="it-IT" dirty="0"/>
              <a:t>€ in bolletta!)</a:t>
            </a:r>
          </a:p>
          <a:p>
            <a:pPr lvl="1"/>
            <a:r>
              <a:rPr lang="it-IT" b="1" dirty="0"/>
              <a:t>Ritardi e vincoli </a:t>
            </a:r>
            <a:r>
              <a:rPr lang="it-IT" dirty="0"/>
              <a:t>nelle autorizzazioni da parte delle amministrazioni locali (Nimby)</a:t>
            </a:r>
          </a:p>
          <a:p>
            <a:pPr lvl="1"/>
            <a:r>
              <a:rPr lang="it-IT" b="1" dirty="0"/>
              <a:t>PNRR e riforme </a:t>
            </a:r>
            <a:r>
              <a:rPr lang="it-IT" dirty="0"/>
              <a:t>nel regime di autorizzazione</a:t>
            </a:r>
          </a:p>
          <a:p>
            <a:r>
              <a:rPr lang="it-IT" dirty="0"/>
              <a:t>Come garantire la </a:t>
            </a:r>
            <a:r>
              <a:rPr lang="it-IT" b="1" dirty="0"/>
              <a:t>sicurezza nel sistema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Rinnovabili: produzione </a:t>
            </a:r>
            <a:r>
              <a:rPr lang="it-IT" b="1" dirty="0"/>
              <a:t>non prevedibile e intermittente</a:t>
            </a:r>
          </a:p>
          <a:p>
            <a:pPr lvl="1"/>
            <a:r>
              <a:rPr lang="it-IT" dirty="0"/>
              <a:t>Serve una </a:t>
            </a:r>
            <a:r>
              <a:rPr lang="it-IT" b="1" dirty="0"/>
              <a:t>capacità di back-up </a:t>
            </a:r>
            <a:r>
              <a:rPr lang="it-IT" dirty="0"/>
              <a:t>quando la produzione da rinnovabili è insufficiente &gt; impianti a gas (i meno inquinanti tra le fossili)</a:t>
            </a:r>
          </a:p>
          <a:p>
            <a:pPr lvl="1"/>
            <a:r>
              <a:rPr lang="it-IT" dirty="0"/>
              <a:t>Impianti a gas attivati in modo insufficiente: </a:t>
            </a:r>
            <a:r>
              <a:rPr lang="it-IT" b="1" dirty="0"/>
              <a:t>pagamento per rimanere disponibili</a:t>
            </a:r>
            <a:r>
              <a:rPr lang="it-IT" dirty="0"/>
              <a:t>. (in bolletta?)</a:t>
            </a:r>
          </a:p>
        </p:txBody>
      </p:sp>
    </p:spTree>
    <p:extLst>
      <p:ext uri="{BB962C8B-B14F-4D97-AF65-F5344CB8AC3E}">
        <p14:creationId xmlns:p14="http://schemas.microsoft.com/office/powerpoint/2010/main" val="3266450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87E8BD-A906-474E-99D4-3860C6959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24/02/2022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9C1825-7CD9-407C-9303-EF97F626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L’invasione dell’</a:t>
            </a:r>
            <a:r>
              <a:rPr lang="it-IT" b="1" dirty="0"/>
              <a:t>Ucraina</a:t>
            </a:r>
            <a:r>
              <a:rPr lang="it-IT" dirty="0"/>
              <a:t> da parte della Federazione Russa ha posto nuovi problemi che toccano anche i mercati energetici (petrolio e gas)</a:t>
            </a:r>
          </a:p>
          <a:p>
            <a:endParaRPr lang="it-IT" dirty="0"/>
          </a:p>
          <a:p>
            <a:r>
              <a:rPr lang="it-IT" b="1" dirty="0"/>
              <a:t>Forte dipendenza </a:t>
            </a:r>
            <a:r>
              <a:rPr lang="it-IT" dirty="0"/>
              <a:t>dei paesi Europei (Germania e Italia) dalle importazioni di gas dalla Russia. EU: 155 </a:t>
            </a:r>
            <a:r>
              <a:rPr lang="it-IT" dirty="0" err="1"/>
              <a:t>mld</a:t>
            </a:r>
            <a:r>
              <a:rPr lang="it-IT" dirty="0"/>
              <a:t> mc, </a:t>
            </a:r>
            <a:r>
              <a:rPr lang="it-IT" b="1" dirty="0"/>
              <a:t>I: 28 </a:t>
            </a:r>
            <a:r>
              <a:rPr lang="it-IT" b="1" dirty="0" err="1"/>
              <a:t>mld</a:t>
            </a:r>
            <a:r>
              <a:rPr lang="it-IT" b="1" dirty="0"/>
              <a:t> mc (40%)</a:t>
            </a:r>
          </a:p>
          <a:p>
            <a:endParaRPr lang="it-IT" dirty="0"/>
          </a:p>
          <a:p>
            <a:r>
              <a:rPr lang="it-IT" b="1" dirty="0"/>
              <a:t>Prezzo elevato del gas</a:t>
            </a:r>
            <a:r>
              <a:rPr lang="it-IT" dirty="0"/>
              <a:t>: «L’Europa finanzia la guerra all’Ucraina»</a:t>
            </a:r>
          </a:p>
          <a:p>
            <a:endParaRPr lang="it-IT" dirty="0"/>
          </a:p>
          <a:p>
            <a:r>
              <a:rPr lang="it-IT" dirty="0"/>
              <a:t>E’ possibile </a:t>
            </a:r>
            <a:r>
              <a:rPr lang="it-IT" b="1" dirty="0"/>
              <a:t>ridurre le importazioni </a:t>
            </a:r>
            <a:r>
              <a:rPr lang="it-IT" dirty="0"/>
              <a:t>di gas dalla Russia, in che </a:t>
            </a:r>
            <a:r>
              <a:rPr lang="it-IT" b="1" dirty="0"/>
              <a:t>tempi</a:t>
            </a:r>
            <a:r>
              <a:rPr lang="it-IT" dirty="0"/>
              <a:t> e con che </a:t>
            </a:r>
            <a:r>
              <a:rPr lang="it-IT" b="1" dirty="0"/>
              <a:t>costi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276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E1B86-287D-4DBD-B08A-770D446D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Come funziona il mercato del gas?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6CC5DC-C6B6-43DF-AA65-56F635A8C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Due canali </a:t>
            </a:r>
            <a:r>
              <a:rPr lang="it-IT" dirty="0"/>
              <a:t>di approvvigionamento:</a:t>
            </a:r>
          </a:p>
          <a:p>
            <a:r>
              <a:rPr lang="it-IT" b="1" dirty="0"/>
              <a:t>Gasdotti internazionali </a:t>
            </a:r>
            <a:r>
              <a:rPr lang="it-IT" dirty="0"/>
              <a:t>che collegano le aree di estrazione con i paesi di consumo</a:t>
            </a:r>
          </a:p>
          <a:p>
            <a:pPr lvl="1"/>
            <a:r>
              <a:rPr lang="it-IT" b="1" dirty="0"/>
              <a:t>Investimenti </a:t>
            </a:r>
            <a:r>
              <a:rPr lang="it-IT" dirty="0"/>
              <a:t>molto costosi, tempi lunghi di realizzazione, capacità massima </a:t>
            </a:r>
          </a:p>
          <a:p>
            <a:pPr lvl="1"/>
            <a:r>
              <a:rPr lang="it-IT" b="1" dirty="0"/>
              <a:t>Per l’Italia</a:t>
            </a:r>
            <a:r>
              <a:rPr lang="it-IT" dirty="0"/>
              <a:t>: dall’Algeria a Mazara del Vallo, dalla Libia a Gela, dall’Azerbaijan a </a:t>
            </a:r>
            <a:r>
              <a:rPr lang="it-IT" dirty="0" err="1"/>
              <a:t>Medugno</a:t>
            </a:r>
            <a:r>
              <a:rPr lang="it-IT" dirty="0"/>
              <a:t>, dalla Russia al Tarvisio, dall’Europa settentrionale a Passo Gries. </a:t>
            </a:r>
          </a:p>
          <a:p>
            <a:r>
              <a:rPr lang="it-IT" b="1" dirty="0"/>
              <a:t>Terminali di rigassificazione</a:t>
            </a:r>
          </a:p>
          <a:p>
            <a:pPr lvl="1"/>
            <a:r>
              <a:rPr lang="it-IT" b="1" dirty="0"/>
              <a:t>Gas naturale liquefatto</a:t>
            </a:r>
            <a:r>
              <a:rPr lang="it-IT" dirty="0"/>
              <a:t>, capacità massima, mercato potenzialmente mondiale</a:t>
            </a:r>
          </a:p>
          <a:p>
            <a:pPr lvl="1"/>
            <a:r>
              <a:rPr lang="it-IT" b="1" dirty="0"/>
              <a:t>Per l’Italia</a:t>
            </a:r>
            <a:r>
              <a:rPr lang="it-IT" dirty="0"/>
              <a:t>: Spezia, Rovigo, Livorno</a:t>
            </a:r>
          </a:p>
        </p:txBody>
      </p:sp>
    </p:spTree>
    <p:extLst>
      <p:ext uri="{BB962C8B-B14F-4D97-AF65-F5344CB8AC3E}">
        <p14:creationId xmlns:p14="http://schemas.microsoft.com/office/powerpoint/2010/main" val="3971573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998</Words>
  <Application>Microsoft Office PowerPoint</Application>
  <PresentationFormat>Widescreen</PresentationFormat>
  <Paragraphs>116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I mercati energetici tra politiche di decarbonizzazione e sanzioni</vt:lpstr>
      <vt:lpstr>Di cosa parleremo</vt:lpstr>
      <vt:lpstr>Qualche nozione sul funzionamento dei mercati dell’elettricità</vt:lpstr>
      <vt:lpstr>Il mercato all’ingrosso dell’energia elettrica</vt:lpstr>
      <vt:lpstr>Il mercato all’ingrosso dell’energia elettrica</vt:lpstr>
      <vt:lpstr>Decarbonizzazione e mercato dell’energia</vt:lpstr>
      <vt:lpstr>Decarbonizzazione e mercato dell’energia</vt:lpstr>
      <vt:lpstr>24/02/2022</vt:lpstr>
      <vt:lpstr>Come funziona il mercato del gas?</vt:lpstr>
      <vt:lpstr>Come funziona il mercato del gas?</vt:lpstr>
      <vt:lpstr>Sostituzione delle forniture di gas dalla Russia?</vt:lpstr>
      <vt:lpstr>Sostituzione delle forniture di gas dalla Russia?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mercati energetici tra politiche di decarbonizzazione e sanzioni</dc:title>
  <dc:creator>Michele Polo</dc:creator>
  <cp:lastModifiedBy>Enrico Castrovilli</cp:lastModifiedBy>
  <cp:revision>15</cp:revision>
  <dcterms:created xsi:type="dcterms:W3CDTF">2022-05-12T16:40:06Z</dcterms:created>
  <dcterms:modified xsi:type="dcterms:W3CDTF">2022-05-30T08:43:34Z</dcterms:modified>
</cp:coreProperties>
</file>