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PT Sans Narrow" panose="020B0506020203020204" pitchFamily="34" charset="77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/>
    <p:restoredTop sz="94648"/>
  </p:normalViewPr>
  <p:slideViewPr>
    <p:cSldViewPr snapToGrid="0">
      <p:cViewPr>
        <p:scale>
          <a:sx n="110" d="100"/>
          <a:sy n="110" d="100"/>
        </p:scale>
        <p:origin x="144" y="9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579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aefd2e5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aefd2e5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180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aefd2e5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aefd2e5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55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aefd2e5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aefd2e5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090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aefd2e5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aefd2e5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8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aefd2e5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aefd2e5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891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daefd2e5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daefd2e5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312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daefd2e5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daefd2e5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85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aefd2e5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aefd2e5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696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daefd2e5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daefd2e5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615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aefd2e5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daefd2e5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414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aefd2e5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aefd2e50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20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daefd2e5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daefd2e5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320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daefd2e5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daefd2e5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76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daefd2e5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daefd2e5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6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daefd2e5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daefd2e5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7076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aefd2e5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daefd2e50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70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aefd2e5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daefd2e5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00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it"/>
              <a:t>LA REGRESSIONE LINEARE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Per l’analisi di serie storiche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238925" y="4166675"/>
            <a:ext cx="50484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Prof. Fabio Banderali (ITE Bassi - Lodi)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725" y="3284899"/>
            <a:ext cx="1296025" cy="13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D = residuo ovvero errore di approssimazione della retta di regressione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D = 0</a:t>
            </a:r>
            <a:r>
              <a:rPr lang="it"/>
              <a:t>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l’ordinata del punto (anno) al quale ci si riferisce coincide con il valore reale della grandezza ovvero il punto giace sulla retta di regressione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D ≠ 0 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/>
              <a:t>è stato commesso un errore di approssimazione dalla retta di regressione. Il punto non giace sulla retta e la distanza fra il punto e la retta rappresenta appunto l’errore di approssimazione.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La retta di regressione è quella retta che rende minimi la somma di tutte le differenze (D) elevate al quadrato; è necessario elevare al quadrato tutte le differenze per </a:t>
            </a:r>
            <a:r>
              <a:rPr lang="it" b="1">
                <a:solidFill>
                  <a:schemeClr val="accent1"/>
                </a:solidFill>
              </a:rPr>
              <a:t>evitare compensazioni di segno</a:t>
            </a:r>
            <a:r>
              <a:rPr lang="it"/>
              <a:t>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Retta di regressione individua il coefficiente angolare </a:t>
            </a:r>
            <a:r>
              <a:rPr lang="it" b="1">
                <a:solidFill>
                  <a:schemeClr val="accent1"/>
                </a:solidFill>
              </a:rPr>
              <a:t>a</a:t>
            </a:r>
            <a:r>
              <a:rPr lang="it"/>
              <a:t> e l’intercetta </a:t>
            </a:r>
            <a:r>
              <a:rPr lang="it" b="1">
                <a:solidFill>
                  <a:schemeClr val="accent1"/>
                </a:solidFill>
              </a:rPr>
              <a:t>b</a:t>
            </a:r>
            <a:r>
              <a:rPr lang="it"/>
              <a:t> tali che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min </a:t>
            </a:r>
            <a:r>
              <a:rPr lang="it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∑ </a:t>
            </a:r>
            <a:r>
              <a:rPr lang="it" b="1">
                <a:solidFill>
                  <a:schemeClr val="accent1"/>
                </a:solidFill>
              </a:rPr>
              <a:t>D</a:t>
            </a:r>
            <a:r>
              <a:rPr lang="it" b="1" baseline="30000">
                <a:solidFill>
                  <a:schemeClr val="accent1"/>
                </a:solidFill>
              </a:rPr>
              <a:t>2</a:t>
            </a:r>
            <a:endParaRPr b="1" baseline="30000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/>
              <a:t>Questa modalità di procedimento prende il nome di </a:t>
            </a:r>
            <a:r>
              <a:rPr lang="it" b="1">
                <a:solidFill>
                  <a:schemeClr val="accent1"/>
                </a:solidFill>
              </a:rPr>
              <a:t>metodo dei minimi quadrati</a:t>
            </a:r>
            <a:r>
              <a:rPr lang="it"/>
              <a:t>.</a:t>
            </a:r>
            <a:endParaRPr strike="sng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La determinazione del coefficiente angolare e dell’intercetta della retta di regressione calcoli piuttosto laboriosi e alcune preconoscenze statistiche; pertanto utilizzeremo nel seguito la funzione </a:t>
            </a:r>
            <a:r>
              <a:rPr lang="it" b="1">
                <a:solidFill>
                  <a:schemeClr val="accent1"/>
                </a:solidFill>
              </a:rPr>
              <a:t>REGRESSIONE</a:t>
            </a:r>
            <a:r>
              <a:rPr lang="it"/>
              <a:t> di </a:t>
            </a:r>
            <a:r>
              <a:rPr lang="it" b="1">
                <a:solidFill>
                  <a:schemeClr val="accent1"/>
                </a:solidFill>
              </a:rPr>
              <a:t>EXCEL</a:t>
            </a:r>
            <a:r>
              <a:rPr lang="it"/>
              <a:t> imparando a utilizzare i risultati.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425" y="2955825"/>
            <a:ext cx="2230525" cy="12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2394550" y="2841925"/>
            <a:ext cx="2273400" cy="157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STRUMENTI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⬇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ANALISI DI DATI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⬇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REGRESSIONE</a:t>
            </a:r>
            <a:endParaRPr sz="18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2550125" y="4460600"/>
            <a:ext cx="3527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Qualora non presente lo strumento ANALISI DI DATI è necessario installarlo selezionandolo dai componenti aggiuntivi.</a:t>
            </a:r>
            <a:endParaRPr sz="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2515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 b="1">
                <a:solidFill>
                  <a:schemeClr val="accent2"/>
                </a:solidFill>
              </a:rPr>
              <a:t>OUTPUT OTTENUTO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50" y="1763425"/>
            <a:ext cx="8056522" cy="307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/>
          <p:nvPr/>
        </p:nvSpPr>
        <p:spPr>
          <a:xfrm>
            <a:off x="458150" y="4209900"/>
            <a:ext cx="2100600" cy="497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/>
          <p:nvPr/>
        </p:nvSpPr>
        <p:spPr>
          <a:xfrm rot="1791605">
            <a:off x="2809437" y="2603420"/>
            <a:ext cx="259097" cy="16514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3462175" y="2195700"/>
            <a:ext cx="36048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RETTA DI REGRESSIONE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 = 23,47 X - 46.544,95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2515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 b="1">
                <a:solidFill>
                  <a:schemeClr val="accent2"/>
                </a:solidFill>
              </a:rPr>
              <a:t>OUTPUT OTTENUTO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50" y="1763425"/>
            <a:ext cx="8056522" cy="307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519000" y="2578200"/>
            <a:ext cx="2100600" cy="177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 rot="5400000">
            <a:off x="3014651" y="2249550"/>
            <a:ext cx="259200" cy="834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3668900" y="2100600"/>
            <a:ext cx="36048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sng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it" sz="1400" b="1" i="0" u="sng" strike="noStrike" cap="none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it" sz="1400" b="1" i="0" u="sng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= BONTA’ APPROSSIMAZIONE</a:t>
            </a:r>
            <a:endParaRPr sz="1400" b="1" i="0" u="sng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≤R</a:t>
            </a:r>
            <a:r>
              <a:rPr lang="it" sz="1400" b="1" i="0" u="none" strike="noStrike" cap="none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≤1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R=1 Ottimo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R=0 Pessimo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 b="0"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Graficamente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742925"/>
            <a:ext cx="6182231" cy="31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6734100" y="1368525"/>
            <a:ext cx="2195700" cy="1752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Utilizzando la retta di regressione costruita, effettua una previsione sul fatturato del 2019.</a:t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50" y="1328000"/>
            <a:ext cx="6182231" cy="31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383275" y="1152425"/>
            <a:ext cx="8520600" cy="749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Utilizzando la retta di regressione costruita, effettua una previsione sul fatturato del 2019.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383275" y="2197050"/>
            <a:ext cx="8520600" cy="2739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Nell’equazione della retta di regressione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Y = 23,47 X - 46.544,95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sostituisco a X il valore 2019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Y (2019)</a:t>
            </a:r>
            <a:r>
              <a:rPr lang="it"/>
              <a:t> = 23,47 * 2019 - 46.544,95 = 840,98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it"/>
            </a:br>
            <a:r>
              <a:rPr lang="it"/>
              <a:t>Per il 2019 si prevede un fatturato di 840,98 milioni di euro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7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SIGNIFICATO DELLE REGRESSIONI IN ECONOMIA E NELLE SCIENZE SOCIALI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457200" y="1642187"/>
            <a:ext cx="8375100" cy="2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Individuare gli andamenti salienti nel passato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Cercare di individuarne le cause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Non dare valore fideistico alle previsioni, spesso le previsioni sono fallaci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Le previsioni servono per prepararsi al futuro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Vanno sempre analizzati gli scostamenti dalle previsioni per orientare e migliorare le azioni e i comportamenti nel futuro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734100" y="1368525"/>
            <a:ext cx="2195700" cy="1086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Calcolare il residuo (D) del 2008.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50" y="1328000"/>
            <a:ext cx="6182231" cy="31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COSA SONO LE SERIE STORICHE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Le serie storiche sono </a:t>
            </a:r>
            <a:r>
              <a:rPr lang="it" b="1">
                <a:solidFill>
                  <a:schemeClr val="accent1"/>
                </a:solidFill>
              </a:rPr>
              <a:t>dati</a:t>
            </a:r>
            <a:r>
              <a:rPr lang="it"/>
              <a:t> che mostrano l’evoluzione di una grandezza rispetto al tempo.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Il tempo è considerato sempre come </a:t>
            </a:r>
            <a:r>
              <a:rPr lang="it" b="1">
                <a:solidFill>
                  <a:schemeClr val="accent1"/>
                </a:solidFill>
              </a:rPr>
              <a:t>variabile indipendente</a:t>
            </a:r>
            <a:r>
              <a:rPr lang="it"/>
              <a:t> (X), mentre la grandezza che si osserva come </a:t>
            </a:r>
            <a:r>
              <a:rPr lang="it" b="1">
                <a:solidFill>
                  <a:schemeClr val="accent1"/>
                </a:solidFill>
              </a:rPr>
              <a:t>variabile dipendente</a:t>
            </a:r>
            <a:r>
              <a:rPr lang="it"/>
              <a:t> (Y).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/>
              <a:t>Lo scopo dell’analisi delle serie storiche è quello di comprendere le cause dei fatti e cercare di prevedere l’andamento della grandezza rispetto al tempo, ovvero prevedere quali valori assumerà tale grandezza in futuro.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83275" y="1152425"/>
            <a:ext cx="8520600" cy="498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Calcolare il residuo (D) del 2008.</a:t>
            </a:r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1"/>
          </p:nvPr>
        </p:nvSpPr>
        <p:spPr>
          <a:xfrm>
            <a:off x="383275" y="1858575"/>
            <a:ext cx="8520600" cy="2394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Nel 2008 il fatturato conseguito è stato di 630 milioni di euro.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Y (2008)</a:t>
            </a:r>
            <a:r>
              <a:rPr lang="it"/>
              <a:t> = 23,47 * 2008 - 46.544,95 = 582,81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La retta di regressione approssima il fatturato in 582,81 milioni di euro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L’errore di approssimazione, ovvero il residuo, è così determinato: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D (2008) = 630 - 582,81 = 47,19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62143" y="435694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UTILIZZI DIDATTICI DELLA REGRESSIONE/1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130629" y="923731"/>
            <a:ext cx="8701671" cy="36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In quali campi di analisi economica e sociale può essere utile utilizzare le regressioni statistiche? La regressione lineare permette di rappresentare e analizzare in modo chiaro la serie storica di un fenomeno, di individuare le cause che in certi periodi producono un andamento non lineare. Esempi di simili indagini possono riguardare: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it"/>
              <a:t>Quali sono state le cause della </a:t>
            </a:r>
            <a:endParaRPr/>
          </a:p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fortissima differenza nella crescita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del PIL in Italia, sceso dal 6% annuo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degli anni ‘50 e ‘60 del 1900,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fino all’attuale stagnazione? 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00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2443" y="2746378"/>
            <a:ext cx="3797084" cy="217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UTILIZZI DIDATTICI DELLA REGRESSIONE/2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B.  Quali cause spiegano gli andamenti del rapporto Debito pubblico/PIL in Italia dall’Unità sino ad oggi? In particolare perché il valore del rapporto debito pubblico/PIL è salito dal 30% del 1960 all’attuale 130%?</a:t>
            </a:r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01" y="2300900"/>
            <a:ext cx="4965500" cy="262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UTILIZZI DIDATTICI DELLA REGRESSIONE/3</a:t>
            </a:r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C. Quali fenomeni sociali, culturali ed economici spiegano l’andamento della popolazione residente in Italia rilevata ai censimenti dell’Istat? </a:t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5105" y="2429070"/>
            <a:ext cx="5524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PROVA TU</a:t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00" y="1152425"/>
            <a:ext cx="5898038" cy="36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6636600" y="1152425"/>
            <a:ext cx="2195700" cy="3079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Effettua una previsione sulle ore di straordinario del mese numero 30.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/>
              <a:t>Calcola il residuo del quinto mese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LA DIPENDENZA STATISTICA FRA VARIABILI QUALITATIVE</a:t>
            </a:r>
            <a:endParaRPr sz="48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L’analisi della contingenza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7250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PREMESSA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914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DIPENDENZA STATISTICA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Esistenza di una relazione fra due variabili osservate X e Y: ad esempio al crescere di X, Y aumenta o viceversa. La teoria economica individua una dipendenza fra livello di salari e occupazione, fra prezzo e domanda, ...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Quando fra due variabili esiste una dipendenza statistica, ma non una relazione logica di causa - effetto, si parla di </a:t>
            </a:r>
            <a:r>
              <a:rPr lang="it" b="1">
                <a:solidFill>
                  <a:schemeClr val="accent1"/>
                </a:solidFill>
              </a:rPr>
              <a:t>correlazione spurie</a:t>
            </a:r>
            <a:r>
              <a:rPr lang="it"/>
              <a:t>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875" y="1266325"/>
            <a:ext cx="3682800" cy="2053375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7545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PREMESSA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VARIABILI QUALITATIVE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Variabili che non possono essere espresse in termini numerici (quantitativi); sono dette anche </a:t>
            </a:r>
            <a:r>
              <a:rPr lang="it" b="1">
                <a:solidFill>
                  <a:schemeClr val="accent1"/>
                </a:solidFill>
              </a:rPr>
              <a:t>mutabili</a:t>
            </a:r>
            <a:r>
              <a:rPr lang="it"/>
              <a:t>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 sono esempi: colore degli occhi, titolo di studio, squadra per la quale si fa il tifo, mezzo di trasporto utilizzato per raggiungere la scuola, 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955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177500" y="1322550"/>
            <a:ext cx="4831200" cy="35589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/>
              <a:t>RISPONDI</a:t>
            </a:r>
            <a:endParaRPr b="1" u="sng"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sono in totale gli studenti?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provengono dalla scuola Paolo Gorini?</a:t>
            </a:r>
            <a:br>
              <a:rPr lang="it"/>
            </a:br>
            <a:r>
              <a:rPr lang="it"/>
              <a:t>Quanti studenti hanno ottenuto un voto di diploma medio?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che hanno frequentato la Cazzulani hanno ottenuto un voto di diploma alto?</a:t>
            </a:r>
            <a:endParaRPr/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Quanti studenti che hanno ottenuto un voto basso hanno frequentato l’Ada Negri?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50" y="1322550"/>
            <a:ext cx="3600576" cy="2250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22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Aggiungiamo alla precedente tabella a doppia entrata i totali di riga e di colonna.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564" y="2363525"/>
            <a:ext cx="5006713" cy="156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77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COSA SONO LE SERIE STORICHE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5" y="1230225"/>
            <a:ext cx="5898038" cy="36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457475" y="1253450"/>
            <a:ext cx="2593200" cy="2714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INDIVIDUA:</a:t>
            </a:r>
            <a:endParaRPr sz="1800" b="1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 dataset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variabile indipendente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variabile dipendente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Introduciamo la terminologia statistica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639" y="2377400"/>
            <a:ext cx="5006713" cy="156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1775825" y="3090775"/>
            <a:ext cx="486000" cy="7074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428750" y="3225775"/>
            <a:ext cx="409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Yi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/>
          <p:nvPr/>
        </p:nvSpPr>
        <p:spPr>
          <a:xfrm rot="5400000">
            <a:off x="4774375" y="1222900"/>
            <a:ext cx="486000" cy="2457300"/>
          </a:xfrm>
          <a:prstGeom prst="leftBrace">
            <a:avLst>
              <a:gd name="adj1" fmla="val 8333"/>
              <a:gd name="adj2" fmla="val 4910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4843575" y="1882200"/>
            <a:ext cx="409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Xi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6482000" y="3090775"/>
            <a:ext cx="409500" cy="63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008925" y="3090775"/>
            <a:ext cx="20343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marginali di Y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906475" y="3750675"/>
            <a:ext cx="2179800" cy="24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3788725" y="4034475"/>
            <a:ext cx="24573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marginali di X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864525" y="3101443"/>
            <a:ext cx="2221800" cy="607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 rot="10800000" flipH="1">
            <a:off x="2886325" y="3545625"/>
            <a:ext cx="902400" cy="652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12" name="Google Shape;112;p18"/>
          <p:cNvSpPr txBox="1"/>
          <p:nvPr/>
        </p:nvSpPr>
        <p:spPr>
          <a:xfrm>
            <a:off x="1178875" y="4121750"/>
            <a:ext cx="2277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Frequenze congiunte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 rot="10800000">
            <a:off x="6772800" y="3878575"/>
            <a:ext cx="327000" cy="3714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8"/>
          <p:cNvSpPr txBox="1"/>
          <p:nvPr/>
        </p:nvSpPr>
        <p:spPr>
          <a:xfrm>
            <a:off x="7099800" y="4152500"/>
            <a:ext cx="20343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Totale frequenze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(totale osservazioni)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011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Formalizzando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75" y="1765000"/>
            <a:ext cx="4463526" cy="296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18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TABELLE A DOPPIA ENTRATA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308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Le tabelle a doppia entrata vengono spesso rappresentate graficamente attraverso il </a:t>
            </a:r>
            <a:r>
              <a:rPr lang="it" b="1">
                <a:solidFill>
                  <a:schemeClr val="accent1"/>
                </a:solidFill>
              </a:rPr>
              <a:t>diagramma a bolle</a:t>
            </a:r>
            <a:r>
              <a:rPr lang="it"/>
              <a:t>, dove il </a:t>
            </a:r>
            <a:r>
              <a:rPr lang="it" b="1">
                <a:solidFill>
                  <a:schemeClr val="accent1"/>
                </a:solidFill>
              </a:rPr>
              <a:t>raggio</a:t>
            </a:r>
            <a:r>
              <a:rPr lang="it"/>
              <a:t> di ciascuna bolla è proporzionale alla frequenza congiunta.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6800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INDIPENDENZA STATISTICA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dimostra che </a:t>
            </a:r>
            <a:r>
              <a:rPr lang="it" b="1">
                <a:solidFill>
                  <a:schemeClr val="accent1"/>
                </a:solidFill>
              </a:rPr>
              <a:t>se</a:t>
            </a:r>
            <a:r>
              <a:rPr lang="it"/>
              <a:t> le variabili X e Y sono indipendenti </a:t>
            </a:r>
            <a:r>
              <a:rPr lang="it" b="1">
                <a:solidFill>
                  <a:schemeClr val="accent1"/>
                </a:solidFill>
              </a:rPr>
              <a:t>allora</a:t>
            </a:r>
            <a:r>
              <a:rPr lang="it"/>
              <a:t> la frequenza congiunta (f</a:t>
            </a:r>
            <a:r>
              <a:rPr lang="it" baseline="-25000"/>
              <a:t>i,j</a:t>
            </a:r>
            <a:r>
              <a:rPr lang="it"/>
              <a:t>) è uguale al prodotto delle corrispondenti frequenze marginali divise per il numero di osservazioni n.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f</a:t>
            </a:r>
            <a:r>
              <a:rPr lang="it" b="1" baseline="-25000">
                <a:solidFill>
                  <a:schemeClr val="accent1"/>
                </a:solidFill>
              </a:rPr>
              <a:t>i,j</a:t>
            </a:r>
            <a:r>
              <a:rPr lang="it" b="1">
                <a:solidFill>
                  <a:schemeClr val="accent1"/>
                </a:solidFill>
              </a:rPr>
              <a:t> = (f</a:t>
            </a:r>
            <a:r>
              <a:rPr lang="it" b="1" baseline="-25000">
                <a:solidFill>
                  <a:schemeClr val="accent1"/>
                </a:solidFill>
              </a:rPr>
              <a:t>i,0</a:t>
            </a:r>
            <a:r>
              <a:rPr lang="it" b="1">
                <a:solidFill>
                  <a:schemeClr val="accent1"/>
                </a:solidFill>
              </a:rPr>
              <a:t> * f</a:t>
            </a:r>
            <a:r>
              <a:rPr lang="it" b="1" baseline="-25000">
                <a:solidFill>
                  <a:schemeClr val="accent1"/>
                </a:solidFill>
              </a:rPr>
              <a:t>0,j</a:t>
            </a:r>
            <a:r>
              <a:rPr lang="it" b="1">
                <a:solidFill>
                  <a:schemeClr val="accent1"/>
                </a:solidFill>
              </a:rPr>
              <a:t>) / n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Se tale condizione è rispettata le variabili sono </a:t>
            </a:r>
            <a:r>
              <a:rPr lang="it" b="1">
                <a:solidFill>
                  <a:schemeClr val="accent1"/>
                </a:solidFill>
              </a:rPr>
              <a:t>indipendenti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Se tale condizione non è rispettata le variabili non sono indipendenti ovvero sono </a:t>
            </a:r>
            <a:r>
              <a:rPr lang="it" b="1">
                <a:solidFill>
                  <a:schemeClr val="accent1"/>
                </a:solidFill>
              </a:rPr>
              <a:t>dipendenti</a:t>
            </a:r>
            <a:endParaRPr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INDIPENDENZA STATISTICA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525" y="1676350"/>
            <a:ext cx="4132800" cy="1289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22"/>
          <p:cNvGraphicFramePr/>
          <p:nvPr/>
        </p:nvGraphicFramePr>
        <p:xfrm>
          <a:off x="404125" y="14210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BASSO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MEDIO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ALTO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CAZZULANI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(60*20)/200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(60*60)/200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18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(60*120)/200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36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NEGRI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(40*20)/200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4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(40*60)/200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12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(40*120)/200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24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GORINI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(100*20)/200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(100*60)/200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30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(100*120)/200</a:t>
                      </a:r>
                      <a:endParaRPr sz="10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Google Shape;141;p22"/>
          <p:cNvSpPr txBox="1"/>
          <p:nvPr/>
        </p:nvSpPr>
        <p:spPr>
          <a:xfrm>
            <a:off x="394500" y="3521150"/>
            <a:ext cx="8247900" cy="1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 frequenze congiunte sono sempre uguali al prodotto delle frequenze marginali divise per n.</a:t>
            </a:r>
            <a:b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Vale cioè: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it" sz="12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i,j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(f</a:t>
            </a:r>
            <a:r>
              <a:rPr lang="it" sz="12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i,0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* f</a:t>
            </a:r>
            <a:r>
              <a:rPr lang="it" sz="12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0,j</a:t>
            </a: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 / 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 variabili sono fra loro indipendenti ovvero il voto di diploma non dipende dalla scuola media di provenienza.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163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La </a:t>
            </a:r>
            <a:r>
              <a:rPr lang="it" b="1">
                <a:solidFill>
                  <a:schemeClr val="accent1"/>
                </a:solidFill>
              </a:rPr>
              <a:t>contingenza</a:t>
            </a:r>
            <a:r>
              <a:rPr lang="it"/>
              <a:t> permette di calcolare il grado di dipendenza statistica fra due mutabili.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50" y="2235075"/>
            <a:ext cx="4007899" cy="14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408875" y="2235075"/>
            <a:ext cx="3935100" cy="24591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ESEMPIO</a:t>
            </a:r>
            <a:endParaRPr sz="1800" b="1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 consideri la tabella a doppia entrata assegnata e si dica se la scelta post diploma (Università o Lavoro) è dipendente dalla sezione (Sez A, Sez B, Sez C) frequentata dallo studente.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03084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costruisce la tabella delle frequenze marginali teoriche calcolate la formula nota: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</a:t>
            </a:r>
            <a:r>
              <a:rPr lang="it" baseline="-25000"/>
              <a:t>i,j</a:t>
            </a:r>
            <a:r>
              <a:rPr lang="it"/>
              <a:t> = (f</a:t>
            </a:r>
            <a:r>
              <a:rPr lang="it" baseline="-25000"/>
              <a:t>i,0</a:t>
            </a:r>
            <a:r>
              <a:rPr lang="it"/>
              <a:t> * f</a:t>
            </a:r>
            <a:r>
              <a:rPr lang="it" baseline="-25000"/>
              <a:t>0,j</a:t>
            </a:r>
            <a:r>
              <a:rPr lang="it"/>
              <a:t>) / N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429200" y="262500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LAVORO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B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9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C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30*10/60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20*10/50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4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400" y="2586825"/>
            <a:ext cx="3716374" cy="13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672150" y="4076450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TEORICHE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5718150" y="4118100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OSSERVATE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15790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11075" y="3292925"/>
            <a:ext cx="85206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tabella delle frequenze congiunte è diversa da quella delle frequenze osservate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↓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due variabili non sono statisticamente indipendenti, ovvero la scelta post diploma (Università, Lavoro) non è indipendente dalla sezione frequentata (Sez A, Sez B, Sez C)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6" name="Google Shape;166;p25"/>
          <p:cNvGraphicFramePr/>
          <p:nvPr/>
        </p:nvGraphicFramePr>
        <p:xfrm>
          <a:off x="411075" y="1299513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LAVORO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B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9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C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30*10/60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20*10/50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4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00" y="1285638"/>
            <a:ext cx="3716374" cy="13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411075" y="2654425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TEORICHE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670800" y="2654425"/>
            <a:ext cx="24087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TABELLA FREQUENZE CONGIUNTE OSSERVATE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005763" y="2654425"/>
            <a:ext cx="534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≠</a:t>
            </a:r>
            <a:endParaRPr sz="2400"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6602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25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Definisco contingenza la differenza fra una frequenza congiunta osservata e la frequenza congiunta teorica.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C(x</a:t>
            </a:r>
            <a:r>
              <a:rPr lang="it" b="1" baseline="-25000">
                <a:solidFill>
                  <a:schemeClr val="accent1"/>
                </a:solidFill>
              </a:rPr>
              <a:t>i</a:t>
            </a:r>
            <a:r>
              <a:rPr lang="it" b="1">
                <a:solidFill>
                  <a:schemeClr val="accent1"/>
                </a:solidFill>
              </a:rPr>
              <a:t>;y</a:t>
            </a:r>
            <a:r>
              <a:rPr lang="it" b="1" baseline="-25000">
                <a:solidFill>
                  <a:schemeClr val="accent1"/>
                </a:solidFill>
              </a:rPr>
              <a:t>j</a:t>
            </a:r>
            <a:r>
              <a:rPr lang="it" b="1">
                <a:solidFill>
                  <a:schemeClr val="accent1"/>
                </a:solidFill>
              </a:rPr>
              <a:t>) = f(x</a:t>
            </a:r>
            <a:r>
              <a:rPr lang="it" b="1" baseline="-25000">
                <a:solidFill>
                  <a:schemeClr val="accent1"/>
                </a:solidFill>
              </a:rPr>
              <a:t>i</a:t>
            </a:r>
            <a:r>
              <a:rPr lang="it" b="1">
                <a:solidFill>
                  <a:schemeClr val="accent1"/>
                </a:solidFill>
              </a:rPr>
              <a:t>,y</a:t>
            </a:r>
            <a:r>
              <a:rPr lang="it" b="1" baseline="-25000">
                <a:solidFill>
                  <a:schemeClr val="accent1"/>
                </a:solidFill>
              </a:rPr>
              <a:t>j</a:t>
            </a:r>
            <a:r>
              <a:rPr lang="it" b="1">
                <a:solidFill>
                  <a:schemeClr val="accent1"/>
                </a:solidFill>
              </a:rPr>
              <a:t>) osservata - f(x</a:t>
            </a:r>
            <a:r>
              <a:rPr lang="it" b="1" baseline="-25000">
                <a:solidFill>
                  <a:schemeClr val="accent1"/>
                </a:solidFill>
              </a:rPr>
              <a:t>i</a:t>
            </a:r>
            <a:r>
              <a:rPr lang="it" b="1">
                <a:solidFill>
                  <a:schemeClr val="accent1"/>
                </a:solidFill>
              </a:rPr>
              <a:t>,y</a:t>
            </a:r>
            <a:r>
              <a:rPr lang="it" b="1" baseline="-25000">
                <a:solidFill>
                  <a:schemeClr val="accent1"/>
                </a:solidFill>
              </a:rPr>
              <a:t>j</a:t>
            </a:r>
            <a:r>
              <a:rPr lang="it" b="1">
                <a:solidFill>
                  <a:schemeClr val="accent1"/>
                </a:solidFill>
              </a:rPr>
              <a:t>) teorica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Nel caso di </a:t>
            </a:r>
            <a:r>
              <a:rPr lang="it" b="1">
                <a:solidFill>
                  <a:schemeClr val="accent1"/>
                </a:solidFill>
              </a:rPr>
              <a:t>indipendenza statistica le contingenze sono tutte nulle</a:t>
            </a:r>
            <a:r>
              <a:rPr lang="it"/>
              <a:t>, mentre cresceranno in valore assoluto, al crescere del grado di dipendenza tra i caratteri.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7335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L’indice che misura il grado di connessione fra due mutabili è l’indice di Pearson noto anche come Chi</a:t>
            </a:r>
            <a:r>
              <a:rPr lang="it" baseline="30000"/>
              <a:t>2</a:t>
            </a:r>
            <a:r>
              <a:rPr lang="it"/>
              <a:t>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Chi</a:t>
            </a:r>
            <a:r>
              <a:rPr lang="it" b="1" baseline="30000">
                <a:solidFill>
                  <a:schemeClr val="accent1"/>
                </a:solidFill>
              </a:rPr>
              <a:t>2 </a:t>
            </a:r>
            <a:r>
              <a:rPr lang="it" b="1">
                <a:solidFill>
                  <a:schemeClr val="accent1"/>
                </a:solidFill>
              </a:rPr>
              <a:t>= ∑ C</a:t>
            </a:r>
            <a:r>
              <a:rPr lang="it" b="1" baseline="30000">
                <a:solidFill>
                  <a:schemeClr val="accent1"/>
                </a:solidFill>
              </a:rPr>
              <a:t>2</a:t>
            </a:r>
            <a:r>
              <a:rPr lang="it" b="1">
                <a:solidFill>
                  <a:schemeClr val="accent1"/>
                </a:solidFill>
              </a:rPr>
              <a:t>(x</a:t>
            </a:r>
            <a:r>
              <a:rPr lang="it" b="1" baseline="-25000">
                <a:solidFill>
                  <a:schemeClr val="accent1"/>
                </a:solidFill>
              </a:rPr>
              <a:t>i</a:t>
            </a:r>
            <a:r>
              <a:rPr lang="it" b="1">
                <a:solidFill>
                  <a:schemeClr val="accent1"/>
                </a:solidFill>
              </a:rPr>
              <a:t>,y</a:t>
            </a:r>
            <a:r>
              <a:rPr lang="it" b="1" baseline="-25000">
                <a:solidFill>
                  <a:schemeClr val="accent1"/>
                </a:solidFill>
              </a:rPr>
              <a:t>j</a:t>
            </a:r>
            <a:r>
              <a:rPr lang="it" b="1">
                <a:solidFill>
                  <a:schemeClr val="accent1"/>
                </a:solidFill>
              </a:rPr>
              <a:t>) / f(x</a:t>
            </a:r>
            <a:r>
              <a:rPr lang="it" b="1" baseline="-25000">
                <a:solidFill>
                  <a:schemeClr val="accent1"/>
                </a:solidFill>
              </a:rPr>
              <a:t>i</a:t>
            </a:r>
            <a:r>
              <a:rPr lang="it" b="1">
                <a:solidFill>
                  <a:schemeClr val="accent1"/>
                </a:solidFill>
              </a:rPr>
              <a:t>,y</a:t>
            </a:r>
            <a:r>
              <a:rPr lang="it" b="1" baseline="-25000">
                <a:solidFill>
                  <a:schemeClr val="accent1"/>
                </a:solidFill>
              </a:rPr>
              <a:t>j</a:t>
            </a:r>
            <a:r>
              <a:rPr lang="it" b="1">
                <a:solidFill>
                  <a:schemeClr val="accent1"/>
                </a:solidFill>
              </a:rPr>
              <a:t>) teoriche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Chi</a:t>
            </a:r>
            <a:r>
              <a:rPr lang="it" b="1" baseline="30000">
                <a:solidFill>
                  <a:schemeClr val="accent1"/>
                </a:solidFill>
              </a:rPr>
              <a:t>2</a:t>
            </a:r>
            <a:r>
              <a:rPr lang="it" b="1">
                <a:solidFill>
                  <a:schemeClr val="accent1"/>
                </a:solidFill>
              </a:rPr>
              <a:t> = 0</a:t>
            </a:r>
            <a:r>
              <a:rPr lang="it"/>
              <a:t>		allora	le variabili sono indipendenti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Maggiore è il valore di Chi</a:t>
            </a:r>
            <a:r>
              <a:rPr lang="it" baseline="30000"/>
              <a:t>2</a:t>
            </a:r>
            <a:r>
              <a:rPr lang="it"/>
              <a:t>, maggiore è il grado di connessione fra le due variabili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452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COSA SONO LE SERIE STORICHE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925" y="1152425"/>
            <a:ext cx="5898038" cy="36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3215775" y="1979600"/>
            <a:ext cx="579300" cy="2593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662525" y="1979600"/>
            <a:ext cx="507000" cy="2593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152500" y="2688450"/>
            <a:ext cx="463800" cy="33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 rot="-10797776">
            <a:off x="3795073" y="2737267"/>
            <a:ext cx="463800" cy="3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304975" y="2584725"/>
            <a:ext cx="14178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VARIABILE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DIPENDENTE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53250" y="2567400"/>
            <a:ext cx="1553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VARIABILE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INDIPENDENTE</a:t>
            </a:r>
            <a:endParaRPr sz="1400" b="1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89550" y="1577625"/>
            <a:ext cx="5233200" cy="315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5768875" y="2705913"/>
            <a:ext cx="821100" cy="579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699525" y="2705925"/>
            <a:ext cx="17022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DATASET</a:t>
            </a:r>
            <a:endParaRPr sz="2400" b="1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11700" y="2868675"/>
            <a:ext cx="8520600" cy="1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</a:t>
            </a:r>
            <a:r>
              <a:rPr lang="it" baseline="30000"/>
              <a:t>2</a:t>
            </a:r>
            <a:r>
              <a:rPr lang="it"/>
              <a:t> = 0</a:t>
            </a:r>
            <a:r>
              <a:rPr lang="it" baseline="30000"/>
              <a:t>2</a:t>
            </a:r>
            <a:r>
              <a:rPr lang="it"/>
              <a:t>/15 + 0</a:t>
            </a:r>
            <a:r>
              <a:rPr lang="it" baseline="30000"/>
              <a:t>2</a:t>
            </a:r>
            <a:r>
              <a:rPr lang="it"/>
              <a:t>/10 + 2</a:t>
            </a:r>
            <a:r>
              <a:rPr lang="it" baseline="30000"/>
              <a:t>2</a:t>
            </a:r>
            <a:r>
              <a:rPr lang="it"/>
              <a:t>/9 + 2</a:t>
            </a:r>
            <a:r>
              <a:rPr lang="it" baseline="30000"/>
              <a:t>2</a:t>
            </a:r>
            <a:r>
              <a:rPr lang="it"/>
              <a:t>/6 + 2</a:t>
            </a:r>
            <a:r>
              <a:rPr lang="it" baseline="30000"/>
              <a:t>2</a:t>
            </a:r>
            <a:r>
              <a:rPr lang="it"/>
              <a:t>/6 + 2</a:t>
            </a:r>
            <a:r>
              <a:rPr lang="it" baseline="30000"/>
              <a:t>2</a:t>
            </a:r>
            <a:r>
              <a:rPr lang="it"/>
              <a:t>/4 = 2,8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Essendo diverso Chi</a:t>
            </a:r>
            <a:r>
              <a:rPr lang="it" baseline="30000"/>
              <a:t>2 </a:t>
            </a:r>
            <a:r>
              <a:rPr lang="it"/>
              <a:t>da 0, le due mutabili non sono indipendenti.</a:t>
            </a:r>
            <a:endParaRPr/>
          </a:p>
        </p:txBody>
      </p:sp>
      <p:graphicFrame>
        <p:nvGraphicFramePr>
          <p:cNvPr id="189" name="Google Shape;189;p28"/>
          <p:cNvGraphicFramePr/>
          <p:nvPr/>
        </p:nvGraphicFramePr>
        <p:xfrm>
          <a:off x="411075" y="1299513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UNIVERSITA’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FF0000"/>
                          </a:solidFill>
                        </a:rPr>
                        <a:t>LAVORO</a:t>
                      </a:r>
                      <a:endParaRPr sz="1000"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20*25/50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10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B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9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20*15/50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>
                          <a:solidFill>
                            <a:srgbClr val="0000FF"/>
                          </a:solidFill>
                        </a:rPr>
                        <a:t>SEZ C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30*10/60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6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000" b="1"/>
                        <a:t>20*10/50 = </a:t>
                      </a:r>
                      <a:r>
                        <a:rPr lang="it" sz="1000" b="1">
                          <a:solidFill>
                            <a:schemeClr val="accent2"/>
                          </a:solidFill>
                        </a:rPr>
                        <a:t>4</a:t>
                      </a:r>
                      <a:endParaRPr sz="1000" b="1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0800" y="1285638"/>
            <a:ext cx="3716374" cy="136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821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CONTINGENZA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Spesso si calcola il coefficiente di contingenza: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Coefficiente contingenza = √Chi</a:t>
            </a:r>
            <a:r>
              <a:rPr lang="it" b="1" baseline="30000">
                <a:solidFill>
                  <a:schemeClr val="accent1"/>
                </a:solidFill>
              </a:rPr>
              <a:t>2</a:t>
            </a:r>
            <a:r>
              <a:rPr lang="it" b="1">
                <a:solidFill>
                  <a:schemeClr val="accent1"/>
                </a:solidFill>
              </a:rPr>
              <a:t>/(Chi</a:t>
            </a:r>
            <a:r>
              <a:rPr lang="it" b="1" baseline="30000">
                <a:solidFill>
                  <a:schemeClr val="accent1"/>
                </a:solidFill>
              </a:rPr>
              <a:t>2</a:t>
            </a:r>
            <a:r>
              <a:rPr lang="it" b="1">
                <a:solidFill>
                  <a:schemeClr val="accent1"/>
                </a:solidFill>
              </a:rPr>
              <a:t>+n)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Il coefficiente di contingenza assume valori compresi fra 0 e 1.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0 </a:t>
            </a:r>
            <a:r>
              <a:rPr lang="it"/>
              <a:t>= indipendenza statistica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accent1"/>
                </a:solidFill>
              </a:rPr>
              <a:t>1</a:t>
            </a:r>
            <a:r>
              <a:rPr lang="it"/>
              <a:t> = Perfetta dipendenza statistica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Nell’esempio analizzato: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√2,8/(2,8+50) = 0,230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Essendo diverso da 0 le variabili non sono statisticamente indipendenti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Essendo più vicino a 0 che a 1, la dipendenza è piuttosto debole.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448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PROVA TU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7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Dire il sesso dello studente e la scelta della facoltà università sono indipendenti fra loro.</a:t>
            </a:r>
            <a:endParaRPr/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0" y="2431151"/>
            <a:ext cx="7822924" cy="176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82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RAPPRESENTARE LE SERIE STORICHE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Per rappresentare graficamente l’andamento delle serie storiche si utilizza solitamente il </a:t>
            </a:r>
            <a:r>
              <a:rPr lang="it" b="1">
                <a:solidFill>
                  <a:schemeClr val="accent1"/>
                </a:solidFill>
              </a:rPr>
              <a:t>diagramma di dispersione</a:t>
            </a:r>
            <a:r>
              <a:rPr lang="it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In </a:t>
            </a:r>
            <a:r>
              <a:rPr lang="it" b="1">
                <a:solidFill>
                  <a:schemeClr val="accent1"/>
                </a:solidFill>
              </a:rPr>
              <a:t>ascissa</a:t>
            </a:r>
            <a:r>
              <a:rPr lang="it"/>
              <a:t> viene riportato il tempo.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/>
              <a:t>In </a:t>
            </a:r>
            <a:r>
              <a:rPr lang="it" b="1">
                <a:solidFill>
                  <a:schemeClr val="accent1"/>
                </a:solidFill>
              </a:rPr>
              <a:t>ordinata</a:t>
            </a:r>
            <a:r>
              <a:rPr lang="it"/>
              <a:t> viene riportata la grandezza osservata.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it"/>
              <a:t>Il diagramma di dispersione permette a prima vista di capire se esiste una relazione fra le due variabili ovvero se è possibile osservare un </a:t>
            </a:r>
            <a:r>
              <a:rPr lang="it" b="1">
                <a:solidFill>
                  <a:schemeClr val="accent1"/>
                </a:solidFill>
              </a:rPr>
              <a:t>trend</a:t>
            </a:r>
            <a:r>
              <a:rPr lang="it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RAPPRESENTARE LE SERIE STORICHE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800" y="1278900"/>
            <a:ext cx="6132466" cy="36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6518275" y="1278900"/>
            <a:ext cx="2593200" cy="3622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quali anni il fatturato è aumentato?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quali è diminuito?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Nel periodo osservato il fatturato è </a:t>
            </a:r>
            <a:r>
              <a:rPr lang="it"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generalmente</a:t>
            </a: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aumentato o diminuito? Ovvero quale </a:t>
            </a:r>
            <a:r>
              <a:rPr lang="it"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trend</a:t>
            </a: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ha avuto?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RAPPRESENTARE LE SERIE STORICHE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00" y="1374000"/>
            <a:ext cx="5527051" cy="33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3103375" y="2697075"/>
            <a:ext cx="345900" cy="6657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770675" y="3432075"/>
            <a:ext cx="1011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TREND</a:t>
            </a:r>
            <a:endParaRPr sz="1800" b="1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085750" y="1106500"/>
            <a:ext cx="2922000" cy="3864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it"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trend</a:t>
            </a: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è rappresentato da una </a:t>
            </a:r>
            <a:r>
              <a:rPr lang="it"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retta</a:t>
            </a: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crescente ovvero il fatturato è generalmente aumentato con il passare del tempo.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L’equazione canonica della retta è: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= ax + b              dove: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a: coefficiente angolare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b: intercetta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Come individuare il trend ovvero l’equazione della retta?</a:t>
            </a:r>
            <a:endParaRPr sz="14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 problema è trovare i valori di a e b che individuano la retta di trend.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/>
              <a:t>La retta del trend è detta anche </a:t>
            </a:r>
            <a:r>
              <a:rPr lang="it" b="1">
                <a:solidFill>
                  <a:schemeClr val="accent1"/>
                </a:solidFill>
              </a:rPr>
              <a:t>retta di regressione</a:t>
            </a:r>
            <a:r>
              <a:rPr lang="it"/>
              <a:t> ed è quella retta che rende minima la differenza </a:t>
            </a:r>
            <a:r>
              <a:rPr lang="it" b="1">
                <a:solidFill>
                  <a:schemeClr val="accent1"/>
                </a:solidFill>
              </a:rPr>
              <a:t>D</a:t>
            </a:r>
            <a:r>
              <a:rPr lang="it"/>
              <a:t> (</a:t>
            </a:r>
            <a:r>
              <a:rPr lang="it" b="1">
                <a:solidFill>
                  <a:schemeClr val="accent1"/>
                </a:solidFill>
              </a:rPr>
              <a:t>residuo</a:t>
            </a:r>
            <a:r>
              <a:rPr lang="it"/>
              <a:t>) fra il valore osservato e l’ordinata della retta.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4600" y="2246950"/>
            <a:ext cx="5113855" cy="244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/>
              <a:t>LA RETTA DI REGRESSIONE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La retta di regressione </a:t>
            </a:r>
            <a:r>
              <a:rPr lang="it" b="1">
                <a:solidFill>
                  <a:schemeClr val="accent1"/>
                </a:solidFill>
              </a:rPr>
              <a:t>approssima</a:t>
            </a:r>
            <a:r>
              <a:rPr lang="it"/>
              <a:t> dunque l’andamento della variabile rispetto al tempo. Come tutte le approssimazione sono impliciti alcuni </a:t>
            </a:r>
            <a:r>
              <a:rPr lang="it" b="1">
                <a:solidFill>
                  <a:schemeClr val="accent1"/>
                </a:solidFill>
              </a:rPr>
              <a:t>errori di approssimazione</a:t>
            </a:r>
            <a:r>
              <a:rPr lang="it"/>
              <a:t> intesi come differenza fra il valore realmente assunto dalla grandezza e l’ordinata di un punto appartenente alla retta in corrispondenza di una certa ascissa.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it" b="1">
                <a:solidFill>
                  <a:schemeClr val="accent1"/>
                </a:solidFill>
              </a:rPr>
              <a:t>D = residuo ovvero errore di approssimazione della retta di regressione</a:t>
            </a:r>
            <a:endParaRPr b="1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1890</Words>
  <Application>Microsoft Macintosh PowerPoint</Application>
  <PresentationFormat>Presentazione su schermo (16:9)</PresentationFormat>
  <Paragraphs>259</Paragraphs>
  <Slides>42</Slides>
  <Notes>42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Arial</vt:lpstr>
      <vt:lpstr>PT Sans Narrow</vt:lpstr>
      <vt:lpstr>Open Sans</vt:lpstr>
      <vt:lpstr>Tropic</vt:lpstr>
      <vt:lpstr>LA REGRESSIONE LINEARE</vt:lpstr>
      <vt:lpstr>COSA SONO LE SERIE STORICHE</vt:lpstr>
      <vt:lpstr>COSA SONO LE SERIE STORICHE</vt:lpstr>
      <vt:lpstr>COSA SONO LE SERIE STORICHE</vt:lpstr>
      <vt:lpstr>RAPPRESENTARE LE SERIE STORICHE</vt:lpstr>
      <vt:lpstr>RAPPRESENTARE LE SERIE STORICHE </vt:lpstr>
      <vt:lpstr>RAPPRESENTARE LE SERIE STORICHE  </vt:lpstr>
      <vt:lpstr>LA RETTA DI REGRESSIONE</vt:lpstr>
      <vt:lpstr>LA RETTA DI REGRESSIONE </vt:lpstr>
      <vt:lpstr>LA RETTA DI REGRESSIONE </vt:lpstr>
      <vt:lpstr>LA RETTA DI REGRESSIONE </vt:lpstr>
      <vt:lpstr>LA RETTA DI REGRESSIONE</vt:lpstr>
      <vt:lpstr>LA RETTA DI REGRESSIONE</vt:lpstr>
      <vt:lpstr>LA RETTA DI REGRESSIONE</vt:lpstr>
      <vt:lpstr>LA RETTA DI REGRESSIONE</vt:lpstr>
      <vt:lpstr>LA RETTA DI REGRESSIONE</vt:lpstr>
      <vt:lpstr>LA RETTA DI REGRESSIONE</vt:lpstr>
      <vt:lpstr>SIGNIFICATO DELLE REGRESSIONI IN ECONOMIA E NELLE SCIENZE SOCIALI</vt:lpstr>
      <vt:lpstr>LA RETTA DI REGRESSIONE</vt:lpstr>
      <vt:lpstr>LA RETTA DI REGRESSIONE</vt:lpstr>
      <vt:lpstr>UTILIZZI DIDATTICI DELLA REGRESSIONE/1</vt:lpstr>
      <vt:lpstr>UTILIZZI DIDATTICI DELLA REGRESSIONE/2</vt:lpstr>
      <vt:lpstr>UTILIZZI DIDATTICI DELLA REGRESSIONE/3</vt:lpstr>
      <vt:lpstr>PROVA TU</vt:lpstr>
      <vt:lpstr>LA DIPENDENZA STATISTICA FRA VARIABILI QUALITATIVE</vt:lpstr>
      <vt:lpstr>PREMESSA</vt:lpstr>
      <vt:lpstr>PREMESSA</vt:lpstr>
      <vt:lpstr>TABELLE A DOPPIA ENTRATA</vt:lpstr>
      <vt:lpstr>TABELLE A DOPPIA ENTRATA</vt:lpstr>
      <vt:lpstr>TABELLE A DOPPIA ENTRATA</vt:lpstr>
      <vt:lpstr>TABELLE A DOPPIA ENTRATA</vt:lpstr>
      <vt:lpstr>TABELLE A DOPPIA ENTRATA</vt:lpstr>
      <vt:lpstr>INDIPENDENZA STATISTICA</vt:lpstr>
      <vt:lpstr>INDIPENDENZA STATISTICA </vt:lpstr>
      <vt:lpstr>CONTINGENZA</vt:lpstr>
      <vt:lpstr>CONTINGENZA</vt:lpstr>
      <vt:lpstr>CONTINGENZA</vt:lpstr>
      <vt:lpstr>CONTINGENZA</vt:lpstr>
      <vt:lpstr>CONTINGENZA</vt:lpstr>
      <vt:lpstr>CONTINGENZA</vt:lpstr>
      <vt:lpstr>CONTINGENZA</vt:lpstr>
      <vt:lpstr>PROVA 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REGRESSIONE LINEARE</dc:title>
  <cp:lastModifiedBy>Fabio Banderali</cp:lastModifiedBy>
  <cp:revision>2</cp:revision>
  <dcterms:modified xsi:type="dcterms:W3CDTF">2020-04-14T14:10:00Z</dcterms:modified>
</cp:coreProperties>
</file>