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62" r:id="rId2"/>
    <p:sldId id="289" r:id="rId3"/>
    <p:sldId id="382" r:id="rId4"/>
    <p:sldId id="383" r:id="rId5"/>
    <p:sldId id="370" r:id="rId6"/>
    <p:sldId id="371" r:id="rId7"/>
    <p:sldId id="372" r:id="rId8"/>
    <p:sldId id="373" r:id="rId9"/>
    <p:sldId id="384" r:id="rId10"/>
    <p:sldId id="385" r:id="rId11"/>
    <p:sldId id="263" r:id="rId12"/>
    <p:sldId id="386" r:id="rId13"/>
    <p:sldId id="264" r:id="rId14"/>
    <p:sldId id="265" r:id="rId15"/>
    <p:sldId id="387" r:id="rId16"/>
    <p:sldId id="267" r:id="rId17"/>
    <p:sldId id="270" r:id="rId18"/>
    <p:sldId id="271" r:id="rId19"/>
    <p:sldId id="280" r:id="rId20"/>
    <p:sldId id="388" r:id="rId21"/>
    <p:sldId id="411" r:id="rId22"/>
    <p:sldId id="412" r:id="rId23"/>
    <p:sldId id="413" r:id="rId24"/>
    <p:sldId id="389" r:id="rId25"/>
    <p:sldId id="414" r:id="rId26"/>
    <p:sldId id="422" r:id="rId27"/>
    <p:sldId id="415" r:id="rId28"/>
    <p:sldId id="390" r:id="rId29"/>
    <p:sldId id="416" r:id="rId30"/>
    <p:sldId id="417" r:id="rId31"/>
    <p:sldId id="311" r:id="rId32"/>
    <p:sldId id="394" r:id="rId33"/>
    <p:sldId id="410" r:id="rId34"/>
    <p:sldId id="424" r:id="rId35"/>
    <p:sldId id="392" r:id="rId36"/>
    <p:sldId id="418" r:id="rId37"/>
    <p:sldId id="419" r:id="rId38"/>
    <p:sldId id="420" r:id="rId39"/>
    <p:sldId id="423" r:id="rId40"/>
    <p:sldId id="260" r:id="rId41"/>
    <p:sldId id="282" r:id="rId42"/>
    <p:sldId id="269" r:id="rId43"/>
    <p:sldId id="421" r:id="rId44"/>
  </p:sldIdLst>
  <p:sldSz cx="12192000" cy="6858000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7E79BE3F-A396-4E9E-B97B-882140A460E5}">
          <p14:sldIdLst/>
        </p14:section>
        <p14:section name="Sezione senza titolo" id="{2D182E3B-8BC0-4D74-A1DD-1FCB65332F6B}">
          <p14:sldIdLst>
            <p14:sldId id="262"/>
            <p14:sldId id="289"/>
            <p14:sldId id="382"/>
            <p14:sldId id="383"/>
            <p14:sldId id="370"/>
            <p14:sldId id="371"/>
            <p14:sldId id="372"/>
            <p14:sldId id="373"/>
            <p14:sldId id="384"/>
            <p14:sldId id="385"/>
            <p14:sldId id="263"/>
            <p14:sldId id="386"/>
            <p14:sldId id="264"/>
            <p14:sldId id="265"/>
            <p14:sldId id="387"/>
            <p14:sldId id="267"/>
            <p14:sldId id="270"/>
            <p14:sldId id="271"/>
            <p14:sldId id="280"/>
            <p14:sldId id="388"/>
            <p14:sldId id="411"/>
            <p14:sldId id="412"/>
            <p14:sldId id="413"/>
            <p14:sldId id="389"/>
            <p14:sldId id="414"/>
            <p14:sldId id="422"/>
            <p14:sldId id="415"/>
            <p14:sldId id="390"/>
            <p14:sldId id="416"/>
            <p14:sldId id="417"/>
            <p14:sldId id="311"/>
            <p14:sldId id="394"/>
            <p14:sldId id="410"/>
            <p14:sldId id="424"/>
            <p14:sldId id="392"/>
            <p14:sldId id="418"/>
            <p14:sldId id="419"/>
            <p14:sldId id="420"/>
            <p14:sldId id="423"/>
            <p14:sldId id="260"/>
            <p14:sldId id="282"/>
            <p14:sldId id="269"/>
            <p14:sldId id="42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E0000"/>
    <a:srgbClr val="F5F9FD"/>
    <a:srgbClr val="EE7E32"/>
    <a:srgbClr val="98C0E4"/>
    <a:srgbClr val="F4F9F1"/>
    <a:srgbClr val="F3F9ED"/>
    <a:srgbClr val="E6FECE"/>
    <a:srgbClr val="FBFDF9"/>
    <a:srgbClr val="F6FAF4"/>
    <a:srgbClr val="8983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81" autoAdjust="0"/>
    <p:restoredTop sz="83746" autoAdjust="0"/>
  </p:normalViewPr>
  <p:slideViewPr>
    <p:cSldViewPr snapToGrid="0">
      <p:cViewPr varScale="1">
        <p:scale>
          <a:sx n="91" d="100"/>
          <a:sy n="91" d="100"/>
        </p:scale>
        <p:origin x="9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F:\Francesca\TFA%20uv\ESAME%20FINALE\lez3\SCHEMA%20FABBISOGNO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F:\Francesca\TFA%20uv\ESAME%20FINALE\lez3\SCHEMA%20FABBISOGNO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600" dirty="0"/>
              <a:t>TOTALE MEZZI DI TERZI</a:t>
            </a:r>
          </a:p>
        </c:rich>
      </c:tx>
      <c:layout>
        <c:manualLayout>
          <c:xMode val="edge"/>
          <c:yMode val="edge"/>
          <c:x val="0.11500721171635124"/>
          <c:y val="3.637481736054159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F76-495E-9B0D-1DF0F6CCB3B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5F76-495E-9B0D-1DF0F6CCB3BC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Foglio1!$A$23:$A$24</c:f>
              <c:strCache>
                <c:ptCount val="2"/>
                <c:pt idx="0">
                  <c:v>MEZZI DI TERZI A BREVE TERMINE</c:v>
                </c:pt>
                <c:pt idx="1">
                  <c:v>MEZZI DI TERZI A LUNGO TERMINE</c:v>
                </c:pt>
              </c:strCache>
            </c:strRef>
          </c:cat>
          <c:val>
            <c:numRef>
              <c:f>Foglio1!$B$23:$B$24</c:f>
              <c:numCache>
                <c:formatCode>#,##0</c:formatCode>
                <c:ptCount val="2"/>
                <c:pt idx="0" formatCode="General">
                  <c:v>84142</c:v>
                </c:pt>
                <c:pt idx="1">
                  <c:v>120000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F76-495E-9B0D-1DF0F6CCB3BC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4714143221934886"/>
          <c:y val="0.22080120588549509"/>
          <c:w val="0.4276164686332547"/>
          <c:h val="0.65094589832569649"/>
        </c:manualLayout>
      </c:layout>
      <c:overlay val="0"/>
      <c:spPr>
        <a:solidFill>
          <a:schemeClr val="lt1">
            <a:lumMod val="95000"/>
            <a:alpha val="39000"/>
          </a:schemeClr>
        </a:solidFill>
        <a:ln w="38100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28575" cap="flat" cmpd="sng" algn="ctr">
      <a:solidFill>
        <a:srgbClr val="8E0000"/>
      </a:solidFill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FABBISOGNO INIZIALE</a:t>
            </a:r>
          </a:p>
        </c:rich>
      </c:tx>
      <c:layout>
        <c:manualLayout>
          <c:xMode val="edge"/>
          <c:yMode val="edge"/>
          <c:x val="9.2878313563849776E-2"/>
          <c:y val="7.222165067571445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pieChart>
        <c:varyColors val="1"/>
        <c:ser>
          <c:idx val="0"/>
          <c:order val="0"/>
          <c:spPr>
            <a:solidFill>
              <a:srgbClr val="8E0000"/>
            </a:solidFill>
          </c:spPr>
          <c:dPt>
            <c:idx val="0"/>
            <c:bubble3D val="0"/>
            <c:spPr>
              <a:solidFill>
                <a:srgbClr val="8E0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FC3-4899-BC2C-5A73D60A7069}"/>
              </c:ext>
            </c:extLst>
          </c:dPt>
          <c:dPt>
            <c:idx val="1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rgbClr val="8E0000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FC3-4899-BC2C-5A73D60A7069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Foglio1!$A$20:$A$21</c:f>
              <c:strCache>
                <c:ptCount val="2"/>
                <c:pt idx="0">
                  <c:v>MEZZI PROPRI</c:v>
                </c:pt>
                <c:pt idx="1">
                  <c:v>MEZZI DI TERZI</c:v>
                </c:pt>
              </c:strCache>
            </c:strRef>
          </c:cat>
          <c:val>
            <c:numRef>
              <c:f>Foglio1!$B$20:$B$21</c:f>
              <c:numCache>
                <c:formatCode>#,##0</c:formatCode>
                <c:ptCount val="2"/>
                <c:pt idx="0">
                  <c:v>350000</c:v>
                </c:pt>
                <c:pt idx="1">
                  <c:v>204142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FC3-4899-BC2C-5A73D60A7069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38100" cap="flat" cmpd="sng" algn="ctr">
      <a:solidFill>
        <a:srgbClr val="8E0000"/>
      </a:solidFill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996D7D-1A39-46F8-9D11-41498FD9B3C1}" type="datetimeFigureOut">
              <a:rPr lang="it-IT" smtClean="0"/>
              <a:t>15/04/2020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95A3B7-F6B7-49FC-9350-F37D99250E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7539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95A3B7-F6B7-49FC-9350-F37D99250E6F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85999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95A3B7-F6B7-49FC-9350-F37D99250E6F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49135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="1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95A3B7-F6B7-49FC-9350-F37D99250E6F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83715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b="1" dirty="0">
                <a:solidFill>
                  <a:srgbClr val="002060"/>
                </a:solidFill>
              </a:rPr>
              <a:t>ORGANIZED TRADING FACILITIES – MULTILATERAL TRADING FACILITIES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221E36-54F7-4A4A-8694-C3E9D5250BF0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03110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="1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95A3B7-F6B7-49FC-9350-F37D99250E6F}" type="slidenum">
              <a:rPr lang="it-IT" smtClean="0"/>
              <a:t>40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5292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GLI </a:t>
            </a:r>
            <a:r>
              <a:rPr lang="it-IT" b="1" dirty="0"/>
              <a:t>INCUBATOR</a:t>
            </a:r>
            <a:r>
              <a:rPr lang="it-IT" dirty="0"/>
              <a:t>I DI START UP INTEGRANO</a:t>
            </a:r>
            <a:r>
              <a:rPr lang="it-IT" baseline="0" dirty="0"/>
              <a:t> L’ECCELLENZA TECNICA DELL’IMPRENDITORE CON LA COMPETENZA GESTIONALE E L’ATTENZIONE IMPRENDITORIALE DELL’ATTIVITA’, FORNENDO UN </a:t>
            </a:r>
            <a:r>
              <a:rPr lang="it-IT" b="1" baseline="0" dirty="0"/>
              <a:t>SUPPORTO LOGISTICO E FORMATIVO E ANCHE DI REPERIMENTO FONDI</a:t>
            </a:r>
            <a:r>
              <a:rPr lang="it-IT" baseline="0" dirty="0"/>
              <a:t>; E’ EVIDENTE COME SIA FONDAMENTALE LA COPERTURA DEL FABBISOGNO FINANZIARIO IN PRIMIS MA </a:t>
            </a:r>
            <a:r>
              <a:rPr lang="it-IT" b="1" baseline="0" dirty="0"/>
              <a:t>ANCHE DEL FABBISOGNO FORMATIVO E RELAZIONALE</a:t>
            </a:r>
            <a:r>
              <a:rPr lang="it-IT" baseline="0" dirty="0"/>
              <a:t>; </a:t>
            </a:r>
            <a:r>
              <a:rPr lang="it-IT" b="1" baseline="0" dirty="0"/>
              <a:t>SPESSO SONO PROPRIO LE GRANDI IMPRESE CHE PARTECIPANO O FINANZIANO LE START UP SENZA INGLOBARLE MA LASCIANDOLE INDIPENDENTI E LIBERE DI ESPRIMERE LE PROPRIE ATTIVITA’ DI RICERCA E SVILUPPO</a:t>
            </a:r>
            <a:r>
              <a:rPr lang="it-IT" baseline="0" dirty="0"/>
              <a:t>: SI VEDA AD ESEMPO </a:t>
            </a:r>
            <a:r>
              <a:rPr lang="it-IT" b="1" baseline="0" dirty="0"/>
              <a:t>TELECOM, UNICREDIT E A LIVELLO INTERNAZIONALE GOOGLE E TWITTER</a:t>
            </a:r>
            <a:r>
              <a:rPr lang="it-IT" baseline="0" dirty="0"/>
              <a:t>; UN’ALTERNATIVA E’ LA HOLDING DI PARTECIPAZIONE PER DIVERSIFICARE IL RISCHIO E CREARE SINERGIE DI INVESTIMENTO, UN TIPICO ESEMPIO è </a:t>
            </a:r>
            <a:r>
              <a:rPr lang="it-IT" b="1" baseline="0" dirty="0"/>
              <a:t>COMO VENTURE SRL, HOLDING DI PARTECIPAZIONI DI COMO</a:t>
            </a:r>
            <a:r>
              <a:rPr lang="it-IT" baseline="0" dirty="0"/>
              <a:t> CHE PROMUOVE LO </a:t>
            </a:r>
            <a:r>
              <a:rPr lang="it-IT" b="1" baseline="0" dirty="0"/>
              <a:t>SVILUPPO DEL TESSUTO IMPRENDITORIALE DEL TERRITORIO</a:t>
            </a:r>
            <a:r>
              <a:rPr lang="it-IT" b="0" baseline="0" dirty="0"/>
              <a:t> COME VENTURE CAPITAL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95A3B7-F6B7-49FC-9350-F37D99250E6F}" type="slidenum">
              <a:rPr lang="it-IT" smtClean="0"/>
              <a:t>41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7933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88988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788988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788988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788988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788988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78898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78898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78898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78898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3A17267-9BAD-4E33-9F22-E6F834C3F8BC}" type="slidenum">
              <a:rPr lang="it-IT" altLang="en-US" sz="1000" b="0">
                <a:latin typeface="Times New Roman" panose="02020603050405020304" pitchFamily="18" charset="0"/>
              </a:rPr>
              <a:pPr/>
              <a:t>5</a:t>
            </a:fld>
            <a:endParaRPr lang="it-IT" altLang="en-US" sz="1000" b="0">
              <a:latin typeface="Times New Roman" panose="02020603050405020304" pitchFamily="18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363" y="757238"/>
            <a:ext cx="6886575" cy="3875087"/>
          </a:xfrm>
          <a:solidFill>
            <a:srgbClr val="FFFFFF"/>
          </a:solidFill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879975"/>
            <a:ext cx="5229225" cy="460851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3982" tIns="46991" rIns="93982" bIns="46991"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16528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88988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788988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788988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788988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788988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78898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78898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78898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78898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F0BB194-75F3-4E8E-987D-6885B47CDFF9}" type="slidenum">
              <a:rPr lang="it-IT" altLang="en-US" sz="1000" b="0">
                <a:latin typeface="Times New Roman" panose="02020603050405020304" pitchFamily="18" charset="0"/>
              </a:rPr>
              <a:pPr/>
              <a:t>6</a:t>
            </a:fld>
            <a:endParaRPr lang="it-IT" altLang="en-US" sz="1000" b="0">
              <a:latin typeface="Times New Roman" panose="02020603050405020304" pitchFamily="18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363" y="757238"/>
            <a:ext cx="6886575" cy="3875087"/>
          </a:xfrm>
          <a:solidFill>
            <a:srgbClr val="FFFFFF"/>
          </a:solidFill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879975"/>
            <a:ext cx="5229225" cy="460851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3982" tIns="46991" rIns="93982" bIns="46991"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502289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88988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788988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788988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788988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788988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78898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78898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78898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78898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CDC4735-03C0-4E1A-A600-CDF82005D3E4}" type="slidenum">
              <a:rPr lang="it-IT" altLang="en-US" sz="1000" b="0">
                <a:latin typeface="Times New Roman" panose="02020603050405020304" pitchFamily="18" charset="0"/>
              </a:rPr>
              <a:pPr/>
              <a:t>7</a:t>
            </a:fld>
            <a:endParaRPr lang="it-IT" altLang="en-US" sz="1000" b="0">
              <a:latin typeface="Times New Roman" panose="02020603050405020304" pitchFamily="18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363" y="757238"/>
            <a:ext cx="6886575" cy="3875087"/>
          </a:xfrm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879975"/>
            <a:ext cx="5229225" cy="460851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3982" tIns="46991" rIns="93982" bIns="46991"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924235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88988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788988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788988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788988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788988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78898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78898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78898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78898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91BC017-3910-4D39-A02E-0C47D48EDAAF}" type="slidenum">
              <a:rPr lang="it-IT" altLang="en-US" sz="1000" b="0">
                <a:latin typeface="Times New Roman" panose="02020603050405020304" pitchFamily="18" charset="0"/>
              </a:rPr>
              <a:pPr/>
              <a:t>8</a:t>
            </a:fld>
            <a:endParaRPr lang="it-IT" altLang="en-US" sz="1000" b="0">
              <a:latin typeface="Times New Roman" panose="02020603050405020304" pitchFamily="18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363" y="757238"/>
            <a:ext cx="6886575" cy="3875087"/>
          </a:xfrm>
          <a:solidFill>
            <a:srgbClr val="FFFFFF"/>
          </a:solidFill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879975"/>
            <a:ext cx="5229225" cy="460851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3982" tIns="46991" rIns="93982" bIns="46991"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665294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95A3B7-F6B7-49FC-9350-F37D99250E6F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65655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95A3B7-F6B7-49FC-9350-F37D99250E6F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50330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b="1" dirty="0"/>
              <a:t>DA NOTARE CHE I CREDITI</a:t>
            </a:r>
            <a:r>
              <a:rPr lang="it-IT" b="1" baseline="0" dirty="0"/>
              <a:t> VENGONO RISCOSSI IN MEDIA DOPO 96 GIORNI IN ITALIA CONTRO I 35 DELLA FRANCIA E I 57 DELLA GERMANIA</a:t>
            </a:r>
          </a:p>
          <a:p>
            <a:r>
              <a:rPr lang="it-IT" b="1" baseline="0" dirty="0"/>
              <a:t>Il ciclo monetario non coincide con quello economico in quanto vi è la dilazione dei pagamenti e non il pagamento immediato per pronta cassa;</a:t>
            </a:r>
          </a:p>
          <a:p>
            <a:endParaRPr lang="it-IT" b="1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95A3B7-F6B7-49FC-9350-F37D99250E6F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62268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b="1" dirty="0"/>
              <a:t>I DEBITI A BREVE DEVONO</a:t>
            </a:r>
            <a:r>
              <a:rPr lang="it-IT" b="1" baseline="0" dirty="0"/>
              <a:t> COPRIRE GLI INVESTIMENTI IN ATTIVO CIRCOLANTE E NON LE IMMOBILIZZAZIONI</a:t>
            </a:r>
            <a:r>
              <a:rPr lang="it-IT" baseline="0" dirty="0"/>
              <a:t>; IL GRADO DI CAPITALE PROPRIO &gt; MEZZI DI TERZI PER GARANTIRE AUTONOMIA E CAPITALIZZAZIONE ADEGUATA; </a:t>
            </a:r>
          </a:p>
          <a:p>
            <a:r>
              <a:rPr lang="it-IT" baseline="0" dirty="0"/>
              <a:t>I DEBITI A BREVE NON DEVONO COPRIRE GLI INVESTIMENTI IN IMMOBILIZZAZIONI, L’ATTIVO IMMOBILIZZATO DEVE ESSERE COPERTO DA CAPITALE PROPRIO E DEBITI A LUNGO TERMINE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95A3B7-F6B7-49FC-9350-F37D99250E6F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4684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C5DCD-EE88-48B1-AEF1-F1111470143B}" type="datetimeFigureOut">
              <a:rPr lang="it-IT" smtClean="0"/>
              <a:t>15/04/2020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4AAF8-3015-4578-AAF3-EE36A394EF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5981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C5DCD-EE88-48B1-AEF1-F1111470143B}" type="datetimeFigureOut">
              <a:rPr lang="it-IT" smtClean="0"/>
              <a:t>15/04/2020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4AAF8-3015-4578-AAF3-EE36A394EF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5180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C5DCD-EE88-48B1-AEF1-F1111470143B}" type="datetimeFigureOut">
              <a:rPr lang="it-IT" smtClean="0"/>
              <a:t>15/04/2020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4AAF8-3015-4578-AAF3-EE36A394EF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0376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C5DCD-EE88-48B1-AEF1-F1111470143B}" type="datetimeFigureOut">
              <a:rPr lang="it-IT" smtClean="0"/>
              <a:t>15/04/2020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4AAF8-3015-4578-AAF3-EE36A394EF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0642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C5DCD-EE88-48B1-AEF1-F1111470143B}" type="datetimeFigureOut">
              <a:rPr lang="it-IT" smtClean="0"/>
              <a:t>15/04/2020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4AAF8-3015-4578-AAF3-EE36A394EF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4388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C5DCD-EE88-48B1-AEF1-F1111470143B}" type="datetimeFigureOut">
              <a:rPr lang="it-IT" smtClean="0"/>
              <a:t>15/04/2020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4AAF8-3015-4578-AAF3-EE36A394EF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647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C5DCD-EE88-48B1-AEF1-F1111470143B}" type="datetimeFigureOut">
              <a:rPr lang="it-IT" smtClean="0"/>
              <a:t>15/04/2020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4AAF8-3015-4578-AAF3-EE36A394EF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7063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C5DCD-EE88-48B1-AEF1-F1111470143B}" type="datetimeFigureOut">
              <a:rPr lang="it-IT" smtClean="0"/>
              <a:t>15/04/2020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4AAF8-3015-4578-AAF3-EE36A394EF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6307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C5DCD-EE88-48B1-AEF1-F1111470143B}" type="datetimeFigureOut">
              <a:rPr lang="it-IT" smtClean="0"/>
              <a:t>15/04/2020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4AAF8-3015-4578-AAF3-EE36A394EF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9836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C5DCD-EE88-48B1-AEF1-F1111470143B}" type="datetimeFigureOut">
              <a:rPr lang="it-IT" smtClean="0"/>
              <a:t>15/04/2020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4AAF8-3015-4578-AAF3-EE36A394EF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6209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C5DCD-EE88-48B1-AEF1-F1111470143B}" type="datetimeFigureOut">
              <a:rPr lang="it-IT" smtClean="0"/>
              <a:t>15/04/2020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4AAF8-3015-4578-AAF3-EE36A394EF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1750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BC5DCD-EE88-48B1-AEF1-F1111470143B}" type="datetimeFigureOut">
              <a:rPr lang="it-IT" smtClean="0"/>
              <a:t>15/04/2020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4AAF8-3015-4578-AAF3-EE36A394EF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1001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package" Target="../embeddings/Microsoft_Excel_Worksheet.xlsx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GUa2-p1K1fBcy3cI7I6VEBTVY6sMs6igk1ZHKFlXHhA/edit#gid=1824038090" TargetMode="External"/><Relationship Id="rId7" Type="http://schemas.openxmlformats.org/officeDocument/2006/relationships/image" Target="../media/image12.png"/><Relationship Id="rId2" Type="http://schemas.openxmlformats.org/officeDocument/2006/relationships/hyperlink" Target="http://www.innogest.it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equoiacap.com/" TargetMode="External"/><Relationship Id="rId5" Type="http://schemas.openxmlformats.org/officeDocument/2006/relationships/hyperlink" Target="http://www.holtzbrinck-ventures.com/" TargetMode="External"/><Relationship Id="rId4" Type="http://schemas.openxmlformats.org/officeDocument/2006/relationships/hyperlink" Target="https://www.indexventures.com/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rowdfundme.it/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mi.it/finanziamenti/articoli/9627/fondi-ue-e-contributi-statali-per-fare-impresa.html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peedmiup.it/ITA/startup/orwell.aspx" TargetMode="External"/><Relationship Id="rId13" Type="http://schemas.openxmlformats.org/officeDocument/2006/relationships/image" Target="../media/image22.png"/><Relationship Id="rId18" Type="http://schemas.openxmlformats.org/officeDocument/2006/relationships/hyperlink" Target="http://www.speedmiup.it/ITA/startup/ulife.aspx" TargetMode="External"/><Relationship Id="rId3" Type="http://schemas.openxmlformats.org/officeDocument/2006/relationships/hyperlink" Target="http://www.speedmiup.it/chi-siamo/camera-di-commercio-di-milano/" TargetMode="External"/><Relationship Id="rId21" Type="http://schemas.openxmlformats.org/officeDocument/2006/relationships/image" Target="../media/image26.png"/><Relationship Id="rId7" Type="http://schemas.openxmlformats.org/officeDocument/2006/relationships/image" Target="../media/image19.png"/><Relationship Id="rId12" Type="http://schemas.openxmlformats.org/officeDocument/2006/relationships/hyperlink" Target="http://www.speedmiup.it/ITA/startup/praesto.aspx" TargetMode="External"/><Relationship Id="rId17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6" Type="http://schemas.openxmlformats.org/officeDocument/2006/relationships/hyperlink" Target="http://www.speedmiup.it/ITA/startup/runtime-productions.aspx" TargetMode="External"/><Relationship Id="rId20" Type="http://schemas.openxmlformats.org/officeDocument/2006/relationships/hyperlink" Target="http://www.speedmiup.it/ITA/startup/labquattrocento---occhiali-di-alta-qualita-ad-un-prezzo-rivoluzionario.asp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peedmiup.it/ITA/startup/ooxx.aspx" TargetMode="External"/><Relationship Id="rId11" Type="http://schemas.openxmlformats.org/officeDocument/2006/relationships/image" Target="../media/image21.png"/><Relationship Id="rId5" Type="http://schemas.openxmlformats.org/officeDocument/2006/relationships/hyperlink" Target="http://www.speedmiup.it/chi-siamo/universita-bocconi/" TargetMode="External"/><Relationship Id="rId15" Type="http://schemas.openxmlformats.org/officeDocument/2006/relationships/image" Target="../media/image23.png"/><Relationship Id="rId10" Type="http://schemas.openxmlformats.org/officeDocument/2006/relationships/hyperlink" Target="http://www.speedmiup.it/ITA/startup/my-cooking-box-.aspx" TargetMode="External"/><Relationship Id="rId19" Type="http://schemas.openxmlformats.org/officeDocument/2006/relationships/image" Target="../media/image25.png"/><Relationship Id="rId4" Type="http://schemas.openxmlformats.org/officeDocument/2006/relationships/hyperlink" Target="http://www.speedmiup.it/chi-siamo/comune-di-milano/" TargetMode="External"/><Relationship Id="rId9" Type="http://schemas.openxmlformats.org/officeDocument/2006/relationships/image" Target="../media/image20.png"/><Relationship Id="rId14" Type="http://schemas.openxmlformats.org/officeDocument/2006/relationships/hyperlink" Target="http://www.speedmiup.it/ITA/startup/quicibo.aspx" TargetMode="External"/><Relationship Id="rId22" Type="http://schemas.openxmlformats.org/officeDocument/2006/relationships/hyperlink" Target="http://www.speedmiup.it/startup/startup-incubate/" TargetMode="Externa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966271" y="369830"/>
            <a:ext cx="10515600" cy="463004"/>
          </a:xfrm>
        </p:spPr>
        <p:txBody>
          <a:bodyPr>
            <a:normAutofit fontScale="90000"/>
          </a:bodyPr>
          <a:lstStyle/>
          <a:p>
            <a:r>
              <a:rPr lang="it-IT" sz="3200" b="1" i="1" dirty="0">
                <a:solidFill>
                  <a:srgbClr val="8E0000"/>
                </a:solidFill>
              </a:rPr>
              <a:t>Segue…: </a:t>
            </a:r>
            <a:r>
              <a:rPr lang="it-IT" sz="4000" b="1" i="1" dirty="0">
                <a:solidFill>
                  <a:srgbClr val="8E0000"/>
                </a:solidFill>
              </a:rPr>
              <a:t>IL NOSTRO PERCORSO: 5 TEMATICHE APPLICATIVE</a:t>
            </a:r>
          </a:p>
        </p:txBody>
      </p:sp>
      <p:sp>
        <p:nvSpPr>
          <p:cNvPr id="6" name="Rettangolo arrotondato 5"/>
          <p:cNvSpPr/>
          <p:nvPr/>
        </p:nvSpPr>
        <p:spPr>
          <a:xfrm>
            <a:off x="756919" y="1145346"/>
            <a:ext cx="1878915" cy="95982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002060"/>
                </a:solidFill>
              </a:rPr>
              <a:t>Fabbisogno finanziario delle imprese </a:t>
            </a:r>
          </a:p>
        </p:txBody>
      </p:sp>
      <p:sp>
        <p:nvSpPr>
          <p:cNvPr id="8" name="Rettangolo arrotondato 7"/>
          <p:cNvSpPr/>
          <p:nvPr/>
        </p:nvSpPr>
        <p:spPr>
          <a:xfrm>
            <a:off x="2008463" y="3325415"/>
            <a:ext cx="2227968" cy="99946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002060"/>
                </a:solidFill>
              </a:rPr>
              <a:t>Tipologie di </a:t>
            </a:r>
          </a:p>
          <a:p>
            <a:pPr algn="ctr"/>
            <a:r>
              <a:rPr lang="it-IT" dirty="0">
                <a:solidFill>
                  <a:srgbClr val="002060"/>
                </a:solidFill>
              </a:rPr>
              <a:t>copertura del fabbisogno</a:t>
            </a:r>
          </a:p>
        </p:txBody>
      </p:sp>
      <p:sp>
        <p:nvSpPr>
          <p:cNvPr id="14" name="Rettangolo arrotondato 13"/>
          <p:cNvSpPr/>
          <p:nvPr/>
        </p:nvSpPr>
        <p:spPr>
          <a:xfrm>
            <a:off x="3932444" y="5515943"/>
            <a:ext cx="1619488" cy="62738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002060"/>
                </a:solidFill>
              </a:rPr>
              <a:t>Start up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189452" y="1433501"/>
            <a:ext cx="418704" cy="646331"/>
          </a:xfrm>
          <a:prstGeom prst="rect">
            <a:avLst/>
          </a:prstGeom>
          <a:noFill/>
          <a:ln w="38100">
            <a:solidFill>
              <a:srgbClr val="8E0000"/>
            </a:solidFill>
          </a:ln>
        </p:spPr>
        <p:txBody>
          <a:bodyPr wrap="none" rtlCol="0">
            <a:spAutoFit/>
          </a:bodyPr>
          <a:lstStyle/>
          <a:p>
            <a:r>
              <a:rPr lang="it-IT" sz="3600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1410005" y="3595414"/>
            <a:ext cx="418704" cy="646331"/>
          </a:xfrm>
          <a:prstGeom prst="rect">
            <a:avLst/>
          </a:prstGeom>
          <a:noFill/>
          <a:ln w="38100">
            <a:solidFill>
              <a:srgbClr val="8E0000"/>
            </a:solidFill>
          </a:ln>
        </p:spPr>
        <p:txBody>
          <a:bodyPr wrap="none" rtlCol="0">
            <a:spAutoFit/>
          </a:bodyPr>
          <a:lstStyle>
            <a:defPPr>
              <a:defRPr lang="it-IT"/>
            </a:defPPr>
            <a:lvl1pPr>
              <a:defRPr sz="3600">
                <a:solidFill>
                  <a:srgbClr val="8E0000"/>
                </a:solidFill>
              </a:defRPr>
            </a:lvl1pPr>
          </a:lstStyle>
          <a:p>
            <a:r>
              <a:rPr lang="it-IT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26" name="CasellaDiTesto 25"/>
          <p:cNvSpPr txBox="1"/>
          <p:nvPr/>
        </p:nvSpPr>
        <p:spPr>
          <a:xfrm>
            <a:off x="3344313" y="5506472"/>
            <a:ext cx="418704" cy="646331"/>
          </a:xfrm>
          <a:prstGeom prst="rect">
            <a:avLst/>
          </a:prstGeom>
          <a:noFill/>
          <a:ln w="38100">
            <a:solidFill>
              <a:srgbClr val="8E0000"/>
            </a:solidFill>
          </a:ln>
        </p:spPr>
        <p:txBody>
          <a:bodyPr wrap="none" rtlCol="0">
            <a:spAutoFit/>
          </a:bodyPr>
          <a:lstStyle>
            <a:defPPr>
              <a:defRPr lang="it-IT"/>
            </a:defPPr>
            <a:lvl1pPr>
              <a:defRPr sz="3600">
                <a:solidFill>
                  <a:srgbClr val="8E0000"/>
                </a:solidFill>
              </a:defRPr>
            </a:lvl1pPr>
          </a:lstStyle>
          <a:p>
            <a:r>
              <a:rPr lang="it-IT" dirty="0">
                <a:solidFill>
                  <a:srgbClr val="002060"/>
                </a:solidFill>
              </a:rPr>
              <a:t>5</a:t>
            </a:r>
          </a:p>
        </p:txBody>
      </p:sp>
      <p:sp>
        <p:nvSpPr>
          <p:cNvPr id="27" name="Rettangolo arrotondato 26"/>
          <p:cNvSpPr/>
          <p:nvPr/>
        </p:nvSpPr>
        <p:spPr>
          <a:xfrm>
            <a:off x="1340653" y="2219009"/>
            <a:ext cx="2069319" cy="890211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002060"/>
                </a:solidFill>
              </a:rPr>
              <a:t>L’equilibrio patrimoniale</a:t>
            </a:r>
          </a:p>
          <a:p>
            <a:pPr algn="ctr"/>
            <a:r>
              <a:rPr lang="it-IT" dirty="0">
                <a:solidFill>
                  <a:srgbClr val="002060"/>
                </a:solidFill>
              </a:rPr>
              <a:t>finanziario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756919" y="2399854"/>
            <a:ext cx="418704" cy="646331"/>
          </a:xfrm>
          <a:prstGeom prst="rect">
            <a:avLst/>
          </a:prstGeom>
          <a:noFill/>
          <a:ln w="38100">
            <a:solidFill>
              <a:srgbClr val="8E0000"/>
            </a:solidFill>
          </a:ln>
        </p:spPr>
        <p:txBody>
          <a:bodyPr wrap="none" rtlCol="0">
            <a:spAutoFit/>
          </a:bodyPr>
          <a:lstStyle>
            <a:defPPr>
              <a:defRPr lang="it-IT"/>
            </a:defPPr>
            <a:lvl1pPr>
              <a:defRPr sz="3600">
                <a:solidFill>
                  <a:srgbClr val="8E0000"/>
                </a:solidFill>
              </a:defRPr>
            </a:lvl1pPr>
          </a:lstStyle>
          <a:p>
            <a:r>
              <a:rPr lang="it-IT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25" name="Rettangolo arrotondato 24"/>
          <p:cNvSpPr/>
          <p:nvPr/>
        </p:nvSpPr>
        <p:spPr>
          <a:xfrm>
            <a:off x="2944329" y="4503928"/>
            <a:ext cx="2069319" cy="875489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002060"/>
              </a:solidFill>
            </a:endParaRPr>
          </a:p>
          <a:p>
            <a:pPr algn="ctr"/>
            <a:r>
              <a:rPr lang="it-IT" dirty="0">
                <a:solidFill>
                  <a:srgbClr val="002060"/>
                </a:solidFill>
              </a:rPr>
              <a:t>Fonti innovative di copertura del fabbisogno</a:t>
            </a:r>
          </a:p>
          <a:p>
            <a:pPr algn="ctr"/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2321938" y="4612168"/>
            <a:ext cx="418704" cy="646331"/>
          </a:xfrm>
          <a:prstGeom prst="rect">
            <a:avLst/>
          </a:prstGeom>
          <a:noFill/>
          <a:ln w="38100">
            <a:solidFill>
              <a:srgbClr val="8E0000"/>
            </a:solidFill>
          </a:ln>
        </p:spPr>
        <p:txBody>
          <a:bodyPr wrap="none" rtlCol="0">
            <a:spAutoFit/>
          </a:bodyPr>
          <a:lstStyle>
            <a:defPPr>
              <a:defRPr lang="it-IT"/>
            </a:defPPr>
            <a:lvl1pPr>
              <a:defRPr sz="3600">
                <a:solidFill>
                  <a:srgbClr val="8E0000"/>
                </a:solidFill>
              </a:defRPr>
            </a:lvl1pPr>
          </a:lstStyle>
          <a:p>
            <a:r>
              <a:rPr lang="it-IT" dirty="0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29" name="Freccia a destra 28"/>
          <p:cNvSpPr/>
          <p:nvPr/>
        </p:nvSpPr>
        <p:spPr>
          <a:xfrm>
            <a:off x="2784597" y="1641631"/>
            <a:ext cx="778212" cy="437745"/>
          </a:xfrm>
          <a:prstGeom prst="righ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2060"/>
              </a:solidFill>
            </a:endParaRPr>
          </a:p>
        </p:txBody>
      </p:sp>
      <p:sp>
        <p:nvSpPr>
          <p:cNvPr id="30" name="Freccia a destra 29"/>
          <p:cNvSpPr/>
          <p:nvPr/>
        </p:nvSpPr>
        <p:spPr>
          <a:xfrm>
            <a:off x="5146888" y="4780037"/>
            <a:ext cx="778212" cy="437745"/>
          </a:xfrm>
          <a:prstGeom prst="righ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2060"/>
              </a:solidFill>
            </a:endParaRPr>
          </a:p>
        </p:txBody>
      </p:sp>
      <p:sp>
        <p:nvSpPr>
          <p:cNvPr id="31" name="Freccia a destra 30"/>
          <p:cNvSpPr/>
          <p:nvPr/>
        </p:nvSpPr>
        <p:spPr>
          <a:xfrm>
            <a:off x="4353082" y="3705906"/>
            <a:ext cx="778212" cy="437745"/>
          </a:xfrm>
          <a:prstGeom prst="righ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2060"/>
              </a:solidFill>
            </a:endParaRPr>
          </a:p>
        </p:txBody>
      </p:sp>
      <p:sp>
        <p:nvSpPr>
          <p:cNvPr id="32" name="Freccia a destra 31"/>
          <p:cNvSpPr/>
          <p:nvPr/>
        </p:nvSpPr>
        <p:spPr>
          <a:xfrm>
            <a:off x="3487667" y="2608440"/>
            <a:ext cx="778212" cy="437745"/>
          </a:xfrm>
          <a:prstGeom prst="righ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2060"/>
              </a:solidFill>
            </a:endParaRPr>
          </a:p>
        </p:txBody>
      </p:sp>
      <p:sp>
        <p:nvSpPr>
          <p:cNvPr id="33" name="CasellaDiTesto 32"/>
          <p:cNvSpPr txBox="1"/>
          <p:nvPr/>
        </p:nvSpPr>
        <p:spPr>
          <a:xfrm>
            <a:off x="3656492" y="1711413"/>
            <a:ext cx="8339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002060"/>
                </a:solidFill>
              </a:rPr>
              <a:t>Determinazione del fabbisogno iniziale e del fabbisogno dell’impresa in funzionamento</a:t>
            </a:r>
          </a:p>
        </p:txBody>
      </p:sp>
      <p:sp>
        <p:nvSpPr>
          <p:cNvPr id="34" name="CasellaDiTesto 33"/>
          <p:cNvSpPr txBox="1"/>
          <p:nvPr/>
        </p:nvSpPr>
        <p:spPr>
          <a:xfrm>
            <a:off x="4236431" y="2642646"/>
            <a:ext cx="7856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002060"/>
                </a:solidFill>
              </a:rPr>
              <a:t>Analisi equilibrio finanziario tramite indici e margini per correlare impieghi e fonti </a:t>
            </a:r>
          </a:p>
        </p:txBody>
      </p:sp>
      <p:sp>
        <p:nvSpPr>
          <p:cNvPr id="35" name="CasellaDiTesto 34"/>
          <p:cNvSpPr txBox="1"/>
          <p:nvPr/>
        </p:nvSpPr>
        <p:spPr>
          <a:xfrm>
            <a:off x="5109613" y="3724559"/>
            <a:ext cx="7008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2060"/>
                </a:solidFill>
              </a:rPr>
              <a:t>Descrizione forme tecniche di copertura fabbisogno, (fonti innovative)</a:t>
            </a:r>
          </a:p>
        </p:txBody>
      </p:sp>
      <p:sp>
        <p:nvSpPr>
          <p:cNvPr id="36" name="CasellaDiTesto 35"/>
          <p:cNvSpPr txBox="1"/>
          <p:nvPr/>
        </p:nvSpPr>
        <p:spPr>
          <a:xfrm>
            <a:off x="5977360" y="4812200"/>
            <a:ext cx="5786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002060"/>
                </a:solidFill>
              </a:rPr>
              <a:t>Strumenti innovativi di capitale e di debito di finanziamento</a:t>
            </a:r>
          </a:p>
        </p:txBody>
      </p:sp>
      <p:sp>
        <p:nvSpPr>
          <p:cNvPr id="37" name="Freccia a destra 36"/>
          <p:cNvSpPr/>
          <p:nvPr/>
        </p:nvSpPr>
        <p:spPr>
          <a:xfrm>
            <a:off x="5834965" y="5691776"/>
            <a:ext cx="778212" cy="437745"/>
          </a:xfrm>
          <a:prstGeom prst="righ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2060"/>
              </a:solidFill>
            </a:endParaRPr>
          </a:p>
        </p:txBody>
      </p:sp>
      <p:sp>
        <p:nvSpPr>
          <p:cNvPr id="38" name="CasellaDiTesto 37"/>
          <p:cNvSpPr txBox="1"/>
          <p:nvPr/>
        </p:nvSpPr>
        <p:spPr>
          <a:xfrm>
            <a:off x="6560863" y="5725982"/>
            <a:ext cx="5532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002060"/>
                </a:solidFill>
              </a:rPr>
              <a:t>incubatori italiani a sostegno delle PMI</a:t>
            </a:r>
          </a:p>
        </p:txBody>
      </p:sp>
    </p:spTree>
    <p:extLst>
      <p:ext uri="{BB962C8B-B14F-4D97-AF65-F5344CB8AC3E}">
        <p14:creationId xmlns:p14="http://schemas.microsoft.com/office/powerpoint/2010/main" val="1963295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4" grpId="0" animBg="1"/>
      <p:bldP spid="15" grpId="0" animBg="1"/>
      <p:bldP spid="17" grpId="0" animBg="1"/>
      <p:bldP spid="26" grpId="0" animBg="1"/>
      <p:bldP spid="27" grpId="0" animBg="1"/>
      <p:bldP spid="16" grpId="0" animBg="1"/>
      <p:bldP spid="25" grpId="0" animBg="1"/>
      <p:bldP spid="20" grpId="0" animBg="1"/>
      <p:bldP spid="29" grpId="0" animBg="1"/>
      <p:bldP spid="30" grpId="0" animBg="1"/>
      <p:bldP spid="31" grpId="0" animBg="1"/>
      <p:bldP spid="32" grpId="0" animBg="1"/>
      <p:bldP spid="33" grpId="0"/>
      <p:bldP spid="34" grpId="0"/>
      <p:bldP spid="35" grpId="0"/>
      <p:bldP spid="36" grpId="0"/>
      <p:bldP spid="37" grpId="0" animBg="1"/>
      <p:bldP spid="3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797A380-A834-4115-B003-5CAB44536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8E0000"/>
                </a:solidFill>
              </a:rPr>
              <a:t>Equilibrio finanziario: focus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78B6687-E9C0-41B3-B521-A281216AFA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>
                <a:solidFill>
                  <a:srgbClr val="002060"/>
                </a:solidFill>
              </a:rPr>
              <a:t>Gestione dei flussi finanziari</a:t>
            </a:r>
          </a:p>
          <a:p>
            <a:r>
              <a:rPr lang="it-IT" dirty="0">
                <a:solidFill>
                  <a:srgbClr val="002060"/>
                </a:solidFill>
              </a:rPr>
              <a:t>Mix ideale delle fonti di finanziamento</a:t>
            </a:r>
          </a:p>
          <a:p>
            <a:r>
              <a:rPr lang="it-IT" dirty="0">
                <a:solidFill>
                  <a:srgbClr val="002060"/>
                </a:solidFill>
              </a:rPr>
              <a:t>Coordinamento impieghi – finanziamenti </a:t>
            </a:r>
          </a:p>
        </p:txBody>
      </p:sp>
      <p:sp>
        <p:nvSpPr>
          <p:cNvPr id="4" name="Freccia a destra 3">
            <a:extLst>
              <a:ext uri="{FF2B5EF4-FFF2-40B4-BE49-F238E27FC236}">
                <a16:creationId xmlns:a16="http://schemas.microsoft.com/office/drawing/2014/main" id="{4CECD587-09AE-4A2D-975C-AED5064CDF1B}"/>
              </a:ext>
            </a:extLst>
          </p:cNvPr>
          <p:cNvSpPr/>
          <p:nvPr/>
        </p:nvSpPr>
        <p:spPr>
          <a:xfrm>
            <a:off x="7108723" y="2979174"/>
            <a:ext cx="963561" cy="216310"/>
          </a:xfrm>
          <a:prstGeom prst="rightArrow">
            <a:avLst/>
          </a:prstGeom>
          <a:solidFill>
            <a:srgbClr val="8E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5FEDDC8D-C3FC-4907-B98C-39035BD406AC}"/>
              </a:ext>
            </a:extLst>
          </p:cNvPr>
          <p:cNvSpPr/>
          <p:nvPr/>
        </p:nvSpPr>
        <p:spPr>
          <a:xfrm>
            <a:off x="8219768" y="2802194"/>
            <a:ext cx="2713703" cy="626806"/>
          </a:xfrm>
          <a:prstGeom prst="rect">
            <a:avLst/>
          </a:prstGeom>
          <a:solidFill>
            <a:srgbClr val="8E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Struttura ottimale come patrimonio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C15B1297-929E-4583-80B5-8EF943703BF4}"/>
              </a:ext>
            </a:extLst>
          </p:cNvPr>
          <p:cNvSpPr txBox="1"/>
          <p:nvPr/>
        </p:nvSpPr>
        <p:spPr>
          <a:xfrm>
            <a:off x="1317522" y="4086059"/>
            <a:ext cx="911640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600" b="1" dirty="0">
                <a:solidFill>
                  <a:srgbClr val="8E0000"/>
                </a:solidFill>
              </a:rPr>
              <a:t>Come?: attraverso la gestione finanziaria che </a:t>
            </a:r>
          </a:p>
          <a:p>
            <a:pPr algn="ctr"/>
            <a:r>
              <a:rPr lang="it-IT" sz="3600" b="1" dirty="0">
                <a:solidFill>
                  <a:srgbClr val="8E0000"/>
                </a:solidFill>
              </a:rPr>
              <a:t>Determina e ottimizza il fabbisogno finanziario</a:t>
            </a:r>
          </a:p>
          <a:p>
            <a:pPr algn="ctr"/>
            <a:r>
              <a:rPr lang="it-IT" sz="3600" b="1" dirty="0">
                <a:solidFill>
                  <a:srgbClr val="8E0000"/>
                </a:solidFill>
              </a:rPr>
              <a:t>Mediante i preventivi di impianto</a:t>
            </a:r>
          </a:p>
        </p:txBody>
      </p:sp>
    </p:spTree>
    <p:extLst>
      <p:ext uri="{BB962C8B-B14F-4D97-AF65-F5344CB8AC3E}">
        <p14:creationId xmlns:p14="http://schemas.microsoft.com/office/powerpoint/2010/main" val="8445211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7796" y="0"/>
            <a:ext cx="11913140" cy="661043"/>
          </a:xfrm>
        </p:spPr>
        <p:txBody>
          <a:bodyPr>
            <a:normAutofit/>
          </a:bodyPr>
          <a:lstStyle/>
          <a:p>
            <a:pPr algn="ctr"/>
            <a:r>
              <a:rPr lang="it-IT" sz="3200" b="1" dirty="0">
                <a:solidFill>
                  <a:srgbClr val="8E0000"/>
                </a:solidFill>
              </a:rPr>
              <a:t>Il fabbisogno finanziario iniziale</a:t>
            </a:r>
            <a:endParaRPr lang="it-IT" sz="2800" b="1" dirty="0">
              <a:solidFill>
                <a:srgbClr val="8E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97796" y="516787"/>
            <a:ext cx="11716717" cy="1675807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1800" b="1" i="1" dirty="0">
                <a:solidFill>
                  <a:srgbClr val="8E0000"/>
                </a:solidFill>
              </a:rPr>
              <a:t>IL CASO «YOUR T-SHORT»: </a:t>
            </a:r>
            <a:r>
              <a:rPr lang="it-IT" sz="1600" i="1" dirty="0">
                <a:solidFill>
                  <a:schemeClr val="accent5">
                    <a:lumMod val="50000"/>
                  </a:schemeClr>
                </a:solidFill>
              </a:rPr>
              <a:t>Quattro giovani imprenditori intendono costituire una società avente come oggetto la produzione e la vendita di magliette con loghi personalizzati per eventi speciali come manifestazioni, eventi sportivi, e  meeting; il piano degli investimenti prevede il </a:t>
            </a:r>
            <a:r>
              <a:rPr lang="it-IT" sz="1600" b="1" i="1" dirty="0">
                <a:solidFill>
                  <a:schemeClr val="accent5">
                    <a:lumMod val="50000"/>
                  </a:schemeClr>
                </a:solidFill>
              </a:rPr>
              <a:t>primo anno di attività </a:t>
            </a:r>
            <a:r>
              <a:rPr lang="it-IT" sz="1600" i="1" dirty="0">
                <a:solidFill>
                  <a:schemeClr val="accent5">
                    <a:lumMod val="50000"/>
                  </a:schemeClr>
                </a:solidFill>
              </a:rPr>
              <a:t>il </a:t>
            </a:r>
            <a:r>
              <a:rPr lang="it-IT" sz="1600" b="1" i="1" dirty="0">
                <a:solidFill>
                  <a:schemeClr val="accent5">
                    <a:lumMod val="50000"/>
                  </a:schemeClr>
                </a:solidFill>
              </a:rPr>
              <a:t>sostenimento di costi di impianto, mobili, automezzi e impianti per un totale di 50.000 euro</a:t>
            </a:r>
            <a:r>
              <a:rPr lang="it-IT" sz="1600" i="1" dirty="0">
                <a:solidFill>
                  <a:schemeClr val="accent5">
                    <a:lumMod val="50000"/>
                  </a:schemeClr>
                </a:solidFill>
              </a:rPr>
              <a:t>; la produzione si svolgerà in un fabbricato preso in locazione: si acquisteranno le magliette bianche da stampare soltanto dopo aver ricevuto gli ordini dai clienti per evitare accumuli di scorte. Tenuto conto dei termini di pagamento contrattati con fornitori e clienti tra le uscite per l’acquisizione dei fattori a breve ciclo di utilizzo e le entrate per la vendita delle magliette intercorrono </a:t>
            </a:r>
            <a:r>
              <a:rPr lang="it-IT" sz="1600" b="1" i="1" dirty="0">
                <a:solidFill>
                  <a:schemeClr val="accent5">
                    <a:lumMod val="50000"/>
                  </a:schemeClr>
                </a:solidFill>
              </a:rPr>
              <a:t>circa 60 giorni</a:t>
            </a:r>
            <a:r>
              <a:rPr lang="it-IT" sz="1600" i="1" dirty="0">
                <a:solidFill>
                  <a:schemeClr val="accent5">
                    <a:lumMod val="50000"/>
                  </a:schemeClr>
                </a:solidFill>
              </a:rPr>
              <a:t>; si prevedono inoltre esigenze di </a:t>
            </a:r>
            <a:r>
              <a:rPr lang="it-IT" sz="1600" b="1" i="1" dirty="0">
                <a:solidFill>
                  <a:schemeClr val="accent5">
                    <a:lumMod val="50000"/>
                  </a:schemeClr>
                </a:solidFill>
              </a:rPr>
              <a:t>liquidità 800 euro</a:t>
            </a:r>
            <a:r>
              <a:rPr lang="it-IT" sz="1600" i="1" dirty="0">
                <a:solidFill>
                  <a:schemeClr val="accent5">
                    <a:lumMod val="50000"/>
                  </a:schemeClr>
                </a:solidFill>
              </a:rPr>
              <a:t>; dal piano economico annuale si stimano i seguenti componenti di reddito:</a:t>
            </a:r>
          </a:p>
          <a:p>
            <a:pPr marL="0" indent="0">
              <a:buNone/>
            </a:pPr>
            <a:endParaRPr lang="it-IT" sz="180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550EA4B5-F6A1-4E0D-B06F-CB403D798FA7}"/>
              </a:ext>
            </a:extLst>
          </p:cNvPr>
          <p:cNvSpPr/>
          <p:nvPr/>
        </p:nvSpPr>
        <p:spPr>
          <a:xfrm>
            <a:off x="4170066" y="2321169"/>
            <a:ext cx="3054699" cy="1185706"/>
          </a:xfrm>
          <a:prstGeom prst="rect">
            <a:avLst/>
          </a:prstGeom>
          <a:solidFill>
            <a:schemeClr val="bg1"/>
          </a:solidFill>
          <a:ln w="57150">
            <a:solidFill>
              <a:srgbClr val="8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rgbClr val="8E0000"/>
                </a:solidFill>
              </a:rPr>
              <a:t>Preventivo tecnico</a:t>
            </a:r>
          </a:p>
        </p:txBody>
      </p:sp>
      <p:graphicFrame>
        <p:nvGraphicFramePr>
          <p:cNvPr id="9" name="Tabella 9">
            <a:extLst>
              <a:ext uri="{FF2B5EF4-FFF2-40B4-BE49-F238E27FC236}">
                <a16:creationId xmlns:a16="http://schemas.microsoft.com/office/drawing/2014/main" id="{343AC1D7-5C45-4400-A962-32A2444842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7719976"/>
              </p:ext>
            </p:extLst>
          </p:nvPr>
        </p:nvGraphicFramePr>
        <p:xfrm>
          <a:off x="1710453" y="3774365"/>
          <a:ext cx="8488624" cy="2026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2156">
                  <a:extLst>
                    <a:ext uri="{9D8B030D-6E8A-4147-A177-3AD203B41FA5}">
                      <a16:colId xmlns:a16="http://schemas.microsoft.com/office/drawing/2014/main" val="453052703"/>
                    </a:ext>
                  </a:extLst>
                </a:gridCol>
                <a:gridCol w="2122156">
                  <a:extLst>
                    <a:ext uri="{9D8B030D-6E8A-4147-A177-3AD203B41FA5}">
                      <a16:colId xmlns:a16="http://schemas.microsoft.com/office/drawing/2014/main" val="644519709"/>
                    </a:ext>
                  </a:extLst>
                </a:gridCol>
                <a:gridCol w="2122156">
                  <a:extLst>
                    <a:ext uri="{9D8B030D-6E8A-4147-A177-3AD203B41FA5}">
                      <a16:colId xmlns:a16="http://schemas.microsoft.com/office/drawing/2014/main" val="1021082649"/>
                    </a:ext>
                  </a:extLst>
                </a:gridCol>
                <a:gridCol w="2122156">
                  <a:extLst>
                    <a:ext uri="{9D8B030D-6E8A-4147-A177-3AD203B41FA5}">
                      <a16:colId xmlns:a16="http://schemas.microsoft.com/office/drawing/2014/main" val="23302439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rgbClr val="8E0000"/>
                          </a:solidFill>
                        </a:rPr>
                        <a:t>investimenti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rgbClr val="8E0000"/>
                          </a:solidFill>
                        </a:rPr>
                        <a:t>Costo storico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rgbClr val="8E0000"/>
                          </a:solidFill>
                        </a:rPr>
                        <a:t>Aliquota ammortamento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>
                          <a:solidFill>
                            <a:srgbClr val="8E0000"/>
                          </a:solidFill>
                        </a:rPr>
                        <a:t>Quota ammortamento</a:t>
                      </a:r>
                    </a:p>
                    <a:p>
                      <a:endParaRPr lang="it-IT" dirty="0">
                        <a:solidFill>
                          <a:srgbClr val="8E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5371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Impianto Alfa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25.0000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10%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2.500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88523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Macchinario beta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25.0000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10%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2.500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49450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t-IT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50.000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5.000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01858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0852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499F5630-3C80-46C2-ACFE-141DEA74F9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9950119"/>
              </p:ext>
            </p:extLst>
          </p:nvPr>
        </p:nvGraphicFramePr>
        <p:xfrm>
          <a:off x="2036574" y="1727992"/>
          <a:ext cx="7855972" cy="43963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39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39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39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639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3971">
                <a:tc>
                  <a:txBody>
                    <a:bodyPr/>
                    <a:lstStyle/>
                    <a:p>
                      <a:pPr algn="l"/>
                      <a:r>
                        <a:rPr lang="it-IT" sz="1600" b="0" dirty="0">
                          <a:solidFill>
                            <a:srgbClr val="002060"/>
                          </a:solidFill>
                        </a:rPr>
                        <a:t>Acquisto</a:t>
                      </a:r>
                      <a:r>
                        <a:rPr lang="it-IT" sz="1600" b="0" baseline="0" dirty="0">
                          <a:solidFill>
                            <a:srgbClr val="002060"/>
                          </a:solidFill>
                        </a:rPr>
                        <a:t> magliette</a:t>
                      </a:r>
                      <a:endParaRPr lang="it-IT" sz="16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b="0" dirty="0">
                          <a:solidFill>
                            <a:srgbClr val="002060"/>
                          </a:solidFill>
                        </a:rPr>
                        <a:t>23.000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600" b="0" dirty="0">
                          <a:solidFill>
                            <a:srgbClr val="002060"/>
                          </a:solidFill>
                        </a:rPr>
                        <a:t>Vendita</a:t>
                      </a:r>
                      <a:r>
                        <a:rPr lang="it-IT" sz="1600" b="0" baseline="0" dirty="0">
                          <a:solidFill>
                            <a:srgbClr val="002060"/>
                          </a:solidFill>
                        </a:rPr>
                        <a:t> magliette</a:t>
                      </a:r>
                      <a:endParaRPr lang="it-IT" sz="16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b="0" dirty="0">
                          <a:solidFill>
                            <a:srgbClr val="002060"/>
                          </a:solidFill>
                        </a:rPr>
                        <a:t>63.000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004">
                <a:tc>
                  <a:txBody>
                    <a:bodyPr/>
                    <a:lstStyle/>
                    <a:p>
                      <a:pPr algn="l"/>
                      <a:r>
                        <a:rPr lang="it-IT" sz="1600" b="0" dirty="0">
                          <a:solidFill>
                            <a:srgbClr val="002060"/>
                          </a:solidFill>
                        </a:rPr>
                        <a:t>Acquisto materie consumo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b="0" dirty="0">
                          <a:solidFill>
                            <a:srgbClr val="002060"/>
                          </a:solidFill>
                        </a:rPr>
                        <a:t>500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600" b="0" dirty="0">
                          <a:solidFill>
                            <a:srgbClr val="002060"/>
                          </a:solidFill>
                        </a:rPr>
                        <a:t>Gadget</a:t>
                      </a:r>
                      <a:r>
                        <a:rPr lang="it-IT" sz="1600" b="0" baseline="0" dirty="0">
                          <a:solidFill>
                            <a:srgbClr val="002060"/>
                          </a:solidFill>
                        </a:rPr>
                        <a:t> altri ricavi</a:t>
                      </a:r>
                      <a:endParaRPr lang="it-IT" sz="16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b="0" dirty="0">
                          <a:solidFill>
                            <a:srgbClr val="002060"/>
                          </a:solidFill>
                        </a:rPr>
                        <a:t>1.000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424">
                <a:tc>
                  <a:txBody>
                    <a:bodyPr/>
                    <a:lstStyle/>
                    <a:p>
                      <a:pPr algn="l"/>
                      <a:r>
                        <a:rPr lang="it-IT" sz="1600" b="0" dirty="0">
                          <a:solidFill>
                            <a:srgbClr val="002060"/>
                          </a:solidFill>
                        </a:rPr>
                        <a:t>Affitti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b="0" dirty="0">
                          <a:solidFill>
                            <a:srgbClr val="002060"/>
                          </a:solidFill>
                        </a:rPr>
                        <a:t>3.000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it-IT" sz="16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it-IT" sz="18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8424">
                <a:tc>
                  <a:txBody>
                    <a:bodyPr/>
                    <a:lstStyle/>
                    <a:p>
                      <a:pPr algn="l"/>
                      <a:r>
                        <a:rPr lang="it-IT" sz="1600" b="0" dirty="0">
                          <a:solidFill>
                            <a:srgbClr val="002060"/>
                          </a:solidFill>
                        </a:rPr>
                        <a:t>Retribuzioni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b="0" dirty="0">
                          <a:solidFill>
                            <a:srgbClr val="002060"/>
                          </a:solidFill>
                        </a:rPr>
                        <a:t>20.000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it-IT" sz="16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it-IT" sz="1800" b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8424">
                <a:tc>
                  <a:txBody>
                    <a:bodyPr/>
                    <a:lstStyle/>
                    <a:p>
                      <a:pPr algn="l"/>
                      <a:r>
                        <a:rPr lang="it-IT" sz="1600" b="0" dirty="0">
                          <a:solidFill>
                            <a:srgbClr val="002060"/>
                          </a:solidFill>
                        </a:rPr>
                        <a:t>Quota Tfr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b="0" dirty="0">
                          <a:solidFill>
                            <a:srgbClr val="002060"/>
                          </a:solidFill>
                        </a:rPr>
                        <a:t>500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it-IT" sz="16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it-IT" sz="1800" b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8424">
                <a:tc>
                  <a:txBody>
                    <a:bodyPr/>
                    <a:lstStyle/>
                    <a:p>
                      <a:pPr algn="l"/>
                      <a:r>
                        <a:rPr lang="it-IT" sz="1600" b="1" dirty="0">
                          <a:solidFill>
                            <a:srgbClr val="002060"/>
                          </a:solidFill>
                        </a:rPr>
                        <a:t>ammortamenti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b="1" dirty="0">
                          <a:solidFill>
                            <a:srgbClr val="002060"/>
                          </a:solidFill>
                        </a:rPr>
                        <a:t>5.000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it-IT" sz="16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it-IT" sz="18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8424">
                <a:tc>
                  <a:txBody>
                    <a:bodyPr/>
                    <a:lstStyle/>
                    <a:p>
                      <a:pPr algn="l"/>
                      <a:r>
                        <a:rPr lang="it-IT" sz="1600" b="0" dirty="0">
                          <a:solidFill>
                            <a:srgbClr val="002060"/>
                          </a:solidFill>
                        </a:rPr>
                        <a:t>Oneri finanziari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b="0" dirty="0">
                          <a:solidFill>
                            <a:srgbClr val="002060"/>
                          </a:solidFill>
                        </a:rPr>
                        <a:t>200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it-IT" sz="1600" b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it-IT" sz="18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8424">
                <a:tc>
                  <a:txBody>
                    <a:bodyPr/>
                    <a:lstStyle/>
                    <a:p>
                      <a:pPr algn="l"/>
                      <a:r>
                        <a:rPr lang="it-IT" sz="1600" b="0" dirty="0">
                          <a:solidFill>
                            <a:srgbClr val="002060"/>
                          </a:solidFill>
                        </a:rPr>
                        <a:t>Oneri tributari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b="0" dirty="0">
                          <a:solidFill>
                            <a:srgbClr val="002060"/>
                          </a:solidFill>
                        </a:rPr>
                        <a:t>1.000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it-IT" sz="1600" b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it-IT" sz="18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0530">
                <a:tc>
                  <a:txBody>
                    <a:bodyPr/>
                    <a:lstStyle/>
                    <a:p>
                      <a:pPr algn="l"/>
                      <a:r>
                        <a:rPr lang="it-IT" sz="1600" b="0" dirty="0">
                          <a:solidFill>
                            <a:srgbClr val="002060"/>
                          </a:solidFill>
                        </a:rPr>
                        <a:t>Totale costi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b="0" dirty="0">
                          <a:solidFill>
                            <a:srgbClr val="002060"/>
                          </a:solidFill>
                        </a:rPr>
                        <a:t>53.200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it-IT" sz="24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it-IT" sz="18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8424">
                <a:tc>
                  <a:txBody>
                    <a:bodyPr/>
                    <a:lstStyle/>
                    <a:p>
                      <a:pPr algn="l"/>
                      <a:r>
                        <a:rPr lang="it-IT" sz="1600" b="1" dirty="0">
                          <a:solidFill>
                            <a:srgbClr val="C00000"/>
                          </a:solidFill>
                        </a:rPr>
                        <a:t>Utile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b="1" dirty="0">
                          <a:solidFill>
                            <a:srgbClr val="C00000"/>
                          </a:solidFill>
                        </a:rPr>
                        <a:t>10.800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it-IT" sz="16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it-IT" sz="18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8424">
                <a:tc>
                  <a:txBody>
                    <a:bodyPr/>
                    <a:lstStyle/>
                    <a:p>
                      <a:pPr algn="l"/>
                      <a:r>
                        <a:rPr lang="it-IT" sz="1600" b="0" dirty="0">
                          <a:solidFill>
                            <a:srgbClr val="002060"/>
                          </a:solidFill>
                        </a:rPr>
                        <a:t>Totale pareggio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b="0" dirty="0">
                          <a:solidFill>
                            <a:srgbClr val="002060"/>
                          </a:solidFill>
                        </a:rPr>
                        <a:t>64.000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600" b="0" dirty="0">
                          <a:solidFill>
                            <a:srgbClr val="002060"/>
                          </a:solidFill>
                        </a:rPr>
                        <a:t>Totale</a:t>
                      </a:r>
                      <a:r>
                        <a:rPr lang="it-IT" sz="1600" b="0" baseline="0" dirty="0">
                          <a:solidFill>
                            <a:srgbClr val="002060"/>
                          </a:solidFill>
                        </a:rPr>
                        <a:t> ricavi</a:t>
                      </a:r>
                      <a:endParaRPr lang="it-IT" sz="16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b="0" dirty="0">
                          <a:solidFill>
                            <a:srgbClr val="002060"/>
                          </a:solidFill>
                        </a:rPr>
                        <a:t>64.000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" name="Rettangolo 4">
            <a:extLst>
              <a:ext uri="{FF2B5EF4-FFF2-40B4-BE49-F238E27FC236}">
                <a16:creationId xmlns:a16="http://schemas.microsoft.com/office/drawing/2014/main" id="{77B9FF37-7425-4EE9-9545-2E890B1DAD02}"/>
              </a:ext>
            </a:extLst>
          </p:cNvPr>
          <p:cNvSpPr/>
          <p:nvPr/>
        </p:nvSpPr>
        <p:spPr>
          <a:xfrm>
            <a:off x="2480441" y="291078"/>
            <a:ext cx="6800193" cy="1185706"/>
          </a:xfrm>
          <a:prstGeom prst="rect">
            <a:avLst/>
          </a:prstGeom>
          <a:solidFill>
            <a:schemeClr val="bg1"/>
          </a:solidFill>
          <a:ln w="57150">
            <a:solidFill>
              <a:srgbClr val="8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>
                <a:solidFill>
                  <a:srgbClr val="8E0000"/>
                </a:solidFill>
              </a:rPr>
              <a:t>Conto economico previsionale DEL PRIMO ANNO</a:t>
            </a:r>
          </a:p>
          <a:p>
            <a:pPr algn="ctr"/>
            <a:r>
              <a:rPr lang="it-IT" sz="2400" b="1" dirty="0">
                <a:solidFill>
                  <a:srgbClr val="8E0000"/>
                </a:solidFill>
              </a:rPr>
              <a:t>Preventivo economico</a:t>
            </a:r>
          </a:p>
        </p:txBody>
      </p:sp>
    </p:spTree>
    <p:extLst>
      <p:ext uri="{BB962C8B-B14F-4D97-AF65-F5344CB8AC3E}">
        <p14:creationId xmlns:p14="http://schemas.microsoft.com/office/powerpoint/2010/main" val="1051880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gget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2791144"/>
              </p:ext>
            </p:extLst>
          </p:nvPr>
        </p:nvGraphicFramePr>
        <p:xfrm>
          <a:off x="240093" y="1574470"/>
          <a:ext cx="6330889" cy="18289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0" name="Foglio di lavoro" r:id="rId4" imgW="4495823" imgH="971460" progId="Excel.Sheet.12">
                  <p:embed/>
                </p:oleObj>
              </mc:Choice>
              <mc:Fallback>
                <p:oleObj name="Foglio di lavoro" r:id="rId4" imgW="4495823" imgH="97146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0093" y="1574470"/>
                        <a:ext cx="6330889" cy="1828992"/>
                      </a:xfrm>
                      <a:prstGeom prst="rect">
                        <a:avLst/>
                      </a:prstGeom>
                      <a:ln>
                        <a:solidFill>
                          <a:srgbClr val="8E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Connettore 2 8"/>
          <p:cNvCxnSpPr>
            <a:cxnSpLocks/>
          </p:cNvCxnSpPr>
          <p:nvPr/>
        </p:nvCxnSpPr>
        <p:spPr>
          <a:xfrm>
            <a:off x="6846272" y="2532257"/>
            <a:ext cx="888705" cy="0"/>
          </a:xfrm>
          <a:prstGeom prst="straightConnector1">
            <a:avLst/>
          </a:prstGeom>
          <a:ln w="38100">
            <a:solidFill>
              <a:srgbClr val="8E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/>
          <p:cNvCxnSpPr>
            <a:cxnSpLocks/>
          </p:cNvCxnSpPr>
          <p:nvPr/>
        </p:nvCxnSpPr>
        <p:spPr>
          <a:xfrm>
            <a:off x="6736413" y="3051726"/>
            <a:ext cx="898080" cy="458522"/>
          </a:xfrm>
          <a:prstGeom prst="straightConnector1">
            <a:avLst/>
          </a:prstGeom>
          <a:ln w="38100">
            <a:solidFill>
              <a:srgbClr val="8E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ttangolo arrotondato 11"/>
          <p:cNvSpPr/>
          <p:nvPr/>
        </p:nvSpPr>
        <p:spPr>
          <a:xfrm>
            <a:off x="7634493" y="3467496"/>
            <a:ext cx="3404682" cy="340468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002060"/>
                </a:solidFill>
              </a:rPr>
              <a:t>Danno luogo a uscite di denaro</a:t>
            </a:r>
          </a:p>
        </p:txBody>
      </p:sp>
      <p:sp>
        <p:nvSpPr>
          <p:cNvPr id="13" name="Rettangolo arrotondato 12"/>
          <p:cNvSpPr/>
          <p:nvPr/>
        </p:nvSpPr>
        <p:spPr>
          <a:xfrm>
            <a:off x="7734977" y="2158698"/>
            <a:ext cx="3621667" cy="594870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002060"/>
                </a:solidFill>
              </a:rPr>
              <a:t>Non danno luogo ad uscite di denaro</a:t>
            </a:r>
          </a:p>
        </p:txBody>
      </p:sp>
      <p:cxnSp>
        <p:nvCxnSpPr>
          <p:cNvPr id="15" name="Connettore 2 14"/>
          <p:cNvCxnSpPr>
            <a:cxnSpLocks/>
            <a:endCxn id="16" idx="1"/>
          </p:cNvCxnSpPr>
          <p:nvPr/>
        </p:nvCxnSpPr>
        <p:spPr>
          <a:xfrm>
            <a:off x="6736413" y="1584888"/>
            <a:ext cx="1873198" cy="0"/>
          </a:xfrm>
          <a:prstGeom prst="straightConnector1">
            <a:avLst/>
          </a:prstGeom>
          <a:ln w="38100">
            <a:solidFill>
              <a:srgbClr val="8E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tangolo arrotondato 15"/>
          <p:cNvSpPr/>
          <p:nvPr/>
        </p:nvSpPr>
        <p:spPr>
          <a:xfrm>
            <a:off x="8609611" y="1412463"/>
            <a:ext cx="3171075" cy="344850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002060"/>
                </a:solidFill>
              </a:rPr>
              <a:t>Totale costi previsti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411314" y="212134"/>
            <a:ext cx="75005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600" b="1" dirty="0">
                <a:solidFill>
                  <a:srgbClr val="8E0000"/>
                </a:solidFill>
              </a:rPr>
              <a:t>Si suddividono i costi esterni monetari</a:t>
            </a:r>
          </a:p>
          <a:p>
            <a:pPr algn="ctr"/>
            <a:r>
              <a:rPr lang="it-IT" sz="3600" b="1" dirty="0">
                <a:solidFill>
                  <a:srgbClr val="8E0000"/>
                </a:solidFill>
              </a:rPr>
              <a:t> dai costi non monetari</a:t>
            </a:r>
          </a:p>
        </p:txBody>
      </p:sp>
      <p:pic>
        <p:nvPicPr>
          <p:cNvPr id="22" name="Immagine 21">
            <a:extLst>
              <a:ext uri="{FF2B5EF4-FFF2-40B4-BE49-F238E27FC236}">
                <a16:creationId xmlns:a16="http://schemas.microsoft.com/office/drawing/2014/main" id="{C74E33D2-4EEA-46FB-B529-EB17AF0643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1119" y="4329980"/>
            <a:ext cx="4749196" cy="1377815"/>
          </a:xfrm>
          <a:prstGeom prst="rect">
            <a:avLst/>
          </a:prstGeom>
        </p:spPr>
      </p:pic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B0CD5BD6-E93B-4C35-9A93-B8B262CF60BE}"/>
              </a:ext>
            </a:extLst>
          </p:cNvPr>
          <p:cNvSpPr txBox="1"/>
          <p:nvPr/>
        </p:nvSpPr>
        <p:spPr>
          <a:xfrm>
            <a:off x="170276" y="117323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1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6D4BACBD-5216-4CB8-9C8F-6CA1350ACD27}"/>
              </a:ext>
            </a:extLst>
          </p:cNvPr>
          <p:cNvSpPr txBox="1"/>
          <p:nvPr/>
        </p:nvSpPr>
        <p:spPr>
          <a:xfrm>
            <a:off x="170276" y="394782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2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17747364-1D68-4447-81B6-F6E7CFDAA5CF}"/>
              </a:ext>
            </a:extLst>
          </p:cNvPr>
          <p:cNvSpPr txBox="1"/>
          <p:nvPr/>
        </p:nvSpPr>
        <p:spPr>
          <a:xfrm>
            <a:off x="4887155" y="5260871"/>
            <a:ext cx="6049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002060"/>
                </a:solidFill>
              </a:rPr>
              <a:t>Stabilito dalle politiche di distribuzione e tra fornitori e clienti</a:t>
            </a:r>
          </a:p>
        </p:txBody>
      </p:sp>
    </p:spTree>
    <p:extLst>
      <p:ext uri="{BB962C8B-B14F-4D97-AF65-F5344CB8AC3E}">
        <p14:creationId xmlns:p14="http://schemas.microsoft.com/office/powerpoint/2010/main" val="102922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6" grpId="0" animBg="1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02678" y="534601"/>
            <a:ext cx="1082348" cy="523220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it-IT" sz="2800" dirty="0">
                <a:solidFill>
                  <a:srgbClr val="8E0000"/>
                </a:solidFill>
              </a:rPr>
              <a:t>Da cui</a:t>
            </a:r>
          </a:p>
        </p:txBody>
      </p:sp>
      <p:sp>
        <p:nvSpPr>
          <p:cNvPr id="8" name="Freccia a destra 7"/>
          <p:cNvSpPr/>
          <p:nvPr/>
        </p:nvSpPr>
        <p:spPr>
          <a:xfrm>
            <a:off x="1251051" y="1244038"/>
            <a:ext cx="782980" cy="431353"/>
          </a:xfrm>
          <a:prstGeom prst="rightArrow">
            <a:avLst/>
          </a:prstGeom>
          <a:solidFill>
            <a:srgbClr val="8E0000"/>
          </a:solidFill>
          <a:ln>
            <a:solidFill>
              <a:srgbClr val="8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8E0000"/>
              </a:solidFill>
            </a:endParaRPr>
          </a:p>
        </p:txBody>
      </p:sp>
      <p:sp>
        <p:nvSpPr>
          <p:cNvPr id="35" name="Freccia a destra 34"/>
          <p:cNvSpPr/>
          <p:nvPr/>
        </p:nvSpPr>
        <p:spPr>
          <a:xfrm>
            <a:off x="6245291" y="2812789"/>
            <a:ext cx="729422" cy="434534"/>
          </a:xfrm>
          <a:prstGeom prst="rightArrow">
            <a:avLst/>
          </a:prstGeom>
          <a:solidFill>
            <a:srgbClr val="8E0000"/>
          </a:solidFill>
          <a:ln>
            <a:solidFill>
              <a:srgbClr val="8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8E0000"/>
              </a:solidFill>
            </a:endParaRPr>
          </a:p>
        </p:txBody>
      </p:sp>
      <p:pic>
        <p:nvPicPr>
          <p:cNvPr id="44" name="Immagine 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3739" y="977434"/>
            <a:ext cx="3932261" cy="1896020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sp>
        <p:nvSpPr>
          <p:cNvPr id="2" name="CasellaDiTesto 1"/>
          <p:cNvSpPr txBox="1"/>
          <p:nvPr/>
        </p:nvSpPr>
        <p:spPr>
          <a:xfrm>
            <a:off x="8859754" y="4751760"/>
            <a:ext cx="2853732" cy="1569660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b="1" i="1" dirty="0">
                <a:solidFill>
                  <a:srgbClr val="8E0000"/>
                </a:solidFill>
              </a:rPr>
              <a:t>SI DETERMINA DIVIDENDO I </a:t>
            </a:r>
          </a:p>
          <a:p>
            <a:r>
              <a:rPr lang="it-IT" sz="1600" b="1" i="1" dirty="0">
                <a:solidFill>
                  <a:srgbClr val="8E0000"/>
                </a:solidFill>
              </a:rPr>
              <a:t>COSTI MONETARI</a:t>
            </a:r>
          </a:p>
          <a:p>
            <a:r>
              <a:rPr lang="it-IT" sz="1600" b="1" i="1" dirty="0">
                <a:solidFill>
                  <a:srgbClr val="8E0000"/>
                </a:solidFill>
              </a:rPr>
              <a:t>TOTALI DELL’ANNO PER </a:t>
            </a:r>
          </a:p>
          <a:p>
            <a:r>
              <a:rPr lang="it-IT" sz="1600" b="1" i="1" dirty="0">
                <a:solidFill>
                  <a:srgbClr val="8E0000"/>
                </a:solidFill>
              </a:rPr>
              <a:t>IL NUMERO DI VOLTE </a:t>
            </a:r>
          </a:p>
          <a:p>
            <a:r>
              <a:rPr lang="it-IT" sz="1600" b="1" i="1" dirty="0">
                <a:solidFill>
                  <a:srgbClr val="8E0000"/>
                </a:solidFill>
              </a:rPr>
              <a:t>CHE SI TRASFORMANO </a:t>
            </a:r>
          </a:p>
          <a:p>
            <a:r>
              <a:rPr lang="it-IT" sz="1600" b="1" i="1" dirty="0">
                <a:solidFill>
                  <a:srgbClr val="8E0000"/>
                </a:solidFill>
              </a:rPr>
              <a:t>IN ENTRATE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7144" y="2477941"/>
            <a:ext cx="4316342" cy="1902117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48FDE202-CD8C-48A7-802E-499C93712B11}"/>
              </a:ext>
            </a:extLst>
          </p:cNvPr>
          <p:cNvSpPr txBox="1"/>
          <p:nvPr/>
        </p:nvSpPr>
        <p:spPr>
          <a:xfrm>
            <a:off x="2441749" y="3247323"/>
            <a:ext cx="355084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Tale coefficiente di rotazione indica</a:t>
            </a:r>
          </a:p>
          <a:p>
            <a:r>
              <a:rPr lang="it-IT" dirty="0"/>
              <a:t>che i fattori a breve ciclo di utilizzo</a:t>
            </a:r>
          </a:p>
          <a:p>
            <a:r>
              <a:rPr lang="it-IT" dirty="0"/>
              <a:t>si rinnovano almeno  6 volte l’anno</a:t>
            </a:r>
          </a:p>
          <a:p>
            <a:r>
              <a:rPr lang="it-IT" dirty="0"/>
              <a:t>Più i giorni diminuiscono e minore è</a:t>
            </a:r>
          </a:p>
          <a:p>
            <a:r>
              <a:rPr lang="it-IT" dirty="0"/>
              <a:t> il fabbisogno monetario</a:t>
            </a:r>
          </a:p>
        </p:txBody>
      </p:sp>
    </p:spTree>
    <p:extLst>
      <p:ext uri="{BB962C8B-B14F-4D97-AF65-F5344CB8AC3E}">
        <p14:creationId xmlns:p14="http://schemas.microsoft.com/office/powerpoint/2010/main" val="2350581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5" grpId="0" animBg="1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DE9F1BA3-DFAE-4267-B79E-1A01FE7B5E7F}"/>
              </a:ext>
            </a:extLst>
          </p:cNvPr>
          <p:cNvSpPr/>
          <p:nvPr/>
        </p:nvSpPr>
        <p:spPr>
          <a:xfrm>
            <a:off x="1103586" y="562384"/>
            <a:ext cx="10226566" cy="1185706"/>
          </a:xfrm>
          <a:prstGeom prst="rect">
            <a:avLst/>
          </a:prstGeom>
          <a:solidFill>
            <a:schemeClr val="bg1"/>
          </a:solidFill>
          <a:ln w="57150">
            <a:solidFill>
              <a:srgbClr val="8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solidFill>
                  <a:srgbClr val="8E0000"/>
                </a:solidFill>
              </a:rPr>
              <a:t>Preventivo finanziario</a:t>
            </a:r>
          </a:p>
          <a:p>
            <a:pPr algn="ctr"/>
            <a:r>
              <a:rPr lang="it-IT" sz="2800" b="1" u="sng" dirty="0">
                <a:solidFill>
                  <a:srgbClr val="8E0000"/>
                </a:solidFill>
              </a:rPr>
              <a:t>Iniziale</a:t>
            </a:r>
            <a:r>
              <a:rPr lang="it-IT" sz="2800" b="1" dirty="0">
                <a:solidFill>
                  <a:srgbClr val="8E0000"/>
                </a:solidFill>
              </a:rPr>
              <a:t> che genera alla fine del primo anno quel risultato ovvero il capitale </a:t>
            </a:r>
            <a:r>
              <a:rPr lang="it-IT" sz="2800" b="1" dirty="0" err="1">
                <a:solidFill>
                  <a:srgbClr val="8E0000"/>
                </a:solidFill>
              </a:rPr>
              <a:t>autogenerato</a:t>
            </a:r>
            <a:endParaRPr lang="it-IT" sz="2800" b="1" dirty="0">
              <a:solidFill>
                <a:srgbClr val="8E0000"/>
              </a:solidFill>
            </a:endParaRPr>
          </a:p>
        </p:txBody>
      </p:sp>
      <p:graphicFrame>
        <p:nvGraphicFramePr>
          <p:cNvPr id="5" name="Tabella 5">
            <a:extLst>
              <a:ext uri="{FF2B5EF4-FFF2-40B4-BE49-F238E27FC236}">
                <a16:creationId xmlns:a16="http://schemas.microsoft.com/office/drawing/2014/main" id="{3DCACD96-1F7D-44D8-98B6-D1E7241D63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8690707"/>
              </p:ext>
            </p:extLst>
          </p:nvPr>
        </p:nvGraphicFramePr>
        <p:xfrm>
          <a:off x="2112388" y="2066145"/>
          <a:ext cx="8337897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4474">
                  <a:extLst>
                    <a:ext uri="{9D8B030D-6E8A-4147-A177-3AD203B41FA5}">
                      <a16:colId xmlns:a16="http://schemas.microsoft.com/office/drawing/2014/main" val="344054332"/>
                    </a:ext>
                  </a:extLst>
                </a:gridCol>
                <a:gridCol w="2084474">
                  <a:extLst>
                    <a:ext uri="{9D8B030D-6E8A-4147-A177-3AD203B41FA5}">
                      <a16:colId xmlns:a16="http://schemas.microsoft.com/office/drawing/2014/main" val="3592063297"/>
                    </a:ext>
                  </a:extLst>
                </a:gridCol>
                <a:gridCol w="2762180">
                  <a:extLst>
                    <a:ext uri="{9D8B030D-6E8A-4147-A177-3AD203B41FA5}">
                      <a16:colId xmlns:a16="http://schemas.microsoft.com/office/drawing/2014/main" val="3758837385"/>
                    </a:ext>
                  </a:extLst>
                </a:gridCol>
                <a:gridCol w="1406769">
                  <a:extLst>
                    <a:ext uri="{9D8B030D-6E8A-4147-A177-3AD203B41FA5}">
                      <a16:colId xmlns:a16="http://schemas.microsoft.com/office/drawing/2014/main" val="215213775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rgbClr val="C00000"/>
                          </a:solidFill>
                        </a:rPr>
                        <a:t>impieghi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rgbClr val="C00000"/>
                          </a:solidFill>
                        </a:rPr>
                        <a:t>fonti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84566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immobilizzazioni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/>
                        <a:t>50.000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b="1" dirty="0">
                          <a:solidFill>
                            <a:srgbClr val="C00000"/>
                          </a:solidFill>
                        </a:rPr>
                        <a:t>CAPITALE PROPRIO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/>
                        <a:t>35.000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36987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Attivo circolante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/>
                        <a:t>7.950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b="1" dirty="0">
                          <a:solidFill>
                            <a:srgbClr val="002060"/>
                          </a:solidFill>
                        </a:rPr>
                        <a:t>DEBITI A MEDIO LUNGO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           13.750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17272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Disponibilità liquide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/>
                        <a:t>800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b="1" dirty="0"/>
                        <a:t>DEBITI A BREVE </a:t>
                      </a:r>
                      <a:r>
                        <a:rPr lang="it-IT" sz="1100" dirty="0"/>
                        <a:t>( COMMERCIALI)</a:t>
                      </a:r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           10.000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48739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Totale impieghi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b="1" dirty="0">
                          <a:solidFill>
                            <a:srgbClr val="C00000"/>
                          </a:solidFill>
                        </a:rPr>
                        <a:t>58.750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Totale fonti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dirty="0">
                          <a:solidFill>
                            <a:srgbClr val="C00000"/>
                          </a:solidFill>
                        </a:rPr>
                        <a:t>58.750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8531561"/>
                  </a:ext>
                </a:extLst>
              </a:tr>
            </a:tbl>
          </a:graphicData>
        </a:graphic>
      </p:graphicFrame>
      <p:sp>
        <p:nvSpPr>
          <p:cNvPr id="7" name="Rettangolo 6">
            <a:extLst>
              <a:ext uri="{FF2B5EF4-FFF2-40B4-BE49-F238E27FC236}">
                <a16:creationId xmlns:a16="http://schemas.microsoft.com/office/drawing/2014/main" id="{91027C09-6649-46EE-B04B-ABED46FE5320}"/>
              </a:ext>
            </a:extLst>
          </p:cNvPr>
          <p:cNvSpPr/>
          <p:nvPr/>
        </p:nvSpPr>
        <p:spPr>
          <a:xfrm>
            <a:off x="3667648" y="4160018"/>
            <a:ext cx="4903596" cy="13866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Determino la copertura degli impieghi mediante fonti che siano adatte nelle forme tecniche e nel rimborso</a:t>
            </a:r>
          </a:p>
        </p:txBody>
      </p:sp>
    </p:spTree>
    <p:extLst>
      <p:ext uri="{BB962C8B-B14F-4D97-AF65-F5344CB8AC3E}">
        <p14:creationId xmlns:p14="http://schemas.microsoft.com/office/powerpoint/2010/main" val="25580904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ra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3276471"/>
              </p:ext>
            </p:extLst>
          </p:nvPr>
        </p:nvGraphicFramePr>
        <p:xfrm>
          <a:off x="3898082" y="1485361"/>
          <a:ext cx="2461285" cy="18814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Gra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3601928"/>
              </p:ext>
            </p:extLst>
          </p:nvPr>
        </p:nvGraphicFramePr>
        <p:xfrm>
          <a:off x="280830" y="1494677"/>
          <a:ext cx="2461285" cy="19343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3" name="Connettore 2 12"/>
          <p:cNvCxnSpPr/>
          <p:nvPr/>
        </p:nvCxnSpPr>
        <p:spPr>
          <a:xfrm flipV="1">
            <a:off x="2891884" y="2504753"/>
            <a:ext cx="856429" cy="1"/>
          </a:xfrm>
          <a:prstGeom prst="straightConnector1">
            <a:avLst/>
          </a:prstGeom>
          <a:ln w="76200">
            <a:solidFill>
              <a:srgbClr val="8E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/>
          <p:cNvCxnSpPr/>
          <p:nvPr/>
        </p:nvCxnSpPr>
        <p:spPr>
          <a:xfrm flipV="1">
            <a:off x="6563217" y="2495024"/>
            <a:ext cx="813879" cy="19458"/>
          </a:xfrm>
          <a:prstGeom prst="straightConnector1">
            <a:avLst/>
          </a:prstGeom>
          <a:ln w="76200">
            <a:solidFill>
              <a:srgbClr val="8E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sellaDiTesto 18"/>
          <p:cNvSpPr txBox="1"/>
          <p:nvPr/>
        </p:nvSpPr>
        <p:spPr>
          <a:xfrm>
            <a:off x="7701526" y="286015"/>
            <a:ext cx="3825103" cy="3170099"/>
          </a:xfrm>
          <a:prstGeom prst="rect">
            <a:avLst/>
          </a:prstGeom>
          <a:solidFill>
            <a:schemeClr val="bg1"/>
          </a:solidFill>
          <a:ln w="28575">
            <a:solidFill>
              <a:srgbClr val="8E0000"/>
            </a:solidFill>
          </a:ln>
        </p:spPr>
        <p:txBody>
          <a:bodyPr wrap="square" rtlCol="0">
            <a:spAutoFit/>
          </a:bodyPr>
          <a:lstStyle/>
          <a:p>
            <a:endParaRPr lang="it-IT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it-IT" sz="2400" b="1" dirty="0">
                <a:solidFill>
                  <a:srgbClr val="8E0000"/>
                </a:solidFill>
              </a:rPr>
              <a:t>IL FABBISOGNO DIPENDE DA</a:t>
            </a:r>
          </a:p>
          <a:p>
            <a:r>
              <a:rPr lang="it-IT" sz="2000" b="1" i="1" dirty="0">
                <a:solidFill>
                  <a:srgbClr val="002060"/>
                </a:solidFill>
              </a:rPr>
              <a:t>-</a:t>
            </a:r>
            <a:r>
              <a:rPr lang="it-IT" sz="2000" b="1" dirty="0">
                <a:solidFill>
                  <a:srgbClr val="002060"/>
                </a:solidFill>
              </a:rPr>
              <a:t>CICLO DI VITA AZIENDA</a:t>
            </a:r>
            <a:endParaRPr lang="it-IT" sz="2000" b="1" i="1" dirty="0">
              <a:solidFill>
                <a:srgbClr val="002060"/>
              </a:solidFill>
            </a:endParaRPr>
          </a:p>
          <a:p>
            <a:r>
              <a:rPr lang="it-IT" sz="2000" b="1" i="1" dirty="0">
                <a:solidFill>
                  <a:srgbClr val="002060"/>
                </a:solidFill>
              </a:rPr>
              <a:t>-</a:t>
            </a:r>
            <a:r>
              <a:rPr lang="it-IT" sz="2000" b="1" dirty="0">
                <a:solidFill>
                  <a:srgbClr val="002060"/>
                </a:solidFill>
              </a:rPr>
              <a:t>SETTORE PRODUTTIVO</a:t>
            </a:r>
            <a:endParaRPr lang="it-IT" sz="2000" b="1" i="1" dirty="0">
              <a:solidFill>
                <a:srgbClr val="002060"/>
              </a:solidFill>
            </a:endParaRPr>
          </a:p>
          <a:p>
            <a:r>
              <a:rPr lang="it-IT" sz="2000" b="1" i="1" dirty="0">
                <a:solidFill>
                  <a:srgbClr val="002060"/>
                </a:solidFill>
              </a:rPr>
              <a:t>-</a:t>
            </a:r>
            <a:r>
              <a:rPr lang="it-IT" sz="2000" b="1" dirty="0">
                <a:solidFill>
                  <a:srgbClr val="002060"/>
                </a:solidFill>
              </a:rPr>
              <a:t>FORMA GIURIDICA</a:t>
            </a:r>
            <a:endParaRPr lang="it-IT" sz="2000" b="1" i="1" dirty="0">
              <a:solidFill>
                <a:srgbClr val="002060"/>
              </a:solidFill>
            </a:endParaRPr>
          </a:p>
          <a:p>
            <a:r>
              <a:rPr lang="it-IT" sz="2000" b="1" i="1" dirty="0">
                <a:solidFill>
                  <a:srgbClr val="002060"/>
                </a:solidFill>
              </a:rPr>
              <a:t>-</a:t>
            </a:r>
            <a:r>
              <a:rPr lang="it-IT" sz="2000" b="1" dirty="0">
                <a:solidFill>
                  <a:srgbClr val="002060"/>
                </a:solidFill>
              </a:rPr>
              <a:t>STRUTTURE PRODUTTIVE INTERNE </a:t>
            </a:r>
            <a:r>
              <a:rPr lang="it-IT" sz="2000" b="1" i="1" dirty="0">
                <a:solidFill>
                  <a:srgbClr val="002060"/>
                </a:solidFill>
              </a:rPr>
              <a:t>(investimenti in impianti con economie di scala)</a:t>
            </a:r>
          </a:p>
          <a:p>
            <a:r>
              <a:rPr lang="it-IT" sz="2000" b="1" i="1" dirty="0">
                <a:solidFill>
                  <a:srgbClr val="002060"/>
                </a:solidFill>
              </a:rPr>
              <a:t>-</a:t>
            </a:r>
            <a:r>
              <a:rPr lang="it-IT" sz="2000" b="1" dirty="0">
                <a:solidFill>
                  <a:srgbClr val="002060"/>
                </a:solidFill>
              </a:rPr>
              <a:t>SUBFORNITURA</a:t>
            </a:r>
            <a:r>
              <a:rPr lang="it-IT" sz="2000" b="1" i="1" dirty="0">
                <a:solidFill>
                  <a:srgbClr val="002060"/>
                </a:solidFill>
              </a:rPr>
              <a:t> (scelte di outsourcing)</a:t>
            </a:r>
          </a:p>
        </p:txBody>
      </p:sp>
      <p:sp>
        <p:nvSpPr>
          <p:cNvPr id="15" name="Rettangolo 14"/>
          <p:cNvSpPr/>
          <p:nvPr/>
        </p:nvSpPr>
        <p:spPr>
          <a:xfrm>
            <a:off x="2966382" y="3590758"/>
            <a:ext cx="2086412" cy="1353887"/>
          </a:xfrm>
          <a:prstGeom prst="rect">
            <a:avLst/>
          </a:prstGeom>
          <a:gradFill>
            <a:gsLst>
              <a:gs pos="0">
                <a:schemeClr val="accent2">
                  <a:lumMod val="5000"/>
                  <a:lumOff val="95000"/>
                </a:schemeClr>
              </a:gs>
              <a:gs pos="100000">
                <a:schemeClr val="accent2">
                  <a:lumMod val="0"/>
                  <a:lumOff val="100000"/>
                  <a:alpha val="28000"/>
                </a:schemeClr>
              </a:gs>
              <a:gs pos="56000">
                <a:schemeClr val="bg2">
                  <a:lumMod val="90000"/>
                </a:schemeClr>
              </a:gs>
              <a:gs pos="12000">
                <a:schemeClr val="bg1">
                  <a:lumMod val="95000"/>
                </a:schemeClr>
              </a:gs>
              <a:gs pos="0">
                <a:schemeClr val="bg1">
                  <a:lumMod val="95000"/>
                </a:schemeClr>
              </a:gs>
            </a:gsLst>
            <a:lin ang="2700000" scaled="1"/>
          </a:gradFill>
          <a:ln w="28575">
            <a:solidFill>
              <a:srgbClr val="8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002060"/>
                </a:solidFill>
              </a:rPr>
              <a:t>IMMOBILIZZAZIONI</a:t>
            </a:r>
          </a:p>
        </p:txBody>
      </p:sp>
      <p:sp>
        <p:nvSpPr>
          <p:cNvPr id="16" name="Rettangolo 15"/>
          <p:cNvSpPr/>
          <p:nvPr/>
        </p:nvSpPr>
        <p:spPr>
          <a:xfrm>
            <a:off x="2966383" y="4981693"/>
            <a:ext cx="2086411" cy="1283222"/>
          </a:xfrm>
          <a:prstGeom prst="rect">
            <a:avLst/>
          </a:prstGeom>
          <a:gradFill>
            <a:gsLst>
              <a:gs pos="0">
                <a:schemeClr val="accent2">
                  <a:lumMod val="5000"/>
                  <a:lumOff val="95000"/>
                </a:schemeClr>
              </a:gs>
              <a:gs pos="100000">
                <a:schemeClr val="accent2">
                  <a:lumMod val="0"/>
                  <a:lumOff val="100000"/>
                  <a:alpha val="28000"/>
                </a:schemeClr>
              </a:gs>
              <a:gs pos="56000">
                <a:schemeClr val="bg2">
                  <a:lumMod val="90000"/>
                </a:schemeClr>
              </a:gs>
              <a:gs pos="12000">
                <a:schemeClr val="bg1">
                  <a:lumMod val="95000"/>
                </a:schemeClr>
              </a:gs>
              <a:gs pos="0">
                <a:schemeClr val="bg1">
                  <a:lumMod val="95000"/>
                </a:schemeClr>
              </a:gs>
            </a:gsLst>
            <a:lin ang="2700000" scaled="1"/>
          </a:gradFill>
          <a:ln w="28575">
            <a:solidFill>
              <a:srgbClr val="8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002060"/>
                </a:solidFill>
              </a:rPr>
              <a:t>ATTIVO CIRCOLANTE</a:t>
            </a:r>
          </a:p>
        </p:txBody>
      </p:sp>
      <p:sp>
        <p:nvSpPr>
          <p:cNvPr id="20" name="Rettangolo 19"/>
          <p:cNvSpPr/>
          <p:nvPr/>
        </p:nvSpPr>
        <p:spPr>
          <a:xfrm>
            <a:off x="5052793" y="4749421"/>
            <a:ext cx="2086411" cy="680186"/>
          </a:xfrm>
          <a:prstGeom prst="rect">
            <a:avLst/>
          </a:prstGeom>
          <a:solidFill>
            <a:srgbClr val="EE7E32"/>
          </a:solidFill>
          <a:ln w="28575">
            <a:solidFill>
              <a:srgbClr val="8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002060"/>
                </a:solidFill>
              </a:rPr>
              <a:t>DEBITI A LUNGO</a:t>
            </a:r>
          </a:p>
        </p:txBody>
      </p:sp>
      <p:sp>
        <p:nvSpPr>
          <p:cNvPr id="21" name="Rettangolo 20"/>
          <p:cNvSpPr/>
          <p:nvPr/>
        </p:nvSpPr>
        <p:spPr>
          <a:xfrm>
            <a:off x="5052792" y="5429607"/>
            <a:ext cx="2086412" cy="835308"/>
          </a:xfrm>
          <a:prstGeom prst="rect">
            <a:avLst/>
          </a:prstGeom>
          <a:solidFill>
            <a:srgbClr val="98C0E4"/>
          </a:solidFill>
          <a:ln w="28575">
            <a:solidFill>
              <a:srgbClr val="8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002060"/>
                </a:solidFill>
              </a:rPr>
              <a:t>DEBITI A BREVE</a:t>
            </a:r>
          </a:p>
        </p:txBody>
      </p:sp>
      <p:sp>
        <p:nvSpPr>
          <p:cNvPr id="22" name="Rettangolo 21"/>
          <p:cNvSpPr/>
          <p:nvPr/>
        </p:nvSpPr>
        <p:spPr>
          <a:xfrm>
            <a:off x="5052794" y="3590757"/>
            <a:ext cx="2086411" cy="1135461"/>
          </a:xfrm>
          <a:prstGeom prst="rect">
            <a:avLst/>
          </a:prstGeom>
          <a:solidFill>
            <a:schemeClr val="bg1"/>
          </a:solidFill>
          <a:ln w="28575">
            <a:solidFill>
              <a:srgbClr val="8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002060"/>
                </a:solidFill>
              </a:rPr>
              <a:t>CAPITALE PROPRIO</a:t>
            </a:r>
          </a:p>
        </p:txBody>
      </p:sp>
      <p:sp>
        <p:nvSpPr>
          <p:cNvPr id="42" name="Parentesi quadra chiusa 41"/>
          <p:cNvSpPr/>
          <p:nvPr/>
        </p:nvSpPr>
        <p:spPr>
          <a:xfrm>
            <a:off x="7139203" y="3610639"/>
            <a:ext cx="199127" cy="1818968"/>
          </a:xfrm>
          <a:prstGeom prst="rightBracket">
            <a:avLst/>
          </a:prstGeom>
          <a:ln w="38100">
            <a:solidFill>
              <a:srgbClr val="8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2060"/>
              </a:solidFill>
            </a:endParaRPr>
          </a:p>
        </p:txBody>
      </p:sp>
      <p:sp>
        <p:nvSpPr>
          <p:cNvPr id="43" name="CasellaDiTesto 42"/>
          <p:cNvSpPr txBox="1"/>
          <p:nvPr/>
        </p:nvSpPr>
        <p:spPr>
          <a:xfrm>
            <a:off x="7431406" y="4196957"/>
            <a:ext cx="1505540" cy="646331"/>
          </a:xfrm>
          <a:prstGeom prst="rect">
            <a:avLst/>
          </a:prstGeom>
          <a:gradFill>
            <a:gsLst>
              <a:gs pos="0">
                <a:schemeClr val="accent2">
                  <a:lumMod val="5000"/>
                  <a:lumOff val="95000"/>
                </a:schemeClr>
              </a:gs>
              <a:gs pos="100000">
                <a:schemeClr val="accent2">
                  <a:lumMod val="0"/>
                  <a:lumOff val="100000"/>
                  <a:alpha val="28000"/>
                </a:schemeClr>
              </a:gs>
              <a:gs pos="56000">
                <a:schemeClr val="bg2">
                  <a:lumMod val="90000"/>
                </a:schemeClr>
              </a:gs>
              <a:gs pos="12000">
                <a:schemeClr val="bg1">
                  <a:lumMod val="95000"/>
                </a:schemeClr>
              </a:gs>
              <a:gs pos="0">
                <a:schemeClr val="bg1">
                  <a:lumMod val="95000"/>
                </a:schemeClr>
              </a:gs>
            </a:gsLst>
            <a:lin ang="2700000" scaled="1"/>
          </a:gradFill>
          <a:ln w="28575">
            <a:solidFill>
              <a:srgbClr val="8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algn="ctr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it-IT" dirty="0">
                <a:solidFill>
                  <a:srgbClr val="002060"/>
                </a:solidFill>
              </a:rPr>
              <a:t>CAPITALE </a:t>
            </a:r>
          </a:p>
          <a:p>
            <a:r>
              <a:rPr lang="it-IT" dirty="0">
                <a:solidFill>
                  <a:srgbClr val="002060"/>
                </a:solidFill>
              </a:rPr>
              <a:t>PERMANENTE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33AB4A39-235B-4D57-B3BD-9F4666B792F5}"/>
              </a:ext>
            </a:extLst>
          </p:cNvPr>
          <p:cNvSpPr txBox="1"/>
          <p:nvPr/>
        </p:nvSpPr>
        <p:spPr>
          <a:xfrm>
            <a:off x="1828800" y="411931"/>
            <a:ext cx="39969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b="1" dirty="0">
                <a:solidFill>
                  <a:srgbClr val="C00000"/>
                </a:solidFill>
              </a:rPr>
              <a:t>Analisi qualitativa</a:t>
            </a:r>
          </a:p>
        </p:txBody>
      </p:sp>
    </p:spTree>
    <p:extLst>
      <p:ext uri="{BB962C8B-B14F-4D97-AF65-F5344CB8AC3E}">
        <p14:creationId xmlns:p14="http://schemas.microsoft.com/office/powerpoint/2010/main" val="3755527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Graphic spid="11" grpId="0">
        <p:bldAsOne/>
      </p:bldGraphic>
      <p:bldP spid="19" grpId="0" animBg="1"/>
      <p:bldP spid="15" grpId="0" animBg="1"/>
      <p:bldP spid="16" grpId="0" animBg="1"/>
      <p:bldP spid="20" grpId="0" animBg="1"/>
      <p:bldP spid="21" grpId="0" animBg="1"/>
      <p:bldP spid="22" grpId="0" animBg="1"/>
      <p:bldP spid="42" grpId="0" animBg="1"/>
      <p:bldP spid="4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0769" y="375099"/>
            <a:ext cx="10515600" cy="490909"/>
          </a:xfrm>
        </p:spPr>
        <p:txBody>
          <a:bodyPr>
            <a:noAutofit/>
          </a:bodyPr>
          <a:lstStyle/>
          <a:p>
            <a:pPr algn="ctr"/>
            <a:r>
              <a:rPr lang="it-IT" sz="3200" b="1" dirty="0">
                <a:solidFill>
                  <a:srgbClr val="002060"/>
                </a:solidFill>
              </a:rPr>
              <a:t>L’equilibrio patrimoniale e finanziario: gli indicatori utilizzati per analizzare la solidità patrimoniale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140677" y="1997839"/>
            <a:ext cx="11587688" cy="286232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8E0000"/>
                </a:solidFill>
              </a:rPr>
              <a:t>SITUAZIONE: </a:t>
            </a:r>
            <a:r>
              <a:rPr lang="it-IT" dirty="0"/>
              <a:t>L’IMPRESA ALFA E L’IMPRESA BETA PRESENTANO LA SEGUENTE STRUTTURA PATRIMONIALE:</a:t>
            </a:r>
          </a:p>
          <a:p>
            <a:endParaRPr lang="it-IT" dirty="0">
              <a:solidFill>
                <a:srgbClr val="8E0000"/>
              </a:solidFill>
            </a:endParaRPr>
          </a:p>
          <a:p>
            <a:endParaRPr lang="it-IT" dirty="0">
              <a:solidFill>
                <a:srgbClr val="8E0000"/>
              </a:solidFill>
            </a:endParaRPr>
          </a:p>
          <a:p>
            <a:endParaRPr lang="it-IT" dirty="0">
              <a:solidFill>
                <a:srgbClr val="8E0000"/>
              </a:solidFill>
            </a:endParaRPr>
          </a:p>
          <a:p>
            <a:endParaRPr lang="it-IT" dirty="0">
              <a:solidFill>
                <a:srgbClr val="8E0000"/>
              </a:solidFill>
            </a:endParaRPr>
          </a:p>
          <a:p>
            <a:endParaRPr lang="it-IT" dirty="0">
              <a:solidFill>
                <a:srgbClr val="8E0000"/>
              </a:solidFill>
            </a:endParaRPr>
          </a:p>
          <a:p>
            <a:endParaRPr lang="it-IT" dirty="0">
              <a:solidFill>
                <a:srgbClr val="8E0000"/>
              </a:solidFill>
            </a:endParaRPr>
          </a:p>
          <a:p>
            <a:endParaRPr lang="it-IT" dirty="0">
              <a:solidFill>
                <a:srgbClr val="8E0000"/>
              </a:solidFill>
            </a:endParaRPr>
          </a:p>
          <a:p>
            <a:endParaRPr lang="it-IT" dirty="0">
              <a:solidFill>
                <a:srgbClr val="8E0000"/>
              </a:solidFill>
            </a:endParaRPr>
          </a:p>
          <a:p>
            <a:endParaRPr lang="it-IT" dirty="0">
              <a:solidFill>
                <a:srgbClr val="8E0000"/>
              </a:solidFill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471724" y="2838806"/>
            <a:ext cx="2416031" cy="952831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/>
              <a:t>ATTIVO IMMOBILIZZATO</a:t>
            </a:r>
          </a:p>
          <a:p>
            <a:pPr algn="ctr"/>
            <a:r>
              <a:rPr lang="it-IT" sz="1400" dirty="0"/>
              <a:t>219.000</a:t>
            </a:r>
          </a:p>
        </p:txBody>
      </p:sp>
      <p:sp>
        <p:nvSpPr>
          <p:cNvPr id="17" name="Rettangolo 16"/>
          <p:cNvSpPr/>
          <p:nvPr/>
        </p:nvSpPr>
        <p:spPr>
          <a:xfrm>
            <a:off x="463635" y="3795473"/>
            <a:ext cx="2416031" cy="75168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</a:rPr>
              <a:t>ATTIVO CORRENTE</a:t>
            </a:r>
          </a:p>
          <a:p>
            <a:pPr algn="ctr"/>
            <a:r>
              <a:rPr lang="it-IT" sz="1400" dirty="0">
                <a:solidFill>
                  <a:schemeClr val="tx1"/>
                </a:solidFill>
              </a:rPr>
              <a:t>146.000 ( RIMANENZE 92.000)</a:t>
            </a:r>
          </a:p>
        </p:txBody>
      </p:sp>
      <p:sp>
        <p:nvSpPr>
          <p:cNvPr id="18" name="Rettangolo 17"/>
          <p:cNvSpPr/>
          <p:nvPr/>
        </p:nvSpPr>
        <p:spPr>
          <a:xfrm>
            <a:off x="2875623" y="3383851"/>
            <a:ext cx="2416031" cy="64249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rgbClr val="8E0000"/>
                </a:solidFill>
              </a:rPr>
              <a:t>PASSIVITA’ CONSOLIDATE 132.000</a:t>
            </a:r>
          </a:p>
        </p:txBody>
      </p:sp>
      <p:sp>
        <p:nvSpPr>
          <p:cNvPr id="19" name="Rettangolo 18"/>
          <p:cNvSpPr/>
          <p:nvPr/>
        </p:nvSpPr>
        <p:spPr>
          <a:xfrm>
            <a:off x="2879666" y="4001614"/>
            <a:ext cx="2416031" cy="5371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rgbClr val="002060"/>
                </a:solidFill>
              </a:rPr>
              <a:t>PASSIVITA’ CORRENTI 89.000</a:t>
            </a:r>
          </a:p>
        </p:txBody>
      </p:sp>
      <p:sp>
        <p:nvSpPr>
          <p:cNvPr id="20" name="Rettangolo 19"/>
          <p:cNvSpPr/>
          <p:nvPr/>
        </p:nvSpPr>
        <p:spPr>
          <a:xfrm>
            <a:off x="2879669" y="2838806"/>
            <a:ext cx="2416031" cy="53714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accent6">
                    <a:lumMod val="50000"/>
                  </a:schemeClr>
                </a:solidFill>
              </a:rPr>
              <a:t>PATRIMONIO NETTO 144.000</a:t>
            </a:r>
          </a:p>
        </p:txBody>
      </p:sp>
      <p:sp>
        <p:nvSpPr>
          <p:cNvPr id="21" name="Rettangolo 20"/>
          <p:cNvSpPr/>
          <p:nvPr/>
        </p:nvSpPr>
        <p:spPr>
          <a:xfrm>
            <a:off x="5806049" y="2838806"/>
            <a:ext cx="2539229" cy="656129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/>
              <a:t>ATTIVO IMMOBILIZZATO 365.000</a:t>
            </a:r>
          </a:p>
        </p:txBody>
      </p:sp>
      <p:sp>
        <p:nvSpPr>
          <p:cNvPr id="22" name="Rettangolo 21"/>
          <p:cNvSpPr/>
          <p:nvPr/>
        </p:nvSpPr>
        <p:spPr>
          <a:xfrm>
            <a:off x="5806052" y="3494935"/>
            <a:ext cx="2531137" cy="107044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</a:rPr>
              <a:t>ATTIVO CORRENTE</a:t>
            </a:r>
          </a:p>
          <a:p>
            <a:pPr algn="ctr"/>
            <a:r>
              <a:rPr lang="it-IT" sz="1400" dirty="0">
                <a:solidFill>
                  <a:schemeClr val="tx1"/>
                </a:solidFill>
              </a:rPr>
              <a:t>495.000 (RIMANENZE 223.000)</a:t>
            </a:r>
          </a:p>
        </p:txBody>
      </p:sp>
      <p:sp>
        <p:nvSpPr>
          <p:cNvPr id="23" name="Rettangolo 22"/>
          <p:cNvSpPr/>
          <p:nvPr/>
        </p:nvSpPr>
        <p:spPr>
          <a:xfrm>
            <a:off x="8337189" y="3649406"/>
            <a:ext cx="2676645" cy="40487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rgbClr val="8E0000"/>
                </a:solidFill>
              </a:rPr>
              <a:t>PASSIVITA’ CONSOLIDATE</a:t>
            </a:r>
          </a:p>
          <a:p>
            <a:pPr algn="ctr"/>
            <a:r>
              <a:rPr lang="it-IT" sz="1400" dirty="0">
                <a:solidFill>
                  <a:srgbClr val="8E0000"/>
                </a:solidFill>
              </a:rPr>
              <a:t>43.000</a:t>
            </a:r>
          </a:p>
        </p:txBody>
      </p:sp>
      <p:sp>
        <p:nvSpPr>
          <p:cNvPr id="24" name="Rettangolo 23"/>
          <p:cNvSpPr/>
          <p:nvPr/>
        </p:nvSpPr>
        <p:spPr>
          <a:xfrm>
            <a:off x="8337189" y="4050627"/>
            <a:ext cx="2676644" cy="528713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rgbClr val="002060"/>
                </a:solidFill>
              </a:rPr>
              <a:t>PASSIVITA’ CORRENTI</a:t>
            </a:r>
          </a:p>
          <a:p>
            <a:pPr algn="ctr"/>
            <a:r>
              <a:rPr lang="it-IT" sz="1400" dirty="0">
                <a:solidFill>
                  <a:srgbClr val="002060"/>
                </a:solidFill>
              </a:rPr>
              <a:t>377.000</a:t>
            </a:r>
          </a:p>
        </p:txBody>
      </p:sp>
      <p:sp>
        <p:nvSpPr>
          <p:cNvPr id="25" name="Rettangolo 24"/>
          <p:cNvSpPr/>
          <p:nvPr/>
        </p:nvSpPr>
        <p:spPr>
          <a:xfrm>
            <a:off x="8337192" y="2838806"/>
            <a:ext cx="2676643" cy="80279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accent6">
                    <a:lumMod val="50000"/>
                  </a:schemeClr>
                </a:solidFill>
              </a:rPr>
              <a:t>PATRIMONIO NETTO</a:t>
            </a:r>
          </a:p>
          <a:p>
            <a:pPr algn="ctr"/>
            <a:r>
              <a:rPr lang="it-IT" sz="1400" dirty="0">
                <a:solidFill>
                  <a:schemeClr val="accent6">
                    <a:lumMod val="50000"/>
                  </a:schemeClr>
                </a:solidFill>
              </a:rPr>
              <a:t>440.000</a:t>
            </a:r>
          </a:p>
        </p:txBody>
      </p:sp>
      <p:sp>
        <p:nvSpPr>
          <p:cNvPr id="49" name="CasellaDiTesto 48"/>
          <p:cNvSpPr txBox="1"/>
          <p:nvPr/>
        </p:nvSpPr>
        <p:spPr>
          <a:xfrm>
            <a:off x="2365323" y="2336441"/>
            <a:ext cx="27247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>
                <a:solidFill>
                  <a:srgbClr val="8E0000"/>
                </a:solidFill>
              </a:rPr>
              <a:t>ALFA industria</a:t>
            </a:r>
          </a:p>
        </p:txBody>
      </p:sp>
      <p:sp>
        <p:nvSpPr>
          <p:cNvPr id="50" name="CasellaDiTesto 49"/>
          <p:cNvSpPr txBox="1"/>
          <p:nvPr/>
        </p:nvSpPr>
        <p:spPr>
          <a:xfrm>
            <a:off x="7827444" y="2320971"/>
            <a:ext cx="30267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>
                <a:solidFill>
                  <a:srgbClr val="8E0000"/>
                </a:solidFill>
              </a:rPr>
              <a:t>BETA commercio</a:t>
            </a:r>
          </a:p>
        </p:txBody>
      </p:sp>
    </p:spTree>
    <p:extLst>
      <p:ext uri="{BB962C8B-B14F-4D97-AF65-F5344CB8AC3E}">
        <p14:creationId xmlns:p14="http://schemas.microsoft.com/office/powerpoint/2010/main" val="2038615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49" grpId="0"/>
      <p:bldP spid="5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/>
          <p:cNvSpPr txBox="1"/>
          <p:nvPr/>
        </p:nvSpPr>
        <p:spPr>
          <a:xfrm>
            <a:off x="261931" y="3017764"/>
            <a:ext cx="2259623" cy="646331"/>
          </a:xfrm>
          <a:prstGeom prst="rect">
            <a:avLst/>
          </a:prstGeom>
          <a:solidFill>
            <a:schemeClr val="bg1"/>
          </a:solidFill>
          <a:ln>
            <a:solidFill>
              <a:srgbClr val="8E0000"/>
            </a:solidFill>
          </a:ln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8E0000"/>
                </a:solidFill>
              </a:rPr>
              <a:t>Margine di struttura</a:t>
            </a:r>
          </a:p>
          <a:p>
            <a:r>
              <a:rPr lang="it-IT" b="1" dirty="0">
                <a:solidFill>
                  <a:srgbClr val="8E0000"/>
                </a:solidFill>
              </a:rPr>
              <a:t>CP - IMM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2789907" y="3018321"/>
            <a:ext cx="3044757" cy="646331"/>
          </a:xfrm>
          <a:prstGeom prst="rect">
            <a:avLst/>
          </a:prstGeom>
          <a:solidFill>
            <a:schemeClr val="bg1"/>
          </a:solidFill>
          <a:ln>
            <a:solidFill>
              <a:srgbClr val="8E0000"/>
            </a:solidFill>
          </a:ln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8E0000"/>
                </a:solidFill>
              </a:rPr>
              <a:t>Margine di struttura globale</a:t>
            </a:r>
          </a:p>
          <a:p>
            <a:r>
              <a:rPr lang="it-IT" b="1" dirty="0">
                <a:solidFill>
                  <a:srgbClr val="8E0000"/>
                </a:solidFill>
              </a:rPr>
              <a:t>(CP + CD) - IMM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6444510" y="3021763"/>
            <a:ext cx="2523644" cy="646331"/>
          </a:xfrm>
          <a:prstGeom prst="rect">
            <a:avLst/>
          </a:prstGeom>
          <a:solidFill>
            <a:schemeClr val="bg1"/>
          </a:solidFill>
          <a:ln>
            <a:solidFill>
              <a:srgbClr val="8E0000"/>
            </a:solidFill>
          </a:ln>
        </p:spPr>
        <p:txBody>
          <a:bodyPr wrap="square" rtlCol="0">
            <a:spAutoFit/>
          </a:bodyPr>
          <a:lstStyle/>
          <a:p>
            <a:r>
              <a:rPr lang="it-IT" b="1" dirty="0"/>
              <a:t>Capitale circolante netto</a:t>
            </a:r>
          </a:p>
          <a:p>
            <a:r>
              <a:rPr lang="it-IT" b="1" dirty="0"/>
              <a:t>AC - DB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9326675" y="3021762"/>
            <a:ext cx="2259623" cy="646331"/>
          </a:xfrm>
          <a:prstGeom prst="rect">
            <a:avLst/>
          </a:prstGeom>
          <a:solidFill>
            <a:schemeClr val="bg1"/>
          </a:solidFill>
          <a:ln>
            <a:solidFill>
              <a:srgbClr val="8E0000"/>
            </a:solidFill>
          </a:ln>
        </p:spPr>
        <p:txBody>
          <a:bodyPr wrap="square" rtlCol="0">
            <a:spAutoFit/>
          </a:bodyPr>
          <a:lstStyle/>
          <a:p>
            <a:r>
              <a:rPr lang="it-IT" b="1" dirty="0"/>
              <a:t>Margine tesoreria</a:t>
            </a:r>
          </a:p>
          <a:p>
            <a:r>
              <a:rPr lang="it-IT" b="1" dirty="0"/>
              <a:t>(AC-RIM) - DB</a:t>
            </a:r>
          </a:p>
        </p:txBody>
      </p:sp>
      <p:sp>
        <p:nvSpPr>
          <p:cNvPr id="17" name="Freccia in giù 16"/>
          <p:cNvSpPr/>
          <p:nvPr/>
        </p:nvSpPr>
        <p:spPr>
          <a:xfrm>
            <a:off x="7433647" y="3720969"/>
            <a:ext cx="237156" cy="388257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/>
          </a:p>
        </p:txBody>
      </p:sp>
      <p:sp>
        <p:nvSpPr>
          <p:cNvPr id="18" name="CasellaDiTesto 17"/>
          <p:cNvSpPr txBox="1"/>
          <p:nvPr/>
        </p:nvSpPr>
        <p:spPr>
          <a:xfrm>
            <a:off x="6414267" y="4143178"/>
            <a:ext cx="2601463" cy="646331"/>
          </a:xfrm>
          <a:prstGeom prst="rect">
            <a:avLst/>
          </a:prstGeom>
          <a:solidFill>
            <a:schemeClr val="bg1"/>
          </a:solidFill>
          <a:ln>
            <a:solidFill>
              <a:srgbClr val="8E0000"/>
            </a:solidFill>
          </a:ln>
        </p:spPr>
        <p:txBody>
          <a:bodyPr wrap="square" rtlCol="0">
            <a:spAutoFit/>
          </a:bodyPr>
          <a:lstStyle/>
          <a:p>
            <a:r>
              <a:rPr lang="it-IT" b="1" dirty="0"/>
              <a:t>Quoziente disponibilità</a:t>
            </a:r>
          </a:p>
          <a:p>
            <a:r>
              <a:rPr lang="it-IT" b="1" dirty="0"/>
              <a:t>AC/DB</a:t>
            </a:r>
          </a:p>
        </p:txBody>
      </p:sp>
      <p:sp>
        <p:nvSpPr>
          <p:cNvPr id="19" name="CasellaDiTesto 18"/>
          <p:cNvSpPr txBox="1"/>
          <p:nvPr/>
        </p:nvSpPr>
        <p:spPr>
          <a:xfrm>
            <a:off x="9346693" y="4143177"/>
            <a:ext cx="2345206" cy="646331"/>
          </a:xfrm>
          <a:prstGeom prst="rect">
            <a:avLst/>
          </a:prstGeom>
          <a:solidFill>
            <a:schemeClr val="bg1"/>
          </a:solidFill>
          <a:ln>
            <a:solidFill>
              <a:srgbClr val="8E0000"/>
            </a:solidFill>
          </a:ln>
        </p:spPr>
        <p:txBody>
          <a:bodyPr wrap="square" rtlCol="0">
            <a:spAutoFit/>
          </a:bodyPr>
          <a:lstStyle/>
          <a:p>
            <a:r>
              <a:rPr lang="it-IT" b="1" dirty="0"/>
              <a:t>Quoziente liquidità</a:t>
            </a:r>
          </a:p>
          <a:p>
            <a:r>
              <a:rPr lang="it-IT" b="1" dirty="0"/>
              <a:t>(AC-RIM)/DB</a:t>
            </a:r>
          </a:p>
        </p:txBody>
      </p:sp>
      <p:sp>
        <p:nvSpPr>
          <p:cNvPr id="20" name="Freccia in giù 19"/>
          <p:cNvSpPr/>
          <p:nvPr/>
        </p:nvSpPr>
        <p:spPr>
          <a:xfrm>
            <a:off x="10476506" y="3720968"/>
            <a:ext cx="188564" cy="347777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/>
          </a:p>
        </p:txBody>
      </p:sp>
      <p:sp>
        <p:nvSpPr>
          <p:cNvPr id="21" name="CasellaDiTesto 20"/>
          <p:cNvSpPr txBox="1"/>
          <p:nvPr/>
        </p:nvSpPr>
        <p:spPr>
          <a:xfrm>
            <a:off x="2857736" y="4143178"/>
            <a:ext cx="3029931" cy="646331"/>
          </a:xfrm>
          <a:prstGeom prst="rect">
            <a:avLst/>
          </a:prstGeom>
          <a:solidFill>
            <a:schemeClr val="bg1"/>
          </a:solidFill>
          <a:ln>
            <a:solidFill>
              <a:srgbClr val="8E0000"/>
            </a:solidFill>
          </a:ln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8E0000"/>
                </a:solidFill>
              </a:rPr>
              <a:t>Indice copertura globale</a:t>
            </a:r>
          </a:p>
          <a:p>
            <a:r>
              <a:rPr lang="it-IT" b="1" dirty="0">
                <a:solidFill>
                  <a:srgbClr val="8E0000"/>
                </a:solidFill>
              </a:rPr>
              <a:t>(CP+CD)/IMM</a:t>
            </a:r>
          </a:p>
        </p:txBody>
      </p:sp>
      <p:sp>
        <p:nvSpPr>
          <p:cNvPr id="22" name="Freccia in giù 21"/>
          <p:cNvSpPr/>
          <p:nvPr/>
        </p:nvSpPr>
        <p:spPr>
          <a:xfrm>
            <a:off x="3910088" y="3720970"/>
            <a:ext cx="228588" cy="409677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>
              <a:solidFill>
                <a:srgbClr val="8E0000"/>
              </a:solidFill>
            </a:endParaRPr>
          </a:p>
        </p:txBody>
      </p:sp>
      <p:sp>
        <p:nvSpPr>
          <p:cNvPr id="23" name="Freccia in giù 22"/>
          <p:cNvSpPr/>
          <p:nvPr/>
        </p:nvSpPr>
        <p:spPr>
          <a:xfrm>
            <a:off x="1132841" y="3778642"/>
            <a:ext cx="200132" cy="347775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>
              <a:solidFill>
                <a:srgbClr val="8E0000"/>
              </a:solidFill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261932" y="4143178"/>
            <a:ext cx="2259623" cy="646331"/>
          </a:xfrm>
          <a:prstGeom prst="rect">
            <a:avLst/>
          </a:prstGeom>
          <a:solidFill>
            <a:schemeClr val="bg1"/>
          </a:solidFill>
          <a:ln>
            <a:solidFill>
              <a:srgbClr val="8E0000"/>
            </a:solidFill>
          </a:ln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8E0000"/>
                </a:solidFill>
              </a:rPr>
              <a:t>Indice auto-copertura</a:t>
            </a:r>
          </a:p>
          <a:p>
            <a:r>
              <a:rPr lang="it-IT" b="1" dirty="0">
                <a:solidFill>
                  <a:srgbClr val="8E0000"/>
                </a:solidFill>
              </a:rPr>
              <a:t>CP/IMM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5589776" y="2648432"/>
            <a:ext cx="107574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8E0000"/>
                </a:solidFill>
              </a:rPr>
              <a:t>MARGINI</a:t>
            </a:r>
          </a:p>
        </p:txBody>
      </p:sp>
      <p:sp>
        <p:nvSpPr>
          <p:cNvPr id="26" name="CasellaDiTesto 25"/>
          <p:cNvSpPr txBox="1"/>
          <p:nvPr/>
        </p:nvSpPr>
        <p:spPr>
          <a:xfrm>
            <a:off x="5733951" y="3720971"/>
            <a:ext cx="78739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8E0000"/>
                </a:solidFill>
              </a:rPr>
              <a:t>INDICI</a:t>
            </a:r>
          </a:p>
        </p:txBody>
      </p:sp>
      <p:sp>
        <p:nvSpPr>
          <p:cNvPr id="27" name="Rettangolo 26"/>
          <p:cNvSpPr/>
          <p:nvPr/>
        </p:nvSpPr>
        <p:spPr>
          <a:xfrm>
            <a:off x="284423" y="1931887"/>
            <a:ext cx="4223614" cy="579711"/>
          </a:xfrm>
          <a:prstGeom prst="rect">
            <a:avLst/>
          </a:prstGeom>
          <a:solidFill>
            <a:schemeClr val="bg1"/>
          </a:solidFill>
          <a:ln>
            <a:solidFill>
              <a:srgbClr val="8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Grado capitalizzazione : CP/CD</a:t>
            </a:r>
          </a:p>
        </p:txBody>
      </p:sp>
      <p:sp>
        <p:nvSpPr>
          <p:cNvPr id="29" name="Rettangolo 28"/>
          <p:cNvSpPr/>
          <p:nvPr/>
        </p:nvSpPr>
        <p:spPr>
          <a:xfrm>
            <a:off x="7014046" y="1874893"/>
            <a:ext cx="4572252" cy="590026"/>
          </a:xfrm>
          <a:prstGeom prst="rect">
            <a:avLst/>
          </a:prstGeom>
          <a:solidFill>
            <a:schemeClr val="bg1"/>
          </a:solidFill>
          <a:ln>
            <a:solidFill>
              <a:srgbClr val="8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Indice autonomia finanziaria: CP/(CD+CP)</a:t>
            </a:r>
          </a:p>
        </p:txBody>
      </p:sp>
      <p:sp>
        <p:nvSpPr>
          <p:cNvPr id="8" name="Freccia bidirezionale orizzontale 7"/>
          <p:cNvSpPr/>
          <p:nvPr/>
        </p:nvSpPr>
        <p:spPr>
          <a:xfrm>
            <a:off x="4762919" y="2072886"/>
            <a:ext cx="2110154" cy="297712"/>
          </a:xfrm>
          <a:prstGeom prst="left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A4EE4170-6924-4D2C-8712-7DB261105853}"/>
              </a:ext>
            </a:extLst>
          </p:cNvPr>
          <p:cNvSpPr txBox="1"/>
          <p:nvPr/>
        </p:nvSpPr>
        <p:spPr>
          <a:xfrm>
            <a:off x="1382411" y="259401"/>
            <a:ext cx="8703079" cy="1200329"/>
          </a:xfrm>
          <a:prstGeom prst="rect">
            <a:avLst/>
          </a:prstGeom>
          <a:noFill/>
          <a:ln>
            <a:solidFill>
              <a:srgbClr val="8E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8E0000"/>
                </a:solidFill>
              </a:rPr>
              <a:t>Indicatori di «buon andamento» strutturale sostenibilità nel lungo periodo degli impegni mediante correlazione tra fonti e impieghi = OTTICA DI GOING CONCERN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432CA525-BB88-41AA-ADE9-0F029320D15E}"/>
              </a:ext>
            </a:extLst>
          </p:cNvPr>
          <p:cNvSpPr/>
          <p:nvPr/>
        </p:nvSpPr>
        <p:spPr>
          <a:xfrm>
            <a:off x="1567543" y="5144756"/>
            <a:ext cx="8410470" cy="127633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solidFill>
                  <a:srgbClr val="002060"/>
                </a:solidFill>
              </a:rPr>
              <a:t>Sono il biglietto da visita per richiedere finanziamenti sia di capitale proprio che di debito senza dimenticare gli indicatori di sostenibilità</a:t>
            </a:r>
          </a:p>
        </p:txBody>
      </p:sp>
    </p:spTree>
    <p:extLst>
      <p:ext uri="{BB962C8B-B14F-4D97-AF65-F5344CB8AC3E}">
        <p14:creationId xmlns:p14="http://schemas.microsoft.com/office/powerpoint/2010/main" val="2127920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9" grpId="0" animBg="1"/>
      <p:bldP spid="8" grpId="0" animBg="1"/>
      <p:bldP spid="2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347896" y="1132166"/>
            <a:ext cx="2503838" cy="28989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8E0000"/>
                </a:solidFill>
              </a:rPr>
              <a:t>Strumenti di capitale</a:t>
            </a:r>
          </a:p>
        </p:txBody>
      </p:sp>
      <p:sp>
        <p:nvSpPr>
          <p:cNvPr id="6" name="Rettangolo 5"/>
          <p:cNvSpPr/>
          <p:nvPr/>
        </p:nvSpPr>
        <p:spPr>
          <a:xfrm>
            <a:off x="3206432" y="1132167"/>
            <a:ext cx="2663210" cy="28989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8E0000"/>
                </a:solidFill>
              </a:rPr>
              <a:t>Debiti a breve</a:t>
            </a:r>
          </a:p>
        </p:txBody>
      </p:sp>
      <p:sp>
        <p:nvSpPr>
          <p:cNvPr id="7" name="Rettangolo 6"/>
          <p:cNvSpPr/>
          <p:nvPr/>
        </p:nvSpPr>
        <p:spPr>
          <a:xfrm>
            <a:off x="6224340" y="1132166"/>
            <a:ext cx="2667907" cy="313279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8E0000"/>
                </a:solidFill>
              </a:rPr>
              <a:t>Debiti a lungo</a:t>
            </a:r>
          </a:p>
        </p:txBody>
      </p:sp>
      <p:sp>
        <p:nvSpPr>
          <p:cNvPr id="8" name="Rettangolo 7"/>
          <p:cNvSpPr/>
          <p:nvPr/>
        </p:nvSpPr>
        <p:spPr>
          <a:xfrm>
            <a:off x="9514046" y="1132166"/>
            <a:ext cx="2329356" cy="313279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8E0000"/>
                </a:solidFill>
              </a:rPr>
              <a:t>Strumenti ibridi</a:t>
            </a:r>
          </a:p>
        </p:txBody>
      </p:sp>
      <p:sp>
        <p:nvSpPr>
          <p:cNvPr id="10" name="Rettangolo 9"/>
          <p:cNvSpPr/>
          <p:nvPr/>
        </p:nvSpPr>
        <p:spPr>
          <a:xfrm>
            <a:off x="347896" y="1422056"/>
            <a:ext cx="2503838" cy="1705919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400" dirty="0">
                <a:solidFill>
                  <a:srgbClr val="002060"/>
                </a:solidFill>
              </a:rPr>
              <a:t>-Conferimenti nuovi soci</a:t>
            </a:r>
          </a:p>
          <a:p>
            <a:r>
              <a:rPr lang="it-IT" sz="1400" dirty="0">
                <a:solidFill>
                  <a:srgbClr val="002060"/>
                </a:solidFill>
              </a:rPr>
              <a:t>-Autofinanziamento</a:t>
            </a:r>
          </a:p>
          <a:p>
            <a:r>
              <a:rPr lang="it-IT" sz="1400" b="1" dirty="0">
                <a:solidFill>
                  <a:srgbClr val="002060"/>
                </a:solidFill>
              </a:rPr>
              <a:t>-Venture Capital</a:t>
            </a:r>
          </a:p>
          <a:p>
            <a:r>
              <a:rPr lang="it-IT" sz="1400" b="1" dirty="0">
                <a:solidFill>
                  <a:srgbClr val="002060"/>
                </a:solidFill>
              </a:rPr>
              <a:t>-Private Equity</a:t>
            </a:r>
          </a:p>
          <a:p>
            <a:r>
              <a:rPr lang="it-IT" sz="1400" dirty="0">
                <a:solidFill>
                  <a:srgbClr val="002060"/>
                </a:solidFill>
              </a:rPr>
              <a:t>-Business Angel</a:t>
            </a:r>
          </a:p>
          <a:p>
            <a:r>
              <a:rPr lang="it-IT" sz="1400" b="1" dirty="0">
                <a:solidFill>
                  <a:srgbClr val="002060"/>
                </a:solidFill>
              </a:rPr>
              <a:t>-Equity crowdfunding</a:t>
            </a:r>
          </a:p>
          <a:p>
            <a:r>
              <a:rPr lang="it-IT" sz="1400" dirty="0">
                <a:solidFill>
                  <a:srgbClr val="002060"/>
                </a:solidFill>
              </a:rPr>
              <a:t>-Versamenti in conto capitale</a:t>
            </a:r>
          </a:p>
          <a:p>
            <a:endParaRPr lang="it-IT" sz="1200" b="1" dirty="0">
              <a:solidFill>
                <a:srgbClr val="002060"/>
              </a:solidFill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3206432" y="1422056"/>
            <a:ext cx="2663210" cy="1705921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sz="1200" dirty="0">
              <a:solidFill>
                <a:srgbClr val="002060"/>
              </a:solidFill>
            </a:endParaRPr>
          </a:p>
          <a:p>
            <a:endParaRPr lang="it-IT" sz="1400" dirty="0">
              <a:solidFill>
                <a:srgbClr val="002060"/>
              </a:solidFill>
            </a:endParaRPr>
          </a:p>
          <a:p>
            <a:pPr algn="ctr"/>
            <a:r>
              <a:rPr lang="it-IT" sz="1400" b="1" dirty="0">
                <a:solidFill>
                  <a:srgbClr val="002060"/>
                </a:solidFill>
              </a:rPr>
              <a:t>Pro solvendo</a:t>
            </a:r>
          </a:p>
          <a:p>
            <a:r>
              <a:rPr lang="it-IT" sz="1400" dirty="0">
                <a:solidFill>
                  <a:srgbClr val="002060"/>
                </a:solidFill>
              </a:rPr>
              <a:t>-Anticipi su fatture</a:t>
            </a:r>
          </a:p>
          <a:p>
            <a:r>
              <a:rPr lang="it-IT" sz="1400" dirty="0">
                <a:solidFill>
                  <a:srgbClr val="002060"/>
                </a:solidFill>
              </a:rPr>
              <a:t>-Factoring</a:t>
            </a:r>
          </a:p>
          <a:p>
            <a:r>
              <a:rPr lang="it-IT" sz="1400" dirty="0">
                <a:solidFill>
                  <a:srgbClr val="002060"/>
                </a:solidFill>
              </a:rPr>
              <a:t>-Cambiali finanziarie</a:t>
            </a:r>
          </a:p>
          <a:p>
            <a:r>
              <a:rPr lang="it-IT" sz="1400" dirty="0">
                <a:solidFill>
                  <a:srgbClr val="002060"/>
                </a:solidFill>
              </a:rPr>
              <a:t>-Debiti verso fornitori</a:t>
            </a:r>
          </a:p>
          <a:p>
            <a:r>
              <a:rPr lang="it-IT" sz="1400" dirty="0">
                <a:solidFill>
                  <a:srgbClr val="002060"/>
                </a:solidFill>
              </a:rPr>
              <a:t>-Sconto cambiali</a:t>
            </a:r>
          </a:p>
          <a:p>
            <a:r>
              <a:rPr lang="it-IT" sz="1400" dirty="0">
                <a:solidFill>
                  <a:srgbClr val="002060"/>
                </a:solidFill>
              </a:rPr>
              <a:t>-Cartolarizzazione</a:t>
            </a:r>
          </a:p>
          <a:p>
            <a:endParaRPr lang="it-IT" sz="1200" dirty="0">
              <a:solidFill>
                <a:srgbClr val="002060"/>
              </a:solidFill>
            </a:endParaRPr>
          </a:p>
          <a:p>
            <a:endParaRPr lang="it-IT" sz="1200" dirty="0">
              <a:solidFill>
                <a:srgbClr val="002060"/>
              </a:solidFill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6224340" y="1411835"/>
            <a:ext cx="2667907" cy="1690894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sz="1200" dirty="0">
              <a:solidFill>
                <a:srgbClr val="002060"/>
              </a:solidFill>
            </a:endParaRPr>
          </a:p>
          <a:p>
            <a:r>
              <a:rPr lang="it-IT" sz="1400" dirty="0">
                <a:solidFill>
                  <a:srgbClr val="002060"/>
                </a:solidFill>
              </a:rPr>
              <a:t>-Mutui ipotecari</a:t>
            </a:r>
          </a:p>
          <a:p>
            <a:r>
              <a:rPr lang="it-IT" sz="1400" dirty="0">
                <a:solidFill>
                  <a:srgbClr val="002060"/>
                </a:solidFill>
              </a:rPr>
              <a:t>-Leasing finanziario</a:t>
            </a:r>
          </a:p>
          <a:p>
            <a:r>
              <a:rPr lang="it-IT" sz="1400" b="1" dirty="0">
                <a:solidFill>
                  <a:srgbClr val="002060"/>
                </a:solidFill>
              </a:rPr>
              <a:t>-Prestito obbligazionario</a:t>
            </a:r>
          </a:p>
          <a:p>
            <a:r>
              <a:rPr lang="it-IT" sz="1400" b="1" dirty="0">
                <a:solidFill>
                  <a:srgbClr val="002060"/>
                </a:solidFill>
              </a:rPr>
              <a:t>-Minibond per le PMI</a:t>
            </a:r>
          </a:p>
          <a:p>
            <a:r>
              <a:rPr lang="it-IT" sz="1400" b="1" dirty="0">
                <a:solidFill>
                  <a:srgbClr val="002060"/>
                </a:solidFill>
              </a:rPr>
              <a:t>-</a:t>
            </a:r>
            <a:r>
              <a:rPr lang="it-IT" sz="1400" dirty="0">
                <a:solidFill>
                  <a:srgbClr val="002060"/>
                </a:solidFill>
              </a:rPr>
              <a:t>Finanziamento dei soci</a:t>
            </a:r>
          </a:p>
          <a:p>
            <a:r>
              <a:rPr lang="it-IT" sz="1400" b="1" dirty="0">
                <a:solidFill>
                  <a:srgbClr val="002060"/>
                </a:solidFill>
              </a:rPr>
              <a:t>-Contributi pubblici a fondo perduto</a:t>
            </a:r>
          </a:p>
        </p:txBody>
      </p:sp>
      <p:sp>
        <p:nvSpPr>
          <p:cNvPr id="13" name="Rettangolo 12"/>
          <p:cNvSpPr/>
          <p:nvPr/>
        </p:nvSpPr>
        <p:spPr>
          <a:xfrm>
            <a:off x="9528408" y="1445445"/>
            <a:ext cx="2314993" cy="1682531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sz="1400" dirty="0">
              <a:solidFill>
                <a:srgbClr val="002060"/>
              </a:solidFill>
            </a:endParaRPr>
          </a:p>
          <a:p>
            <a:endParaRPr lang="it-IT" sz="1400" dirty="0">
              <a:solidFill>
                <a:srgbClr val="002060"/>
              </a:solidFill>
            </a:endParaRPr>
          </a:p>
          <a:p>
            <a:endParaRPr lang="it-IT" sz="1400" dirty="0">
              <a:solidFill>
                <a:srgbClr val="002060"/>
              </a:solidFill>
            </a:endParaRPr>
          </a:p>
          <a:p>
            <a:r>
              <a:rPr lang="it-IT" sz="1400" dirty="0">
                <a:solidFill>
                  <a:srgbClr val="002060"/>
                </a:solidFill>
              </a:rPr>
              <a:t>-Finanziamento mezzanino</a:t>
            </a:r>
          </a:p>
          <a:p>
            <a:r>
              <a:rPr lang="it-IT" sz="1400" dirty="0">
                <a:solidFill>
                  <a:srgbClr val="002060"/>
                </a:solidFill>
              </a:rPr>
              <a:t>-Obbligazioni convertibili</a:t>
            </a:r>
          </a:p>
          <a:p>
            <a:r>
              <a:rPr lang="it-IT" sz="1400" dirty="0">
                <a:solidFill>
                  <a:srgbClr val="002060"/>
                </a:solidFill>
              </a:rPr>
              <a:t>-Prestiti partecipativi</a:t>
            </a:r>
          </a:p>
          <a:p>
            <a:endParaRPr lang="it-IT" sz="1200" dirty="0">
              <a:solidFill>
                <a:srgbClr val="002060"/>
              </a:solidFill>
            </a:endParaRPr>
          </a:p>
          <a:p>
            <a:endParaRPr lang="it-IT" sz="1200" dirty="0">
              <a:solidFill>
                <a:srgbClr val="002060"/>
              </a:solidFill>
            </a:endParaRPr>
          </a:p>
          <a:p>
            <a:endParaRPr lang="it-IT" sz="1200" dirty="0">
              <a:solidFill>
                <a:srgbClr val="002060"/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347896" y="3174141"/>
            <a:ext cx="2503838" cy="2677656"/>
          </a:xfrm>
          <a:prstGeom prst="rect">
            <a:avLst/>
          </a:prstGeom>
          <a:noFill/>
          <a:ln w="28575">
            <a:solidFill>
              <a:srgbClr val="8E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/>
              <a:t>Maggior rischio di impresa per gli investitori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/>
              <a:t>Maggior solidità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/>
              <a:t>Obbligo di trasparenza della gestione ( mercato dei capitali)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/>
              <a:t>Maggiore coinvolgimento nelle scelte gestionali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/>
              <a:t>Azionista non è l’obbligazionista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400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3206432" y="3174141"/>
            <a:ext cx="2663210" cy="2677656"/>
          </a:xfrm>
          <a:prstGeom prst="rect">
            <a:avLst/>
          </a:prstGeom>
          <a:noFill/>
          <a:ln w="28575">
            <a:solidFill>
              <a:srgbClr val="8E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/>
              <a:t>Coprono il fabbisogno di liquidità evitando le sofferenze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/>
              <a:t>Rischio di revoca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/>
              <a:t>Minor capacità e attenzione dell’azienda verso il monitoraggio dei flussi di liquidità: poca attenzione al rendiconto finanziario (con la crisi focus su analisi finanziaria)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400" b="1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6224340" y="3174141"/>
            <a:ext cx="2667907" cy="2677656"/>
          </a:xfrm>
          <a:prstGeom prst="rect">
            <a:avLst/>
          </a:prstGeom>
          <a:noFill/>
          <a:ln w="28575">
            <a:solidFill>
              <a:srgbClr val="8E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/>
              <a:t>Sfruttamento leva finanziaria</a:t>
            </a:r>
          </a:p>
          <a:p>
            <a:r>
              <a:rPr lang="it-IT" sz="1400" dirty="0"/>
              <a:t>dell’indebitamento se ROI&gt;WACC</a:t>
            </a:r>
          </a:p>
          <a:p>
            <a:endParaRPr lang="it-IT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/>
              <a:t>Consolidamento debito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/>
              <a:t>Analisi dei flussi di cassa</a:t>
            </a:r>
          </a:p>
          <a:p>
            <a:r>
              <a:rPr lang="it-IT" sz="1400" dirty="0"/>
              <a:t>previsionali per coordinare</a:t>
            </a:r>
          </a:p>
          <a:p>
            <a:r>
              <a:rPr lang="it-IT" sz="1400" dirty="0"/>
              <a:t>Il rendimento dell’investimento con il costo del capitale (TIR, VAN)</a:t>
            </a:r>
          </a:p>
          <a:p>
            <a:endParaRPr lang="it-IT" sz="1400" dirty="0"/>
          </a:p>
          <a:p>
            <a:endParaRPr lang="it-IT" sz="1400" dirty="0"/>
          </a:p>
          <a:p>
            <a:endParaRPr lang="it-IT" sz="1400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9514045" y="3174141"/>
            <a:ext cx="2356030" cy="2677656"/>
          </a:xfrm>
          <a:prstGeom prst="rect">
            <a:avLst/>
          </a:prstGeom>
          <a:noFill/>
          <a:ln w="28575">
            <a:solidFill>
              <a:srgbClr val="8E0000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/>
              <a:t>Aumento coinvolgimento</a:t>
            </a:r>
          </a:p>
          <a:p>
            <a:r>
              <a:rPr lang="it-IT" sz="1400" dirty="0"/>
              <a:t>dei finanziatori nella </a:t>
            </a:r>
          </a:p>
          <a:p>
            <a:r>
              <a:rPr lang="it-IT" sz="1400" dirty="0"/>
              <a:t>gestione, diminuzione </a:t>
            </a:r>
          </a:p>
          <a:p>
            <a:r>
              <a:rPr lang="it-IT" sz="1400" dirty="0"/>
              <a:t>costi di agenzia (diminuzione</a:t>
            </a:r>
          </a:p>
          <a:p>
            <a:r>
              <a:rPr lang="it-IT" sz="1400" dirty="0"/>
              <a:t>di covenants)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/>
              <a:t>Rendimento associato ai </a:t>
            </a:r>
          </a:p>
          <a:p>
            <a:r>
              <a:rPr lang="it-IT" sz="1400" dirty="0"/>
              <a:t>risultati delle performance</a:t>
            </a:r>
          </a:p>
          <a:p>
            <a:r>
              <a:rPr lang="it-IT" sz="1400" dirty="0"/>
              <a:t>economico/finanziarie e</a:t>
            </a:r>
          </a:p>
          <a:p>
            <a:r>
              <a:rPr lang="it-IT" sz="1400" dirty="0"/>
              <a:t>all’andamento di mercato</a:t>
            </a:r>
          </a:p>
          <a:p>
            <a:r>
              <a:rPr lang="it-IT" sz="1400" dirty="0"/>
              <a:t>del titolo</a:t>
            </a:r>
          </a:p>
          <a:p>
            <a:endParaRPr lang="it-IT" sz="1400" dirty="0"/>
          </a:p>
        </p:txBody>
      </p:sp>
      <p:sp>
        <p:nvSpPr>
          <p:cNvPr id="19" name="Titolo 1">
            <a:extLst>
              <a:ext uri="{FF2B5EF4-FFF2-40B4-BE49-F238E27FC236}">
                <a16:creationId xmlns:a16="http://schemas.microsoft.com/office/drawing/2014/main" id="{98021221-C638-485E-B739-A954C860D54C}"/>
              </a:ext>
            </a:extLst>
          </p:cNvPr>
          <p:cNvSpPr txBox="1">
            <a:spLocks/>
          </p:cNvSpPr>
          <p:nvPr/>
        </p:nvSpPr>
        <p:spPr>
          <a:xfrm>
            <a:off x="764037" y="197646"/>
            <a:ext cx="9606211" cy="584117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200" b="1">
                <a:solidFill>
                  <a:srgbClr val="002060"/>
                </a:solidFill>
              </a:rPr>
              <a:t>La scelta delle forme tecniche</a:t>
            </a:r>
            <a:endParaRPr lang="it-IT" sz="31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068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BB8A4BC-ED97-4E12-8216-300A12439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2323" y="158649"/>
            <a:ext cx="9104671" cy="834410"/>
          </a:xfrm>
        </p:spPr>
        <p:txBody>
          <a:bodyPr>
            <a:normAutofit/>
          </a:bodyPr>
          <a:lstStyle/>
          <a:p>
            <a:r>
              <a:rPr lang="it-IT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premessa:…..LA STRUTTURA DELL’IMPRESA</a:t>
            </a:r>
          </a:p>
        </p:txBody>
      </p:sp>
      <p:graphicFrame>
        <p:nvGraphicFramePr>
          <p:cNvPr id="12" name="Tabella 11">
            <a:extLst>
              <a:ext uri="{FF2B5EF4-FFF2-40B4-BE49-F238E27FC236}">
                <a16:creationId xmlns:a16="http://schemas.microsoft.com/office/drawing/2014/main" id="{1412C718-407D-4DB7-89EC-E6AD6A5BE4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2881648"/>
              </p:ext>
            </p:extLst>
          </p:nvPr>
        </p:nvGraphicFramePr>
        <p:xfrm>
          <a:off x="747253" y="1071120"/>
          <a:ext cx="10441859" cy="5416256"/>
        </p:xfrm>
        <a:graphic>
          <a:graphicData uri="http://schemas.openxmlformats.org/drawingml/2006/table">
            <a:tbl>
              <a:tblPr/>
              <a:tblGrid>
                <a:gridCol w="3016029">
                  <a:extLst>
                    <a:ext uri="{9D8B030D-6E8A-4147-A177-3AD203B41FA5}">
                      <a16:colId xmlns:a16="http://schemas.microsoft.com/office/drawing/2014/main" val="4270194817"/>
                    </a:ext>
                  </a:extLst>
                </a:gridCol>
                <a:gridCol w="1805049">
                  <a:extLst>
                    <a:ext uri="{9D8B030D-6E8A-4147-A177-3AD203B41FA5}">
                      <a16:colId xmlns:a16="http://schemas.microsoft.com/office/drawing/2014/main" val="2957003803"/>
                    </a:ext>
                  </a:extLst>
                </a:gridCol>
                <a:gridCol w="3792886">
                  <a:extLst>
                    <a:ext uri="{9D8B030D-6E8A-4147-A177-3AD203B41FA5}">
                      <a16:colId xmlns:a16="http://schemas.microsoft.com/office/drawing/2014/main" val="3327204877"/>
                    </a:ext>
                  </a:extLst>
                </a:gridCol>
                <a:gridCol w="1827895">
                  <a:extLst>
                    <a:ext uri="{9D8B030D-6E8A-4147-A177-3AD203B41FA5}">
                      <a16:colId xmlns:a16="http://schemas.microsoft.com/office/drawing/2014/main" val="1342969923"/>
                    </a:ext>
                  </a:extLst>
                </a:gridCol>
              </a:tblGrid>
              <a:tr h="184921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IMPIEGHI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FONTI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2470064"/>
                  </a:ext>
                </a:extLst>
              </a:tr>
              <a:tr h="194166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it-IT" sz="1600" b="1" i="0" u="none" strike="noStrike" kern="120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immobilizzazioni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it-IT" sz="16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  6.805.000,00 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it-IT" sz="16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patrimonio netto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it-IT" sz="16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 </a:t>
                      </a:r>
                      <a:r>
                        <a:rPr lang="it-IT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 5.185.450,00 </a:t>
                      </a:r>
                      <a:endParaRPr lang="it-IT" sz="1600" b="1" i="0" u="none" strike="noStrike" kern="12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9590179"/>
                  </a:ext>
                </a:extLst>
              </a:tr>
              <a:tr h="33470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immateriali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560.000,00 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capitale proprio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5.130.000,00 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834447"/>
                  </a:ext>
                </a:extLst>
              </a:tr>
              <a:tr h="184921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materiali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5.270.000,00 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utile da accantonare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55.450,00 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4225102"/>
                  </a:ext>
                </a:extLst>
              </a:tr>
              <a:tr h="33470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finanziarie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445.000,00 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7177351"/>
                  </a:ext>
                </a:extLst>
              </a:tr>
              <a:tr h="184921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scorte di sicurezza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20.000,00 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it-IT" sz="16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debiti a lungo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it-IT" sz="16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  1.270.000,00 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3681143"/>
                  </a:ext>
                </a:extLst>
              </a:tr>
              <a:tr h="33470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crediti a lungo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500.000,00 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fondi manutenzioni programmate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100.000,00 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7297429"/>
                  </a:ext>
                </a:extLst>
              </a:tr>
              <a:tr h="184921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altri titoli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10.000,00 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debiti per tfr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280.000,00 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7777723"/>
                  </a:ext>
                </a:extLst>
              </a:tr>
              <a:tr h="259598">
                <a:tc>
                  <a:txBody>
                    <a:bodyPr/>
                    <a:lstStyle/>
                    <a:p>
                      <a:pPr algn="l" fontAlgn="b"/>
                      <a:endParaRPr lang="it-IT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obbligazioni oltre anno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410.000,00 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1190094"/>
                  </a:ext>
                </a:extLst>
              </a:tr>
              <a:tr h="194166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attivo circolante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       3.495.000,00 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debiti verso banche oltre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480.000,00 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516235"/>
                  </a:ext>
                </a:extLst>
              </a:tr>
              <a:tr h="19416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rim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1.128.000,00 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it-IT" sz="1200" b="1" i="0" u="none" strike="noStrike" kern="12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it-IT" sz="1200" b="1" i="0" u="none" strike="noStrike" kern="12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9305122"/>
                  </a:ext>
                </a:extLst>
              </a:tr>
              <a:tr h="184921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disponibilità finanziarie (df)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2.296.000,00 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it-IT" sz="16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debiti a breve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it-IT" sz="16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 3.844.550,00 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7673885"/>
                  </a:ext>
                </a:extLst>
              </a:tr>
              <a:tr h="20000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disponibilità liquide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71.000,00 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dividendi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796.500,00 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1142072"/>
                  </a:ext>
                </a:extLst>
              </a:tr>
              <a:tr h="184921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25" marR="7425" marT="74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25" marR="7425" marT="74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debiti per tfr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20.000,00 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8654622"/>
                  </a:ext>
                </a:extLst>
              </a:tr>
              <a:tr h="184921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obbligazioni entro anno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10.000,00 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1580969"/>
                  </a:ext>
                </a:extLst>
              </a:tr>
              <a:tr h="184921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debiti verso banche a breve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27.000,00 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5986457"/>
                  </a:ext>
                </a:extLst>
              </a:tr>
              <a:tr h="184921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acconti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500,00 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4582937"/>
                  </a:ext>
                </a:extLst>
              </a:tr>
              <a:tr h="19416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debiti verso fornitori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2.460.000,00 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2232216"/>
                  </a:ext>
                </a:extLst>
              </a:tr>
              <a:tr h="184921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debiti titoli di credito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290.000,00 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4102483"/>
                  </a:ext>
                </a:extLst>
              </a:tr>
              <a:tr h="184921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tributari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68.550,00 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6867325"/>
                  </a:ext>
                </a:extLst>
              </a:tr>
              <a:tr h="184921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istituti di previdenza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86.000,00 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6218005"/>
                  </a:ext>
                </a:extLst>
              </a:tr>
              <a:tr h="184921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altri debiti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41.000,00 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1879047"/>
                  </a:ext>
                </a:extLst>
              </a:tr>
              <a:tr h="184921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ratei e risconti passivi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45.000,00 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5086947"/>
                  </a:ext>
                </a:extLst>
              </a:tr>
              <a:tr h="334706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totale</a:t>
                      </a:r>
                    </a:p>
                  </a:txBody>
                  <a:tcPr marL="7425" marR="7425" marT="74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10.300.000,00 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totale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10.300.000,00 </a:t>
                      </a:r>
                    </a:p>
                  </a:txBody>
                  <a:tcPr marL="7425" marR="7425" marT="74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45020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99508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0FD8C90-2097-4CDD-8FE3-5CED3A22F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600" b="1" dirty="0"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capitale proprio = capitale di rischio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D5CA996-A70B-4838-BB2C-D8BBF15386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562" y="1520825"/>
            <a:ext cx="10515600" cy="4351338"/>
          </a:xfrm>
        </p:spPr>
        <p:txBody>
          <a:bodyPr/>
          <a:lstStyle/>
          <a:p>
            <a:r>
              <a:rPr lang="it-IT" dirty="0"/>
              <a:t>No data di rimborso</a:t>
            </a:r>
          </a:p>
          <a:p>
            <a:r>
              <a:rPr lang="it-IT" dirty="0"/>
              <a:t>No sicurezza di remunerazione</a:t>
            </a:r>
          </a:p>
          <a:p>
            <a:r>
              <a:rPr lang="it-IT" dirty="0"/>
              <a:t>Per le SPA di grandi dimensioni avviene la fase di </a:t>
            </a:r>
            <a:r>
              <a:rPr lang="it-IT" b="1" dirty="0">
                <a:solidFill>
                  <a:srgbClr val="002060"/>
                </a:solidFill>
              </a:rPr>
              <a:t>quotazione</a:t>
            </a:r>
            <a:r>
              <a:rPr lang="it-IT" dirty="0"/>
              <a:t> nei mercati regolamentati per ampliare il capitale sociale mediante le banche di investimento che per le quotazioni di grande rilevanza si organizzano in un </a:t>
            </a:r>
            <a:r>
              <a:rPr lang="it-IT" b="1" dirty="0">
                <a:solidFill>
                  <a:srgbClr val="002060"/>
                </a:solidFill>
              </a:rPr>
              <a:t>sindacato di  collocamento</a:t>
            </a:r>
          </a:p>
          <a:p>
            <a:r>
              <a:rPr lang="it-IT" dirty="0"/>
              <a:t>Obbligo di trasparenza e documentazione</a:t>
            </a:r>
          </a:p>
        </p:txBody>
      </p:sp>
    </p:spTree>
    <p:extLst>
      <p:ext uri="{BB962C8B-B14F-4D97-AF65-F5344CB8AC3E}">
        <p14:creationId xmlns:p14="http://schemas.microsoft.com/office/powerpoint/2010/main" val="19137546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F433DD8-AA4A-4593-B247-7B7A7D873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3552" y="487231"/>
            <a:ext cx="8596668" cy="1320800"/>
          </a:xfrm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it-IT" b="1" dirty="0">
                <a:solidFill>
                  <a:srgbClr val="002060"/>
                </a:solidFill>
              </a:rPr>
              <a:t>DOVE OPERANO GLI INTERMEDIARI</a:t>
            </a:r>
            <a:br>
              <a:rPr lang="it-IT" b="1" dirty="0">
                <a:solidFill>
                  <a:srgbClr val="002060"/>
                </a:solidFill>
              </a:rPr>
            </a:br>
            <a:r>
              <a:rPr lang="it-IT" altLang="it-IT" sz="2200" b="1" dirty="0">
                <a:solidFill>
                  <a:srgbClr val="C00000"/>
                </a:solidFill>
              </a:rPr>
              <a:t>CANALIZZATORI DEL RISPARMIO NEI FINANZIAMENTI</a:t>
            </a:r>
            <a:br>
              <a:rPr lang="it-IT" altLang="it-IT" b="1" dirty="0">
                <a:solidFill>
                  <a:srgbClr val="C00000"/>
                </a:solidFill>
              </a:rPr>
            </a:br>
            <a:endParaRPr lang="it-IT" b="1" dirty="0">
              <a:solidFill>
                <a:srgbClr val="002060"/>
              </a:solidFill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17ABE5D2-DD6B-4562-B452-F922130676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1780" y="1690543"/>
            <a:ext cx="9982886" cy="47525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6EA95A41-110F-434B-A4EC-E22EC9A733BD}"/>
              </a:ext>
            </a:extLst>
          </p:cNvPr>
          <p:cNvSpPr/>
          <p:nvPr/>
        </p:nvSpPr>
        <p:spPr>
          <a:xfrm>
            <a:off x="263352" y="2880293"/>
            <a:ext cx="1872208" cy="79208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002060"/>
                </a:solidFill>
              </a:rPr>
              <a:t>MERCATO DEI CAPITALI</a:t>
            </a:r>
          </a:p>
        </p:txBody>
      </p:sp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035199EB-EBAC-4289-BAE0-12DDFD583ED5}"/>
              </a:ext>
            </a:extLst>
          </p:cNvPr>
          <p:cNvSpPr/>
          <p:nvPr/>
        </p:nvSpPr>
        <p:spPr>
          <a:xfrm>
            <a:off x="3359696" y="1808031"/>
            <a:ext cx="1512168" cy="96093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dirty="0">
                <a:solidFill>
                  <a:srgbClr val="002060"/>
                </a:solidFill>
              </a:rPr>
              <a:t>MERCATI DIRETTI</a:t>
            </a:r>
          </a:p>
        </p:txBody>
      </p:sp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90D93A68-940B-4A8F-AEB4-2646F57DB139}"/>
              </a:ext>
            </a:extLst>
          </p:cNvPr>
          <p:cNvSpPr/>
          <p:nvPr/>
        </p:nvSpPr>
        <p:spPr>
          <a:xfrm>
            <a:off x="3359696" y="3798365"/>
            <a:ext cx="1512168" cy="96093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dirty="0">
                <a:solidFill>
                  <a:srgbClr val="002060"/>
                </a:solidFill>
              </a:rPr>
              <a:t>MERCATI APERTI</a:t>
            </a:r>
          </a:p>
        </p:txBody>
      </p:sp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6E93CC97-FF78-4E54-A5CF-345A803B2483}"/>
              </a:ext>
            </a:extLst>
          </p:cNvPr>
          <p:cNvSpPr/>
          <p:nvPr/>
        </p:nvSpPr>
        <p:spPr>
          <a:xfrm>
            <a:off x="5078426" y="2590985"/>
            <a:ext cx="1575792" cy="670723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dirty="0">
                <a:solidFill>
                  <a:srgbClr val="002060"/>
                </a:solidFill>
              </a:rPr>
              <a:t>MERCATO MONETARIO</a:t>
            </a:r>
          </a:p>
        </p:txBody>
      </p:sp>
      <p:sp>
        <p:nvSpPr>
          <p:cNvPr id="11" name="Rettangolo con angoli arrotondati 10">
            <a:extLst>
              <a:ext uri="{FF2B5EF4-FFF2-40B4-BE49-F238E27FC236}">
                <a16:creationId xmlns:a16="http://schemas.microsoft.com/office/drawing/2014/main" id="{086152D4-C98A-4554-B8E5-39728C57D60E}"/>
              </a:ext>
            </a:extLst>
          </p:cNvPr>
          <p:cNvSpPr/>
          <p:nvPr/>
        </p:nvSpPr>
        <p:spPr>
          <a:xfrm>
            <a:off x="5127288" y="3902742"/>
            <a:ext cx="1622550" cy="670723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dirty="0">
                <a:solidFill>
                  <a:srgbClr val="002060"/>
                </a:solidFill>
              </a:rPr>
              <a:t>MERCATO FINANZIARIO</a:t>
            </a:r>
          </a:p>
        </p:txBody>
      </p:sp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29D9C3CE-2C03-499E-90AD-52042BE9F317}"/>
              </a:ext>
            </a:extLst>
          </p:cNvPr>
          <p:cNvSpPr/>
          <p:nvPr/>
        </p:nvSpPr>
        <p:spPr>
          <a:xfrm>
            <a:off x="5050141" y="5255678"/>
            <a:ext cx="1622550" cy="670723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dirty="0">
                <a:solidFill>
                  <a:srgbClr val="002060"/>
                </a:solidFill>
              </a:rPr>
              <a:t>MERCATO CAMBI</a:t>
            </a:r>
          </a:p>
        </p:txBody>
      </p:sp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DF75860A-24F8-4903-9546-0B629C20D934}"/>
              </a:ext>
            </a:extLst>
          </p:cNvPr>
          <p:cNvSpPr/>
          <p:nvPr/>
        </p:nvSpPr>
        <p:spPr>
          <a:xfrm>
            <a:off x="7541478" y="1808031"/>
            <a:ext cx="1872208" cy="175301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dirty="0">
                <a:solidFill>
                  <a:srgbClr val="002060"/>
                </a:solidFill>
              </a:rPr>
              <a:t>MERCATO PRIMARIO:</a:t>
            </a:r>
          </a:p>
          <a:p>
            <a:pPr algn="ctr"/>
            <a:r>
              <a:rPr lang="it-IT" dirty="0">
                <a:solidFill>
                  <a:srgbClr val="002060"/>
                </a:solidFill>
              </a:rPr>
              <a:t>ASTA O INTERMEDIARI</a:t>
            </a:r>
          </a:p>
        </p:txBody>
      </p:sp>
      <p:sp>
        <p:nvSpPr>
          <p:cNvPr id="15" name="Rettangolo con angoli arrotondati 14">
            <a:extLst>
              <a:ext uri="{FF2B5EF4-FFF2-40B4-BE49-F238E27FC236}">
                <a16:creationId xmlns:a16="http://schemas.microsoft.com/office/drawing/2014/main" id="{85974214-F0CA-46D5-827B-911F6E9F9056}"/>
              </a:ext>
            </a:extLst>
          </p:cNvPr>
          <p:cNvSpPr/>
          <p:nvPr/>
        </p:nvSpPr>
        <p:spPr>
          <a:xfrm>
            <a:off x="7552598" y="3790188"/>
            <a:ext cx="1806002" cy="1871059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dirty="0">
                <a:solidFill>
                  <a:srgbClr val="002060"/>
                </a:solidFill>
              </a:rPr>
              <a:t>MERCATO SECONDARIO</a:t>
            </a:r>
          </a:p>
          <a:p>
            <a:pPr algn="ctr"/>
            <a:r>
              <a:rPr lang="it-IT" dirty="0">
                <a:solidFill>
                  <a:srgbClr val="002060"/>
                </a:solidFill>
              </a:rPr>
              <a:t>SI SCAMBIANO TITOLI Già EMESSI</a:t>
            </a:r>
          </a:p>
        </p:txBody>
      </p:sp>
      <p:sp>
        <p:nvSpPr>
          <p:cNvPr id="16" name="Rettangolo con angoli arrotondati 15">
            <a:extLst>
              <a:ext uri="{FF2B5EF4-FFF2-40B4-BE49-F238E27FC236}">
                <a16:creationId xmlns:a16="http://schemas.microsoft.com/office/drawing/2014/main" id="{EE39637A-E991-4872-9633-A14A753F1D56}"/>
              </a:ext>
            </a:extLst>
          </p:cNvPr>
          <p:cNvSpPr/>
          <p:nvPr/>
        </p:nvSpPr>
        <p:spPr>
          <a:xfrm>
            <a:off x="9759324" y="1808319"/>
            <a:ext cx="1961904" cy="229228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b="1" dirty="0">
                <a:solidFill>
                  <a:srgbClr val="002060"/>
                </a:solidFill>
              </a:rPr>
              <a:t>MERCATO UFFICIALE</a:t>
            </a:r>
            <a:r>
              <a:rPr lang="it-IT" dirty="0">
                <a:solidFill>
                  <a:srgbClr val="002060"/>
                </a:solidFill>
              </a:rPr>
              <a:t>:</a:t>
            </a:r>
          </a:p>
          <a:p>
            <a:pPr algn="ctr"/>
            <a:r>
              <a:rPr lang="it-IT" b="1" dirty="0">
                <a:solidFill>
                  <a:srgbClr val="002060"/>
                </a:solidFill>
              </a:rPr>
              <a:t>DIVERSI MERCATI GESTITI DA BORSA ITALIANA SPA</a:t>
            </a:r>
          </a:p>
        </p:txBody>
      </p:sp>
      <p:sp>
        <p:nvSpPr>
          <p:cNvPr id="17" name="Rettangolo con angoli arrotondati 16">
            <a:extLst>
              <a:ext uri="{FF2B5EF4-FFF2-40B4-BE49-F238E27FC236}">
                <a16:creationId xmlns:a16="http://schemas.microsoft.com/office/drawing/2014/main" id="{CD04FF6E-AFD9-41F7-8307-64DA11F89C93}"/>
              </a:ext>
            </a:extLst>
          </p:cNvPr>
          <p:cNvSpPr/>
          <p:nvPr/>
        </p:nvSpPr>
        <p:spPr>
          <a:xfrm>
            <a:off x="9734794" y="4236715"/>
            <a:ext cx="2035296" cy="2361791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b="1" dirty="0">
                <a:solidFill>
                  <a:srgbClr val="002060"/>
                </a:solidFill>
              </a:rPr>
              <a:t>MERCATO NON UFFICIALE:</a:t>
            </a:r>
          </a:p>
          <a:p>
            <a:pPr algn="ctr"/>
            <a:r>
              <a:rPr lang="it-IT" sz="1600" b="1" u="sng" dirty="0">
                <a:solidFill>
                  <a:srgbClr val="C00000"/>
                </a:solidFill>
              </a:rPr>
              <a:t>MTF E OTF </a:t>
            </a:r>
            <a:r>
              <a:rPr lang="it-IT" sz="1600" b="1" dirty="0">
                <a:solidFill>
                  <a:srgbClr val="C00000"/>
                </a:solidFill>
              </a:rPr>
              <a:t>ED </a:t>
            </a:r>
            <a:r>
              <a:rPr lang="it-IT" sz="1400" b="1" dirty="0">
                <a:solidFill>
                  <a:srgbClr val="C00000"/>
                </a:solidFill>
              </a:rPr>
              <a:t>INTERNALIZZATORI SISTEMATICI come EXTRAMOT PRO</a:t>
            </a:r>
            <a:endParaRPr lang="it-IT" b="1" dirty="0">
              <a:solidFill>
                <a:srgbClr val="C00000"/>
              </a:solidFill>
            </a:endParaRPr>
          </a:p>
        </p:txBody>
      </p:sp>
      <p:pic>
        <p:nvPicPr>
          <p:cNvPr id="19" name="Immagine 18">
            <a:extLst>
              <a:ext uri="{FF2B5EF4-FFF2-40B4-BE49-F238E27FC236}">
                <a16:creationId xmlns:a16="http://schemas.microsoft.com/office/drawing/2014/main" id="{FF95D08A-FE13-4736-AA90-C73D983CE3B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8FAFB"/>
              </a:clrFrom>
              <a:clrTo>
                <a:srgbClr val="F8FA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2924" y="3935495"/>
            <a:ext cx="2061308" cy="2093266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6933911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C079806-E2A9-4589-BFCD-2AEC28A94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35723"/>
            <a:ext cx="9883162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it-IT" sz="2700" b="1" dirty="0">
                <a:solidFill>
                  <a:srgbClr val="002060"/>
                </a:solidFill>
              </a:rPr>
              <a:t>MERCATO UFFICIALE SECONDARIO = </a:t>
            </a:r>
            <a:br>
              <a:rPr lang="it-IT" sz="2700" b="1" dirty="0">
                <a:solidFill>
                  <a:srgbClr val="002060"/>
                </a:solidFill>
              </a:rPr>
            </a:br>
            <a:r>
              <a:rPr lang="it-IT" sz="2700" b="1" dirty="0">
                <a:solidFill>
                  <a:srgbClr val="002060"/>
                </a:solidFill>
              </a:rPr>
              <a:t>MERCATO UNICO NAZIONALE</a:t>
            </a:r>
            <a:br>
              <a:rPr lang="it-IT" sz="2700" dirty="0">
                <a:solidFill>
                  <a:srgbClr val="002060"/>
                </a:solidFill>
              </a:rPr>
            </a:br>
            <a:r>
              <a:rPr lang="it-IT" sz="2700" dirty="0">
                <a:solidFill>
                  <a:srgbClr val="002060"/>
                </a:solidFill>
              </a:rPr>
              <a:t> </a:t>
            </a:r>
            <a:r>
              <a:rPr lang="it-IT" sz="2700" b="1" dirty="0">
                <a:solidFill>
                  <a:srgbClr val="002060"/>
                </a:solidFill>
              </a:rPr>
              <a:t>BORSA VALORI GESTITA DA BORSA ITALIANA SPA</a:t>
            </a:r>
            <a:br>
              <a:rPr lang="it-IT" b="1" dirty="0">
                <a:solidFill>
                  <a:srgbClr val="002060"/>
                </a:solidFill>
              </a:rPr>
            </a:br>
            <a:endParaRPr lang="it-IT" b="1" dirty="0">
              <a:solidFill>
                <a:srgbClr val="002060"/>
              </a:solidFill>
            </a:endParaRP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BF943EA-619F-48D9-8849-4D5453B3F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272C7-E20E-4337-9732-523B3809827F}" type="slidenum">
              <a:rPr lang="it-IT" smtClean="0"/>
              <a:t>22</a:t>
            </a:fld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CCE52FD9-BD8C-4C33-B36F-3F8D3CFBF47B}"/>
              </a:ext>
            </a:extLst>
          </p:cNvPr>
          <p:cNvSpPr/>
          <p:nvPr/>
        </p:nvSpPr>
        <p:spPr>
          <a:xfrm>
            <a:off x="866387" y="1587814"/>
            <a:ext cx="95050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1C2B39"/>
                </a:solidFill>
                <a:latin typeface="Arial" panose="020B0604020202020204" pitchFamily="34" charset="0"/>
              </a:rPr>
              <a:t>Dal 2007 Borsa Italiana è entrata a far parte del London </a:t>
            </a:r>
            <a:r>
              <a:rPr lang="it-IT" b="1" dirty="0">
                <a:solidFill>
                  <a:srgbClr val="1C2B39"/>
                </a:solidFill>
                <a:latin typeface="Arial" panose="020B0604020202020204" pitchFamily="34" charset="0"/>
              </a:rPr>
              <a:t>Stock Exchange Group</a:t>
            </a:r>
            <a:r>
              <a:rPr lang="it-IT" dirty="0">
                <a:solidFill>
                  <a:srgbClr val="1C2B39"/>
                </a:solidFill>
                <a:latin typeface="Arial" panose="020B0604020202020204" pitchFamily="34" charset="0"/>
              </a:rPr>
              <a:t>, dando vita a quello che è oggi il </a:t>
            </a:r>
            <a:r>
              <a:rPr lang="it-IT" b="1" dirty="0">
                <a:solidFill>
                  <a:srgbClr val="002060"/>
                </a:solidFill>
                <a:latin typeface="Arial" panose="020B0604020202020204" pitchFamily="34" charset="0"/>
              </a:rPr>
              <a:t>PRINCIPALE GRUPPO BORSISTICO EUROPEO</a:t>
            </a:r>
            <a:endParaRPr lang="it-IT" b="1" dirty="0">
              <a:solidFill>
                <a:srgbClr val="002060"/>
              </a:solidFill>
            </a:endParaRPr>
          </a:p>
        </p:txBody>
      </p:sp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1274A658-70A9-4F5B-B8C7-DE65D45A807F}"/>
              </a:ext>
            </a:extLst>
          </p:cNvPr>
          <p:cNvSpPr/>
          <p:nvPr/>
        </p:nvSpPr>
        <p:spPr>
          <a:xfrm>
            <a:off x="6422614" y="5375672"/>
            <a:ext cx="4827724" cy="1080655"/>
          </a:xfrm>
          <a:prstGeom prst="roundRect">
            <a:avLst/>
          </a:prstGeom>
          <a:solidFill>
            <a:schemeClr val="accent1">
              <a:lumMod val="60000"/>
              <a:lumOff val="40000"/>
              <a:alpha val="60000"/>
            </a:schemeClr>
          </a:solidFill>
          <a:ln w="57150" cmpd="dbl">
            <a:solidFill>
              <a:schemeClr val="accent1">
                <a:lumMod val="50000"/>
              </a:schemeClr>
            </a:solidFill>
          </a:ln>
          <a:effectLst>
            <a:outerShdw blurRad="50800" dist="50800" dir="5400000" algn="ctr" rotWithShape="0">
              <a:schemeClr val="accent1"/>
            </a:outerShdw>
          </a:effectLst>
          <a:scene3d>
            <a:camera prst="orthographicFront"/>
            <a:lightRig rig="morning" dir="t"/>
          </a:scene3d>
          <a:sp3d extrusionH="50800" contourW="12700" prstMaterial="matte">
            <a:bevelT w="101600" prst="relaxedInset"/>
            <a:bevelB w="114300" prst="angle"/>
            <a:extrusionClr>
              <a:srgbClr val="FF0000"/>
            </a:extrusionClr>
            <a:contourClr>
              <a:srgbClr val="FF4B4B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EXCHANGE TRADED FUNDS</a:t>
            </a:r>
            <a:r>
              <a:rPr lang="it-IT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FONDI COMUNI DI INVESTIMENTO E SICAV ED I NUOVI AT FUND</a:t>
            </a:r>
          </a:p>
        </p:txBody>
      </p:sp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FA0FEB77-DD81-461D-B031-4A0511AB9787}"/>
              </a:ext>
            </a:extLst>
          </p:cNvPr>
          <p:cNvSpPr/>
          <p:nvPr/>
        </p:nvSpPr>
        <p:spPr>
          <a:xfrm>
            <a:off x="4151785" y="2348345"/>
            <a:ext cx="3384376" cy="1080655"/>
          </a:xfrm>
          <a:prstGeom prst="roundRect">
            <a:avLst/>
          </a:prstGeom>
          <a:solidFill>
            <a:schemeClr val="accent1">
              <a:lumMod val="60000"/>
              <a:lumOff val="40000"/>
              <a:alpha val="60000"/>
            </a:schemeClr>
          </a:solidFill>
          <a:ln w="57150" cmpd="dbl">
            <a:solidFill>
              <a:schemeClr val="accent1">
                <a:lumMod val="50000"/>
              </a:schemeClr>
            </a:solidFill>
          </a:ln>
          <a:effectLst>
            <a:outerShdw blurRad="50800" dist="50800" dir="5400000" algn="ctr" rotWithShape="0">
              <a:schemeClr val="accent1"/>
            </a:outerShdw>
          </a:effectLst>
          <a:scene3d>
            <a:camera prst="orthographicFront"/>
            <a:lightRig rig="morning" dir="t"/>
          </a:scene3d>
          <a:sp3d extrusionH="50800" contourW="12700" prstMaterial="matte">
            <a:bevelT w="101600" prst="relaxedInset"/>
            <a:bevelB w="114300" prst="angle"/>
            <a:extrusionClr>
              <a:srgbClr val="FF0000"/>
            </a:extrusionClr>
            <a:contourClr>
              <a:srgbClr val="FF4B4B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OBBLIGAZIONI</a:t>
            </a:r>
          </a:p>
          <a:p>
            <a:pPr algn="ctr"/>
            <a:r>
              <a:rPr lang="it-IT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TITOLI DI STATO : MOT</a:t>
            </a:r>
          </a:p>
        </p:txBody>
      </p:sp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F2DD0DB0-EC63-4BA4-A8AB-8B3652B8BD9C}"/>
              </a:ext>
            </a:extLst>
          </p:cNvPr>
          <p:cNvSpPr/>
          <p:nvPr/>
        </p:nvSpPr>
        <p:spPr>
          <a:xfrm>
            <a:off x="7680176" y="3640489"/>
            <a:ext cx="3570162" cy="1080655"/>
          </a:xfrm>
          <a:prstGeom prst="roundRect">
            <a:avLst/>
          </a:prstGeom>
          <a:solidFill>
            <a:schemeClr val="accent1">
              <a:lumMod val="60000"/>
              <a:lumOff val="40000"/>
              <a:alpha val="60000"/>
            </a:schemeClr>
          </a:solidFill>
          <a:ln w="57150" cmpd="dbl">
            <a:solidFill>
              <a:schemeClr val="accent1">
                <a:lumMod val="50000"/>
              </a:schemeClr>
            </a:solidFill>
          </a:ln>
          <a:effectLst>
            <a:outerShdw blurRad="50800" dist="50800" dir="5400000" algn="ctr" rotWithShape="0">
              <a:schemeClr val="accent1"/>
            </a:outerShdw>
          </a:effectLst>
          <a:scene3d>
            <a:camera prst="orthographicFront"/>
            <a:lightRig rig="morning" dir="t"/>
          </a:scene3d>
          <a:sp3d extrusionH="50800" contourW="12700" prstMaterial="matte">
            <a:bevelT w="101600" prst="relaxedInset"/>
            <a:bevelB w="114300" prst="angle"/>
            <a:extrusionClr>
              <a:srgbClr val="FF0000"/>
            </a:extrusionClr>
            <a:contourClr>
              <a:srgbClr val="FF4B4B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MERCATO DEI PRODOTTI DERIVATI IDEM ( ITALIAN DERIVATIVES MARKET)</a:t>
            </a:r>
          </a:p>
        </p:txBody>
      </p:sp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C248FCC4-4B4B-452A-B6A7-2A8ED925E26E}"/>
              </a:ext>
            </a:extLst>
          </p:cNvPr>
          <p:cNvSpPr/>
          <p:nvPr/>
        </p:nvSpPr>
        <p:spPr>
          <a:xfrm>
            <a:off x="677334" y="3464735"/>
            <a:ext cx="3348026" cy="1080655"/>
          </a:xfrm>
          <a:prstGeom prst="roundRect">
            <a:avLst/>
          </a:prstGeom>
          <a:solidFill>
            <a:schemeClr val="accent1">
              <a:lumMod val="60000"/>
              <a:lumOff val="40000"/>
              <a:alpha val="60000"/>
            </a:schemeClr>
          </a:solidFill>
          <a:ln w="57150" cmpd="dbl">
            <a:solidFill>
              <a:schemeClr val="accent1">
                <a:lumMod val="50000"/>
              </a:schemeClr>
            </a:solidFill>
          </a:ln>
          <a:effectLst>
            <a:outerShdw blurRad="50800" dist="50800" dir="5400000" algn="ctr" rotWithShape="0">
              <a:schemeClr val="accent1"/>
            </a:outerShdw>
          </a:effectLst>
          <a:scene3d>
            <a:camera prst="orthographicFront"/>
            <a:lightRig rig="morning" dir="t"/>
          </a:scene3d>
          <a:sp3d extrusionH="50800" contourW="12700" prstMaterial="matte">
            <a:bevelT w="101600" prst="relaxedInset"/>
            <a:bevelB w="114300" prst="angle"/>
            <a:extrusionClr>
              <a:srgbClr val="FF0000"/>
            </a:extrusionClr>
            <a:contourClr>
              <a:srgbClr val="FF4B4B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MTA: AZIONI +obbligazioni convertibili, diritti di opzione e warrant </a:t>
            </a:r>
          </a:p>
        </p:txBody>
      </p:sp>
      <p:sp>
        <p:nvSpPr>
          <p:cNvPr id="11" name="Rettangolo con angoli arrotondati 10">
            <a:extLst>
              <a:ext uri="{FF2B5EF4-FFF2-40B4-BE49-F238E27FC236}">
                <a16:creationId xmlns:a16="http://schemas.microsoft.com/office/drawing/2014/main" id="{C62AC8F7-DCE1-46AE-91E1-8A2E7A0EFF89}"/>
              </a:ext>
            </a:extLst>
          </p:cNvPr>
          <p:cNvSpPr/>
          <p:nvPr/>
        </p:nvSpPr>
        <p:spPr>
          <a:xfrm>
            <a:off x="4871864" y="3717033"/>
            <a:ext cx="2227612" cy="1394386"/>
          </a:xfrm>
          <a:prstGeom prst="roundRect">
            <a:avLst/>
          </a:prstGeom>
          <a:solidFill>
            <a:srgbClr val="002060">
              <a:alpha val="60000"/>
            </a:srgbClr>
          </a:solidFill>
          <a:ln w="57150" cmpd="dbl">
            <a:solidFill>
              <a:schemeClr val="accent1">
                <a:lumMod val="50000"/>
              </a:schemeClr>
            </a:solidFill>
          </a:ln>
          <a:effectLst>
            <a:outerShdw blurRad="50800" dist="50800" dir="5400000" algn="ctr" rotWithShape="0">
              <a:schemeClr val="accent1"/>
            </a:outerShdw>
          </a:effectLst>
          <a:scene3d>
            <a:camera prst="orthographicFront"/>
            <a:lightRig rig="morning" dir="t"/>
          </a:scene3d>
          <a:sp3d extrusionH="50800" contourW="12700" prstMaterial="matte">
            <a:bevelT w="101600" prst="relaxedInset"/>
            <a:bevelB w="114300" prst="angle"/>
            <a:extrusionClr>
              <a:srgbClr val="FF0000"/>
            </a:extrusionClr>
            <a:contourClr>
              <a:srgbClr val="FF4B4B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9F3A383D-74A1-4AB5-966F-661430E102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2874" y="131010"/>
            <a:ext cx="3013217" cy="85607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31E33A33-1481-4C9C-A16D-BD4FAE8ADF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1529" y="4005063"/>
            <a:ext cx="1926507" cy="841444"/>
          </a:xfrm>
          <a:prstGeom prst="rect">
            <a:avLst/>
          </a:prstGeom>
        </p:spPr>
      </p:pic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CDD1B385-A496-432B-9AD4-8936005960DF}"/>
              </a:ext>
            </a:extLst>
          </p:cNvPr>
          <p:cNvSpPr/>
          <p:nvPr/>
        </p:nvSpPr>
        <p:spPr>
          <a:xfrm>
            <a:off x="677334" y="5270186"/>
            <a:ext cx="3992989" cy="1080655"/>
          </a:xfrm>
          <a:prstGeom prst="roundRect">
            <a:avLst/>
          </a:prstGeom>
          <a:solidFill>
            <a:schemeClr val="accent1">
              <a:lumMod val="60000"/>
              <a:lumOff val="40000"/>
              <a:alpha val="60000"/>
            </a:schemeClr>
          </a:solidFill>
          <a:ln w="57150" cmpd="dbl">
            <a:solidFill>
              <a:schemeClr val="accent1">
                <a:lumMod val="50000"/>
              </a:schemeClr>
            </a:solidFill>
          </a:ln>
          <a:effectLst>
            <a:outerShdw blurRad="50800" dist="50800" dir="5400000" algn="ctr" rotWithShape="0">
              <a:schemeClr val="accent1"/>
            </a:outerShdw>
          </a:effectLst>
          <a:scene3d>
            <a:camera prst="orthographicFront"/>
            <a:lightRig rig="morning" dir="t"/>
          </a:scene3d>
          <a:sp3d extrusionH="50800" contourW="12700" prstMaterial="matte">
            <a:bevelT w="101600" prst="relaxedInset"/>
            <a:bevelB w="114300" prst="angle"/>
            <a:extrusionClr>
              <a:srgbClr val="FF0000"/>
            </a:extrusionClr>
            <a:contourClr>
              <a:srgbClr val="FF4B4B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AIM: PICCOLE MEDIE IMPRESE ALTERNATIVE INVESTMENT MARKET</a:t>
            </a:r>
          </a:p>
        </p:txBody>
      </p:sp>
    </p:spTree>
    <p:extLst>
      <p:ext uri="{BB962C8B-B14F-4D97-AF65-F5344CB8AC3E}">
        <p14:creationId xmlns:p14="http://schemas.microsoft.com/office/powerpoint/2010/main" val="15156171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40B5C2E-AEA6-463A-AF78-246B2FD2E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351" y="185694"/>
            <a:ext cx="11107298" cy="1320800"/>
          </a:xfrm>
        </p:spPr>
        <p:txBody>
          <a:bodyPr>
            <a:noAutofit/>
          </a:bodyPr>
          <a:lstStyle/>
          <a:p>
            <a:r>
              <a:rPr lang="it-IT" sz="2400" b="1" dirty="0">
                <a:solidFill>
                  <a:srgbClr val="002060"/>
                </a:solidFill>
              </a:rPr>
              <a:t>COME SI OPERA IN BORSA?</a:t>
            </a:r>
            <a:br>
              <a:rPr lang="it-IT" sz="2400" b="1" dirty="0">
                <a:solidFill>
                  <a:srgbClr val="002060"/>
                </a:solidFill>
              </a:rPr>
            </a:br>
            <a:r>
              <a:rPr lang="it-IT" sz="2400" b="1" dirty="0">
                <a:solidFill>
                  <a:srgbClr val="002060"/>
                </a:solidFill>
              </a:rPr>
              <a:t>incontro tra domanda ed offerta in tempo reale dalle ore </a:t>
            </a:r>
            <a:r>
              <a:rPr lang="it-IT" sz="24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alle ore 17,35 e trading after-hours dalle 18,00 alle 20.30 con accesso diretto con i collegamenti on line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04B5777-F09C-4348-A6F1-214B90A5F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educazione finanziaria : FRANCESCA DOSSI 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4D85D27-8E25-4858-A11D-49AAA6CE6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272C7-E20E-4337-9732-523B3809827F}" type="slidenum">
              <a:rPr lang="it-IT" smtClean="0"/>
              <a:t>23</a:t>
            </a:fld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8FB6F4A4-BC73-4E56-8265-B246C11DEC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0942" y="2030351"/>
            <a:ext cx="6552728" cy="3487909"/>
          </a:xfrm>
          <a:prstGeom prst="rect">
            <a:avLst/>
          </a:prstGeom>
          <a:ln w="57150">
            <a:solidFill>
              <a:srgbClr val="002060"/>
            </a:solidFill>
          </a:ln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7EE599D1-965A-494E-8634-84438BD8C6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308" y="1982771"/>
            <a:ext cx="6582361" cy="68580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A0EADE34-5502-4FCD-BFD3-74307F1DDB41}"/>
              </a:ext>
            </a:extLst>
          </p:cNvPr>
          <p:cNvSpPr txBox="1"/>
          <p:nvPr/>
        </p:nvSpPr>
        <p:spPr>
          <a:xfrm>
            <a:off x="9480376" y="1671035"/>
            <a:ext cx="2422458" cy="163121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t-IT" b="1" dirty="0">
                <a:solidFill>
                  <a:srgbClr val="002060"/>
                </a:solidFill>
              </a:rPr>
              <a:t>Prezzo </a:t>
            </a:r>
            <a:r>
              <a:rPr lang="it-IT" b="1" u="sng" dirty="0" err="1">
                <a:solidFill>
                  <a:srgbClr val="C00000"/>
                </a:solidFill>
              </a:rPr>
              <a:t>bid</a:t>
            </a:r>
            <a:r>
              <a:rPr lang="it-IT" b="1" dirty="0">
                <a:solidFill>
                  <a:srgbClr val="002060"/>
                </a:solidFill>
              </a:rPr>
              <a:t>: prezzo </a:t>
            </a:r>
          </a:p>
          <a:p>
            <a:pPr algn="ctr"/>
            <a:r>
              <a:rPr lang="it-IT" b="1" dirty="0">
                <a:solidFill>
                  <a:srgbClr val="002060"/>
                </a:solidFill>
              </a:rPr>
              <a:t>denaro </a:t>
            </a:r>
          </a:p>
          <a:p>
            <a:pPr algn="ctr"/>
            <a:r>
              <a:rPr lang="it-IT" b="1" dirty="0">
                <a:solidFill>
                  <a:srgbClr val="002060"/>
                </a:solidFill>
              </a:rPr>
              <a:t>che il compratore</a:t>
            </a:r>
          </a:p>
          <a:p>
            <a:pPr algn="ctr"/>
            <a:r>
              <a:rPr lang="it-IT" b="1" dirty="0">
                <a:solidFill>
                  <a:srgbClr val="002060"/>
                </a:solidFill>
              </a:rPr>
              <a:t>Vuole pagare</a:t>
            </a:r>
          </a:p>
          <a:p>
            <a:pPr algn="ctr"/>
            <a:r>
              <a:rPr lang="it-IT" b="1" dirty="0">
                <a:solidFill>
                  <a:srgbClr val="002060"/>
                </a:solidFill>
              </a:rPr>
              <a:t>prezzo </a:t>
            </a:r>
            <a:r>
              <a:rPr lang="it-IT" sz="2800" b="1" dirty="0">
                <a:solidFill>
                  <a:srgbClr val="002060"/>
                </a:solidFill>
              </a:rPr>
              <a:t>massimo</a:t>
            </a:r>
            <a:endParaRPr lang="it-IT" b="1" dirty="0">
              <a:solidFill>
                <a:srgbClr val="002060"/>
              </a:solidFill>
            </a:endParaRPr>
          </a:p>
        </p:txBody>
      </p: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83F6F761-5647-467A-A7F3-54019FEA5BF0}"/>
              </a:ext>
            </a:extLst>
          </p:cNvPr>
          <p:cNvCxnSpPr>
            <a:cxnSpLocks/>
          </p:cNvCxnSpPr>
          <p:nvPr/>
        </p:nvCxnSpPr>
        <p:spPr>
          <a:xfrm flipH="1">
            <a:off x="7464152" y="2428445"/>
            <a:ext cx="2016224" cy="303918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8B2B6C4C-FFE4-41D6-978B-B0CA1585BFFC}"/>
              </a:ext>
            </a:extLst>
          </p:cNvPr>
          <p:cNvSpPr txBox="1"/>
          <p:nvPr/>
        </p:nvSpPr>
        <p:spPr>
          <a:xfrm>
            <a:off x="3683861" y="5788443"/>
            <a:ext cx="6167971" cy="80021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t-IT" b="1" dirty="0">
                <a:solidFill>
                  <a:srgbClr val="002060"/>
                </a:solidFill>
              </a:rPr>
              <a:t>Prezzo </a:t>
            </a:r>
            <a:r>
              <a:rPr lang="it-IT" b="1" u="sng" dirty="0" err="1">
                <a:solidFill>
                  <a:srgbClr val="C00000"/>
                </a:solidFill>
              </a:rPr>
              <a:t>ask</a:t>
            </a:r>
            <a:r>
              <a:rPr lang="it-IT" b="1" dirty="0">
                <a:solidFill>
                  <a:srgbClr val="002060"/>
                </a:solidFill>
              </a:rPr>
              <a:t>: </a:t>
            </a:r>
          </a:p>
          <a:p>
            <a:pPr algn="ctr"/>
            <a:r>
              <a:rPr lang="it-IT" b="1" dirty="0">
                <a:solidFill>
                  <a:srgbClr val="002060"/>
                </a:solidFill>
              </a:rPr>
              <a:t>prezzo </a:t>
            </a:r>
            <a:r>
              <a:rPr lang="it-IT" sz="2800" b="1" dirty="0">
                <a:solidFill>
                  <a:srgbClr val="002060"/>
                </a:solidFill>
              </a:rPr>
              <a:t>minimo di cessione </a:t>
            </a:r>
            <a:r>
              <a:rPr lang="it-IT" sz="2000" b="1" dirty="0">
                <a:solidFill>
                  <a:srgbClr val="002060"/>
                </a:solidFill>
              </a:rPr>
              <a:t>DEL VENDITORE</a:t>
            </a:r>
            <a:endParaRPr lang="it-IT" b="1" dirty="0">
              <a:solidFill>
                <a:srgbClr val="002060"/>
              </a:solidFill>
            </a:endParaRPr>
          </a:p>
        </p:txBody>
      </p: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6AFD1C60-3052-4250-B999-75DF8F1D8B85}"/>
              </a:ext>
            </a:extLst>
          </p:cNvPr>
          <p:cNvCxnSpPr>
            <a:cxnSpLocks/>
          </p:cNvCxnSpPr>
          <p:nvPr/>
        </p:nvCxnSpPr>
        <p:spPr>
          <a:xfrm flipV="1">
            <a:off x="5231904" y="2924944"/>
            <a:ext cx="1288528" cy="2863499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rnice 16">
            <a:extLst>
              <a:ext uri="{FF2B5EF4-FFF2-40B4-BE49-F238E27FC236}">
                <a16:creationId xmlns:a16="http://schemas.microsoft.com/office/drawing/2014/main" id="{CAF4441F-CCBE-4DE2-B8B6-A88F1F0B5C72}"/>
              </a:ext>
            </a:extLst>
          </p:cNvPr>
          <p:cNvSpPr/>
          <p:nvPr/>
        </p:nvSpPr>
        <p:spPr>
          <a:xfrm>
            <a:off x="6182858" y="2642382"/>
            <a:ext cx="1584176" cy="685800"/>
          </a:xfrm>
          <a:prstGeom prst="frame">
            <a:avLst>
              <a:gd name="adj1" fmla="val 1503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AEDD8FA7-4F67-48D4-A836-D7F5285C1237}"/>
              </a:ext>
            </a:extLst>
          </p:cNvPr>
          <p:cNvSpPr txBox="1"/>
          <p:nvPr/>
        </p:nvSpPr>
        <p:spPr>
          <a:xfrm>
            <a:off x="2905913" y="2921490"/>
            <a:ext cx="1093569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002060"/>
                </a:solidFill>
              </a:rPr>
              <a:t>AMAZON</a:t>
            </a:r>
          </a:p>
        </p:txBody>
      </p:sp>
    </p:spTree>
    <p:extLst>
      <p:ext uri="{BB962C8B-B14F-4D97-AF65-F5344CB8AC3E}">
        <p14:creationId xmlns:p14="http://schemas.microsoft.com/office/powerpoint/2010/main" val="9363042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5465DB7-8D03-43A1-BCD4-FD7269459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Altre fonti di capitale proprio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5AC6CFB-4096-4FD0-B6C4-EAB720E2FA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252019" cy="4351338"/>
          </a:xfrm>
        </p:spPr>
        <p:txBody>
          <a:bodyPr/>
          <a:lstStyle/>
          <a:p>
            <a:r>
              <a:rPr lang="it-IT" dirty="0">
                <a:solidFill>
                  <a:srgbClr val="002060"/>
                </a:solidFill>
              </a:rPr>
              <a:t>Venture capital</a:t>
            </a:r>
          </a:p>
          <a:p>
            <a:r>
              <a:rPr lang="it-IT" dirty="0">
                <a:solidFill>
                  <a:srgbClr val="002060"/>
                </a:solidFill>
              </a:rPr>
              <a:t>Private equity</a:t>
            </a:r>
          </a:p>
          <a:p>
            <a:r>
              <a:rPr lang="it-IT" dirty="0">
                <a:solidFill>
                  <a:srgbClr val="002060"/>
                </a:solidFill>
              </a:rPr>
              <a:t>Crowdfunding</a:t>
            </a:r>
          </a:p>
          <a:p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B398700-896A-48E2-B8CE-D6E708F911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8623" y="1417075"/>
            <a:ext cx="5781722" cy="479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0648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9CFD6D6-F7D1-4ED1-977D-BCB9FA518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117" y="144408"/>
            <a:ext cx="10515600" cy="1325563"/>
          </a:xfrm>
        </p:spPr>
        <p:txBody>
          <a:bodyPr/>
          <a:lstStyle/>
          <a:p>
            <a:pPr algn="ctr"/>
            <a:r>
              <a:rPr lang="it-IT" b="1" dirty="0">
                <a:solidFill>
                  <a:srgbClr val="002060"/>
                </a:solidFill>
              </a:rPr>
              <a:t>Venture capital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FFF8607-D697-4314-942B-32E824225C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4494"/>
            <a:ext cx="10515600" cy="24310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000" dirty="0"/>
              <a:t>Attività con cui apposite società finanziarie (banche d’investimento) forniscono una parte del capitale di rischio a imprese, da costituire o già esistenti in fase di start up, che, grazie al contenuto fortemente innovativo dei loro prodotti o della loro tecnologia, presentano prospettive di rapida crescita economica, anche se sono caratterizzate da un elevato grado di rischio.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E8F08D2E-4138-4BC5-A694-839C1FA22FC1}"/>
              </a:ext>
            </a:extLst>
          </p:cNvPr>
          <p:cNvSpPr/>
          <p:nvPr/>
        </p:nvSpPr>
        <p:spPr>
          <a:xfrm>
            <a:off x="754117" y="2831189"/>
            <a:ext cx="1071266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1.</a:t>
            </a:r>
            <a:r>
              <a:rPr lang="it-IT" sz="2000" b="1" dirty="0"/>
              <a:t>Seedfinancing</a:t>
            </a:r>
            <a:r>
              <a:rPr lang="it-IT" dirty="0"/>
              <a:t>. La fase iniziale è quella della sperimentazione della validità tecnica del prodotto attraverso la realizzazione di un prototipo. In questa fase è richiesto un apporto finanziario generalmente modesto (il cosiddetto </a:t>
            </a:r>
            <a:r>
              <a:rPr lang="it-IT" dirty="0" err="1"/>
              <a:t>seedfinancing</a:t>
            </a:r>
            <a:r>
              <a:rPr lang="it-IT" dirty="0"/>
              <a:t>, cioè finanzia-mento di semina), ma il rischio è molto elevato, in quanto sono ancora sconosciute sia la validità tecnica del prodotto sia le sue reali possibilità di commercializzazione.</a:t>
            </a:r>
          </a:p>
          <a:p>
            <a:r>
              <a:rPr lang="it-IT" dirty="0"/>
              <a:t>2.</a:t>
            </a:r>
            <a:r>
              <a:rPr lang="it-IT" sz="2000" b="1" dirty="0"/>
              <a:t>Start-up financing</a:t>
            </a:r>
            <a:r>
              <a:rPr lang="it-IT" dirty="0"/>
              <a:t>. Superata la sperimentazione, si passa all’avvio dell’attività industriale e servono fondi per costruire le unità produttive e per predisporre l’apparato distributivo e amministrativo. </a:t>
            </a:r>
          </a:p>
          <a:p>
            <a:r>
              <a:rPr lang="it-IT" dirty="0"/>
              <a:t>3. </a:t>
            </a:r>
            <a:r>
              <a:rPr lang="it-IT" sz="2000" b="1" dirty="0" err="1"/>
              <a:t>Later</a:t>
            </a:r>
            <a:r>
              <a:rPr lang="it-IT" sz="2000" b="1" dirty="0"/>
              <a:t>-stage financing. </a:t>
            </a:r>
            <a:r>
              <a:rPr lang="it-IT" dirty="0"/>
              <a:t>Gli stadi successivi di intervento riguardano la fase espansiva dell’azienda, quella in cui essa tende a consolidare e a migliorare il successo iniziale.</a:t>
            </a:r>
          </a:p>
          <a:p>
            <a:r>
              <a:rPr lang="it-IT" dirty="0"/>
              <a:t> 4.</a:t>
            </a:r>
            <a:r>
              <a:rPr lang="it-IT" b="1" dirty="0"/>
              <a:t>Smobilizzo della partecipazione. </a:t>
            </a:r>
          </a:p>
        </p:txBody>
      </p:sp>
    </p:spTree>
    <p:extLst>
      <p:ext uri="{BB962C8B-B14F-4D97-AF65-F5344CB8AC3E}">
        <p14:creationId xmlns:p14="http://schemas.microsoft.com/office/powerpoint/2010/main" val="28896454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2CA1F03C-0966-4DA5-9BBF-044BE0E1E9AD}"/>
              </a:ext>
            </a:extLst>
          </p:cNvPr>
          <p:cNvSpPr/>
          <p:nvPr/>
        </p:nvSpPr>
        <p:spPr>
          <a:xfrm>
            <a:off x="536028" y="1251006"/>
            <a:ext cx="112986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err="1">
                <a:solidFill>
                  <a:srgbClr val="202020"/>
                </a:solidFill>
                <a:latin typeface="Raleway"/>
                <a:hlinkClick r:id="rId2"/>
              </a:rPr>
              <a:t>Innogest</a:t>
            </a:r>
            <a:r>
              <a:rPr lang="it-IT" b="1" dirty="0">
                <a:solidFill>
                  <a:srgbClr val="202020"/>
                </a:solidFill>
                <a:latin typeface="Raleway"/>
                <a:hlinkClick r:id="rId2"/>
              </a:rPr>
              <a:t> </a:t>
            </a:r>
            <a:r>
              <a:rPr lang="it-IT" dirty="0">
                <a:solidFill>
                  <a:srgbClr val="202020"/>
                </a:solidFill>
                <a:latin typeface="Raleway"/>
                <a:hlinkClick r:id="rId3"/>
              </a:rPr>
              <a:t>130esimo fondo di venture capital in Europa</a:t>
            </a:r>
            <a:r>
              <a:rPr lang="it-IT" dirty="0">
                <a:solidFill>
                  <a:srgbClr val="202020"/>
                </a:solidFill>
                <a:latin typeface="Raleway"/>
              </a:rPr>
              <a:t>.</a:t>
            </a:r>
          </a:p>
          <a:p>
            <a:endParaRPr lang="it-IT" b="1" dirty="0">
              <a:solidFill>
                <a:srgbClr val="202020"/>
              </a:solidFill>
              <a:latin typeface="Raleway"/>
            </a:endParaRPr>
          </a:p>
          <a:p>
            <a:pPr algn="just"/>
            <a:r>
              <a:rPr lang="it-IT" dirty="0">
                <a:solidFill>
                  <a:srgbClr val="202020"/>
                </a:solidFill>
                <a:latin typeface="Raleway"/>
              </a:rPr>
              <a:t>Di base a Torino, stando ai dati </a:t>
            </a:r>
            <a:r>
              <a:rPr lang="it-IT" dirty="0" err="1">
                <a:solidFill>
                  <a:srgbClr val="202020"/>
                </a:solidFill>
                <a:latin typeface="Raleway"/>
              </a:rPr>
              <a:t>Dealroom</a:t>
            </a:r>
            <a:r>
              <a:rPr lang="it-IT" dirty="0">
                <a:solidFill>
                  <a:srgbClr val="202020"/>
                </a:solidFill>
                <a:latin typeface="Raleway"/>
              </a:rPr>
              <a:t> ha investito 130 volte in startup, realizzato 136 exit dal 2006 ad oggi. </a:t>
            </a:r>
          </a:p>
          <a:p>
            <a:pPr algn="just"/>
            <a:r>
              <a:rPr lang="it-IT" dirty="0">
                <a:solidFill>
                  <a:srgbClr val="202020"/>
                </a:solidFill>
                <a:latin typeface="Raleway"/>
              </a:rPr>
              <a:t>Alcune delle startup in cui ha investito hanno performato bene negli ultimi anni:</a:t>
            </a:r>
          </a:p>
          <a:p>
            <a:pPr algn="just"/>
            <a:endParaRPr lang="it-IT" dirty="0">
              <a:solidFill>
                <a:srgbClr val="202020"/>
              </a:solidFill>
              <a:latin typeface="Raleway"/>
            </a:endParaRPr>
          </a:p>
          <a:p>
            <a:pPr algn="just"/>
            <a:r>
              <a:rPr lang="it-IT" dirty="0">
                <a:solidFill>
                  <a:srgbClr val="202020"/>
                </a:solidFill>
                <a:latin typeface="Raleway"/>
              </a:rPr>
              <a:t> -</a:t>
            </a:r>
            <a:r>
              <a:rPr lang="it-IT" b="1" dirty="0">
                <a:solidFill>
                  <a:srgbClr val="202020"/>
                </a:solidFill>
                <a:latin typeface="Raleway"/>
              </a:rPr>
              <a:t>Prestiamoci</a:t>
            </a:r>
            <a:r>
              <a:rPr lang="it-IT" dirty="0">
                <a:solidFill>
                  <a:srgbClr val="202020"/>
                </a:solidFill>
                <a:latin typeface="Raleway"/>
              </a:rPr>
              <a:t> (fintech dedicata ai </a:t>
            </a:r>
            <a:r>
              <a:rPr lang="it-IT" dirty="0" err="1">
                <a:solidFill>
                  <a:srgbClr val="202020"/>
                </a:solidFill>
                <a:latin typeface="Raleway"/>
              </a:rPr>
              <a:t>microprestiti</a:t>
            </a:r>
            <a:r>
              <a:rPr lang="it-IT" dirty="0">
                <a:solidFill>
                  <a:srgbClr val="202020"/>
                </a:solidFill>
                <a:latin typeface="Raleway"/>
              </a:rPr>
              <a:t>),</a:t>
            </a:r>
          </a:p>
          <a:p>
            <a:pPr algn="just"/>
            <a:endParaRPr lang="it-IT" dirty="0">
              <a:solidFill>
                <a:srgbClr val="202020"/>
              </a:solidFill>
              <a:latin typeface="Raleway"/>
            </a:endParaRPr>
          </a:p>
          <a:p>
            <a:pPr algn="just"/>
            <a:r>
              <a:rPr lang="it-IT" dirty="0">
                <a:solidFill>
                  <a:srgbClr val="202020"/>
                </a:solidFill>
                <a:latin typeface="Raleway"/>
              </a:rPr>
              <a:t> -</a:t>
            </a:r>
            <a:r>
              <a:rPr lang="it-IT" b="1" dirty="0" err="1">
                <a:solidFill>
                  <a:srgbClr val="202020"/>
                </a:solidFill>
                <a:latin typeface="Raleway"/>
              </a:rPr>
              <a:t>Sardex</a:t>
            </a:r>
            <a:r>
              <a:rPr lang="it-IT" dirty="0">
                <a:solidFill>
                  <a:srgbClr val="202020"/>
                </a:solidFill>
                <a:latin typeface="Raleway"/>
              </a:rPr>
              <a:t> (moneta virtuale per scambio beni e servizi di aziende, recentemente inserita dal Financial Times tra le mille società che più crescono in Europa), </a:t>
            </a:r>
          </a:p>
          <a:p>
            <a:pPr algn="just"/>
            <a:endParaRPr lang="it-IT" dirty="0">
              <a:solidFill>
                <a:srgbClr val="202020"/>
              </a:solidFill>
              <a:latin typeface="Raleway"/>
            </a:endParaRPr>
          </a:p>
          <a:p>
            <a:pPr algn="just"/>
            <a:r>
              <a:rPr lang="it-IT" dirty="0">
                <a:solidFill>
                  <a:srgbClr val="202020"/>
                </a:solidFill>
                <a:latin typeface="Raleway"/>
              </a:rPr>
              <a:t>-</a:t>
            </a:r>
            <a:r>
              <a:rPr lang="it-IT" b="1" dirty="0" err="1">
                <a:solidFill>
                  <a:srgbClr val="202020"/>
                </a:solidFill>
                <a:latin typeface="Raleway"/>
              </a:rPr>
              <a:t>Drexcode</a:t>
            </a:r>
            <a:r>
              <a:rPr lang="it-IT" dirty="0">
                <a:solidFill>
                  <a:srgbClr val="202020"/>
                </a:solidFill>
                <a:latin typeface="Raleway"/>
              </a:rPr>
              <a:t> (e-commerce noleggio abiti). </a:t>
            </a:r>
          </a:p>
          <a:p>
            <a:pPr algn="just"/>
            <a:endParaRPr lang="it-IT" dirty="0">
              <a:solidFill>
                <a:srgbClr val="202020"/>
              </a:solidFill>
              <a:latin typeface="Raleway"/>
            </a:endParaRPr>
          </a:p>
          <a:p>
            <a:pPr algn="just"/>
            <a:endParaRPr lang="it-IT" dirty="0">
              <a:solidFill>
                <a:srgbClr val="202020"/>
              </a:solidFill>
              <a:latin typeface="Raleway"/>
            </a:endParaRPr>
          </a:p>
          <a:p>
            <a:pPr algn="just"/>
            <a:r>
              <a:rPr lang="it-IT" dirty="0">
                <a:solidFill>
                  <a:srgbClr val="202020"/>
                </a:solidFill>
                <a:latin typeface="Raleway"/>
              </a:rPr>
              <a:t>A guidare la graduatoria europea sono </a:t>
            </a:r>
            <a:r>
              <a:rPr lang="it-IT" dirty="0">
                <a:solidFill>
                  <a:srgbClr val="202020"/>
                </a:solidFill>
                <a:latin typeface="Raleway"/>
                <a:hlinkClick r:id="rId4"/>
              </a:rPr>
              <a:t>Index Ventures</a:t>
            </a:r>
            <a:r>
              <a:rPr lang="it-IT" dirty="0">
                <a:solidFill>
                  <a:srgbClr val="202020"/>
                </a:solidFill>
                <a:latin typeface="Raleway"/>
              </a:rPr>
              <a:t> (UK), </a:t>
            </a:r>
            <a:r>
              <a:rPr lang="it-IT" dirty="0">
                <a:solidFill>
                  <a:srgbClr val="202020"/>
                </a:solidFill>
                <a:latin typeface="Raleway"/>
                <a:hlinkClick r:id="rId5"/>
              </a:rPr>
              <a:t>HV </a:t>
            </a:r>
            <a:r>
              <a:rPr lang="it-IT" dirty="0" err="1">
                <a:solidFill>
                  <a:srgbClr val="202020"/>
                </a:solidFill>
                <a:latin typeface="Raleway"/>
                <a:hlinkClick r:id="rId5"/>
              </a:rPr>
              <a:t>Holtzbrinck</a:t>
            </a:r>
            <a:r>
              <a:rPr lang="it-IT" dirty="0">
                <a:solidFill>
                  <a:srgbClr val="202020"/>
                </a:solidFill>
                <a:latin typeface="Raleway"/>
                <a:hlinkClick r:id="rId5"/>
              </a:rPr>
              <a:t> Ventures</a:t>
            </a:r>
            <a:r>
              <a:rPr lang="it-IT" dirty="0">
                <a:solidFill>
                  <a:srgbClr val="202020"/>
                </a:solidFill>
                <a:latin typeface="Raleway"/>
              </a:rPr>
              <a:t> (GER) e </a:t>
            </a:r>
            <a:r>
              <a:rPr lang="it-IT" dirty="0">
                <a:latin typeface="Raleway"/>
                <a:hlinkClick r:id="rId6"/>
              </a:rPr>
              <a:t>Sequoia Capital (</a:t>
            </a:r>
            <a:r>
              <a:rPr lang="it-IT" dirty="0">
                <a:solidFill>
                  <a:srgbClr val="202020"/>
                </a:solidFill>
                <a:latin typeface="Raleway"/>
              </a:rPr>
              <a:t>USA, presente nell’elenco perché attiva in Israele, considerata Europa per il venture capital)</a:t>
            </a:r>
            <a:endParaRPr lang="it-IT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9C666B51-2BDF-4BD6-90A9-BDA61E71AF8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52988" y="288981"/>
            <a:ext cx="4581525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4749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E68F14D-8C03-4CA0-9232-2D673626A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it-IT" b="1" dirty="0">
                <a:solidFill>
                  <a:srgbClr val="002060"/>
                </a:solidFill>
              </a:rPr>
              <a:t>Fondi di Private equity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209D6235-A94A-4598-87DD-D17E81A1712E}"/>
              </a:ext>
            </a:extLst>
          </p:cNvPr>
          <p:cNvSpPr/>
          <p:nvPr/>
        </p:nvSpPr>
        <p:spPr>
          <a:xfrm>
            <a:off x="441435" y="705177"/>
            <a:ext cx="10699531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dirty="0"/>
          </a:p>
          <a:p>
            <a:r>
              <a:rPr lang="it-IT" dirty="0"/>
              <a:t>Il Fondo è posto sotto la direzione e il controllo di “società per la gestione del risparmio” in quanto l’unica società titolare delle competenze e delle autocertificazioni per la gestione di tali investimenti.</a:t>
            </a:r>
          </a:p>
          <a:p>
            <a:endParaRPr lang="it-IT" dirty="0"/>
          </a:p>
          <a:p>
            <a:r>
              <a:rPr lang="it-IT" dirty="0"/>
              <a:t>Il private equity è una forma di finanziamento a titolo di capitale di rischio effettuata da investitori istituzionali in piccole e medie imprese già esistenti ma con alto potenziale di sviluppo e crescita (</a:t>
            </a:r>
            <a:r>
              <a:rPr lang="it-IT" sz="2400" b="1" dirty="0">
                <a:solidFill>
                  <a:srgbClr val="002060"/>
                </a:solidFill>
              </a:rPr>
              <a:t>high </a:t>
            </a:r>
            <a:r>
              <a:rPr lang="it-IT" sz="2400" b="1" dirty="0" err="1">
                <a:solidFill>
                  <a:srgbClr val="002060"/>
                </a:solidFill>
              </a:rPr>
              <a:t>grow</a:t>
            </a:r>
            <a:r>
              <a:rPr lang="it-IT" sz="2400" b="1" dirty="0">
                <a:solidFill>
                  <a:srgbClr val="002060"/>
                </a:solidFill>
              </a:rPr>
              <a:t> companies</a:t>
            </a:r>
            <a:r>
              <a:rPr lang="it-IT" dirty="0"/>
              <a:t>), con l'obiettivo di ottenere un consistente guadagno in conto capitale dalla vendita della partecipazione acquisita o dalla quotazione.</a:t>
            </a:r>
          </a:p>
          <a:p>
            <a:r>
              <a:rPr lang="it-IT" dirty="0"/>
              <a:t>L’apporto del capitale di rischio si rende necessario per sviluppare un’idea imprenditoriale, per lo sviluppo di tecnologie innovative, per acquisire imprese, ma lo è anche per risolvere problemi di </a:t>
            </a:r>
            <a:r>
              <a:rPr lang="it-IT" b="1" dirty="0">
                <a:solidFill>
                  <a:srgbClr val="002060"/>
                </a:solidFill>
              </a:rPr>
              <a:t>ricambio generazionale.</a:t>
            </a:r>
          </a:p>
          <a:p>
            <a:r>
              <a:rPr lang="it-IT" dirty="0"/>
              <a:t>L’attività di private equity, però, non riguarda solo l’apporto di capitali, ma anche tutta una serie di attività connesse e strumentali alla realizzazione dell'idea imprenditoriale, quali l’apporto delle conoscenze e delle esperienze professionali dell’investitore. Se la società in cui l’investitore istituzionale è entrato avrà avuto successo, l’uscita dello stesso si avrà quando la società avrà raggiunto un livello di sviluppo pari o molto vicino agli obiettivi previsti. Il disinvestimento può avvenire:</a:t>
            </a:r>
          </a:p>
          <a:p>
            <a:r>
              <a:rPr lang="it-IT" dirty="0"/>
              <a:t>■ 	con la quotazione in Borsa dei titoli della partecipata;</a:t>
            </a:r>
          </a:p>
          <a:p>
            <a:r>
              <a:rPr lang="it-IT" dirty="0"/>
              <a:t>■ 	con la vendita dei titoli a terzi;</a:t>
            </a:r>
          </a:p>
          <a:p>
            <a:r>
              <a:rPr lang="it-IT" dirty="0"/>
              <a:t>■ 	con il riacquisto della partecipazione da parte dei vecchi soci.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649722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77ED0A1-6FC4-4EE4-B08F-A71241F9C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crowdfunding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AEE550B0-019D-4EF7-A85B-8CAB667B8E76}"/>
              </a:ext>
            </a:extLst>
          </p:cNvPr>
          <p:cNvSpPr/>
          <p:nvPr/>
        </p:nvSpPr>
        <p:spPr>
          <a:xfrm>
            <a:off x="746235" y="1364169"/>
            <a:ext cx="1033166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processo con cui più persone conferiscono somme di denaro per finanziare un progetto imprenditoriale o un’iniziativa di carattere sociale, culturale, be-</a:t>
            </a:r>
            <a:r>
              <a:rPr lang="it-IT" dirty="0" err="1"/>
              <a:t>nefico</a:t>
            </a:r>
            <a:r>
              <a:rPr lang="it-IT" dirty="0"/>
              <a:t>,</a:t>
            </a:r>
            <a:r>
              <a:rPr lang="it-IT" b="1" dirty="0">
                <a:solidFill>
                  <a:srgbClr val="002060"/>
                </a:solidFill>
              </a:rPr>
              <a:t> utilizzando piattaforme appositamente create per la raccolta.</a:t>
            </a:r>
          </a:p>
          <a:p>
            <a:r>
              <a:rPr lang="it-IT" dirty="0">
                <a:solidFill>
                  <a:srgbClr val="002060"/>
                </a:solidFill>
              </a:rPr>
              <a:t>1.</a:t>
            </a:r>
            <a:r>
              <a:rPr lang="it-IT" b="1" u="sng" dirty="0">
                <a:solidFill>
                  <a:srgbClr val="002060"/>
                </a:solidFill>
              </a:rPr>
              <a:t>donation </a:t>
            </a:r>
            <a:r>
              <a:rPr lang="it-IT" b="1" u="sng" dirty="0" err="1">
                <a:solidFill>
                  <a:srgbClr val="002060"/>
                </a:solidFill>
              </a:rPr>
              <a:t>based</a:t>
            </a:r>
            <a:r>
              <a:rPr lang="it-IT" b="1" u="sng" dirty="0">
                <a:solidFill>
                  <a:srgbClr val="002060"/>
                </a:solidFill>
              </a:rPr>
              <a:t> crowdfunding</a:t>
            </a:r>
            <a:r>
              <a:rPr lang="it-IT" dirty="0">
                <a:solidFill>
                  <a:srgbClr val="002060"/>
                </a:solidFill>
              </a:rPr>
              <a:t>, in cui i fondi vengono raccolti a titolo di liberalità, senza alcun scopo di lucro. Riguarda prevalentemente raccolte realizzate da soggetti del terzo settore (Organizzazioni di volontariato, Associazioni di promozione socia-le, ecc.) o dalla Pubblica amministrazione per realizzare – per esempio – restauri di monumenti o opere d’arte, sviluppando un senso di appartenenza e vicinanza nella community;</a:t>
            </a:r>
          </a:p>
          <a:p>
            <a:r>
              <a:rPr lang="it-IT" dirty="0">
                <a:solidFill>
                  <a:srgbClr val="002060"/>
                </a:solidFill>
              </a:rPr>
              <a:t>2.</a:t>
            </a:r>
            <a:r>
              <a:rPr lang="it-IT" b="1" u="sng" dirty="0">
                <a:solidFill>
                  <a:srgbClr val="002060"/>
                </a:solidFill>
              </a:rPr>
              <a:t>reward </a:t>
            </a:r>
            <a:r>
              <a:rPr lang="it-IT" b="1" u="sng" dirty="0" err="1">
                <a:solidFill>
                  <a:srgbClr val="002060"/>
                </a:solidFill>
              </a:rPr>
              <a:t>based</a:t>
            </a:r>
            <a:r>
              <a:rPr lang="it-IT" b="1" u="sng" dirty="0">
                <a:solidFill>
                  <a:srgbClr val="002060"/>
                </a:solidFill>
              </a:rPr>
              <a:t> crowdfunding, </a:t>
            </a:r>
            <a:r>
              <a:rPr lang="it-IT" dirty="0">
                <a:solidFill>
                  <a:srgbClr val="002060"/>
                </a:solidFill>
              </a:rPr>
              <a:t>in cui i promotori dell’iniziativa offrono, in cambio di una donazione in denaro, un premio in genere proporzionale al valore dell’impor-to donato, oppure un riconoscimento immateriale, come un attestato della donazione un ringraziamento sul sito dell’organizzazione. Questa forma di crowdfunding può essere utilizzata anche per attuare la </a:t>
            </a:r>
            <a:r>
              <a:rPr lang="it-IT" dirty="0" err="1">
                <a:solidFill>
                  <a:srgbClr val="002060"/>
                </a:solidFill>
              </a:rPr>
              <a:t>pre</a:t>
            </a:r>
            <a:r>
              <a:rPr lang="it-IT" dirty="0">
                <a:solidFill>
                  <a:srgbClr val="002060"/>
                </a:solidFill>
              </a:rPr>
              <a:t>-vendita (</a:t>
            </a:r>
            <a:r>
              <a:rPr lang="it-IT" dirty="0" err="1">
                <a:solidFill>
                  <a:srgbClr val="002060"/>
                </a:solidFill>
              </a:rPr>
              <a:t>pre</a:t>
            </a:r>
            <a:r>
              <a:rPr lang="it-IT" dirty="0">
                <a:solidFill>
                  <a:srgbClr val="002060"/>
                </a:solidFill>
              </a:rPr>
              <a:t>-selling) di un prodotto e di cui si è realizzato il prototipo, ma per il quale c’è necessità di fondi per avviare la </a:t>
            </a:r>
            <a:r>
              <a:rPr lang="it-IT" dirty="0" err="1">
                <a:solidFill>
                  <a:srgbClr val="002060"/>
                </a:solidFill>
              </a:rPr>
              <a:t>produ</a:t>
            </a:r>
            <a:r>
              <a:rPr lang="it-IT" dirty="0">
                <a:solidFill>
                  <a:srgbClr val="002060"/>
                </a:solidFill>
              </a:rPr>
              <a:t>-zione;</a:t>
            </a:r>
          </a:p>
          <a:p>
            <a:pPr marL="342900" indent="-342900">
              <a:buAutoNum type="arabicPeriod" startAt="2"/>
            </a:pPr>
            <a:endParaRPr lang="it-IT" b="1" dirty="0">
              <a:solidFill>
                <a:srgbClr val="002060"/>
              </a:solidFill>
            </a:endParaRPr>
          </a:p>
          <a:p>
            <a:pPr marL="342900" indent="-342900">
              <a:buAutoNum type="arabicPeriod" startAt="2"/>
            </a:pPr>
            <a:endParaRPr lang="it-IT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496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BDE9E29-341B-404E-B7B1-5FDB542E1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crowdfunding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981CC53-4EAB-410D-BCFD-E0B23170F2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/>
            <a:r>
              <a:rPr lang="it-IT" sz="2400" dirty="0">
                <a:solidFill>
                  <a:srgbClr val="002060"/>
                </a:solidFill>
              </a:rPr>
              <a:t>3.	</a:t>
            </a:r>
            <a:r>
              <a:rPr lang="it-IT" sz="2400" b="1" dirty="0">
                <a:solidFill>
                  <a:srgbClr val="002060"/>
                </a:solidFill>
              </a:rPr>
              <a:t> </a:t>
            </a:r>
            <a:r>
              <a:rPr lang="it-IT" sz="2400" b="1" u="sng" dirty="0">
                <a:solidFill>
                  <a:srgbClr val="002060"/>
                </a:solidFill>
              </a:rPr>
              <a:t>lending </a:t>
            </a:r>
            <a:r>
              <a:rPr lang="it-IT" sz="2400" b="1" u="sng" dirty="0" err="1">
                <a:solidFill>
                  <a:srgbClr val="002060"/>
                </a:solidFill>
              </a:rPr>
              <a:t>based</a:t>
            </a:r>
            <a:r>
              <a:rPr lang="it-IT" sz="2400" b="1" u="sng" dirty="0">
                <a:solidFill>
                  <a:srgbClr val="002060"/>
                </a:solidFill>
              </a:rPr>
              <a:t> crowdfunding</a:t>
            </a:r>
            <a:r>
              <a:rPr lang="it-IT" sz="2400" dirty="0">
                <a:solidFill>
                  <a:srgbClr val="002060"/>
                </a:solidFill>
              </a:rPr>
              <a:t>, in cui lo scopo è quello di realizzare, attraverso la gestione di apposite piattaforme, un vero e proprio finanziamento, che può essere peer to peer, ossia da privati a privati, oppure peer to business, ossia da privati ad aziende. Ciò consente ai soggetti in disavanzo di reperire direttamente i finanziamenti necessari senza il ricorso a intermediari, tranne il gestore della piattaforma, e </a:t>
            </a:r>
            <a:r>
              <a:rPr lang="it-IT" sz="2400" b="1" dirty="0">
                <a:solidFill>
                  <a:srgbClr val="002060"/>
                </a:solidFill>
              </a:rPr>
              <a:t>spesso a tassi minori di quelli bancari;</a:t>
            </a:r>
          </a:p>
          <a:p>
            <a:pPr marL="0"/>
            <a:r>
              <a:rPr lang="it-IT" sz="2400" dirty="0">
                <a:solidFill>
                  <a:srgbClr val="002060"/>
                </a:solidFill>
              </a:rPr>
              <a:t>4.	 </a:t>
            </a:r>
            <a:r>
              <a:rPr lang="it-IT" sz="2400" b="1" u="sng" dirty="0">
                <a:solidFill>
                  <a:srgbClr val="002060"/>
                </a:solidFill>
              </a:rPr>
              <a:t>equity </a:t>
            </a:r>
            <a:r>
              <a:rPr lang="it-IT" sz="2400" b="1" u="sng" dirty="0" err="1">
                <a:solidFill>
                  <a:srgbClr val="002060"/>
                </a:solidFill>
              </a:rPr>
              <a:t>based</a:t>
            </a:r>
            <a:r>
              <a:rPr lang="it-IT" sz="2400" b="1" u="sng" dirty="0">
                <a:solidFill>
                  <a:srgbClr val="002060"/>
                </a:solidFill>
              </a:rPr>
              <a:t> crowdfunding</a:t>
            </a:r>
            <a:r>
              <a:rPr lang="it-IT" sz="2400" dirty="0">
                <a:solidFill>
                  <a:srgbClr val="002060"/>
                </a:solidFill>
              </a:rPr>
              <a:t>, che prevede che, come contropartita del denaro erogato, il finanziatore ottenga </a:t>
            </a:r>
            <a:r>
              <a:rPr lang="it-IT" sz="2400" b="1" dirty="0">
                <a:solidFill>
                  <a:srgbClr val="002060"/>
                </a:solidFill>
              </a:rPr>
              <a:t>quote di partecipazione al capitale di rischio della società promotrice e ai relativi utili.</a:t>
            </a:r>
          </a:p>
        </p:txBody>
      </p:sp>
    </p:spTree>
    <p:extLst>
      <p:ext uri="{BB962C8B-B14F-4D97-AF65-F5344CB8AC3E}">
        <p14:creationId xmlns:p14="http://schemas.microsoft.com/office/powerpoint/2010/main" val="3492273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2C7AF05-2106-48BC-AB25-2E3D8F56D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206" y="456254"/>
            <a:ext cx="11395587" cy="1280890"/>
          </a:xfrm>
        </p:spPr>
        <p:txBody>
          <a:bodyPr>
            <a:normAutofit/>
          </a:bodyPr>
          <a:lstStyle/>
          <a:p>
            <a:r>
              <a:rPr lang="it-IT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SCELTA DEL FINANZIAMENTO MIGLIORE NELLE SCELTE DI INVESTIMENTO…..</a:t>
            </a:r>
          </a:p>
        </p:txBody>
      </p:sp>
      <p:sp>
        <p:nvSpPr>
          <p:cNvPr id="3" name="Rettangolo con angoli arrotondati 2">
            <a:extLst>
              <a:ext uri="{FF2B5EF4-FFF2-40B4-BE49-F238E27FC236}">
                <a16:creationId xmlns:a16="http://schemas.microsoft.com/office/drawing/2014/main" id="{ED48C2DF-11FA-45D7-BCC6-82DFB2034132}"/>
              </a:ext>
            </a:extLst>
          </p:cNvPr>
          <p:cNvSpPr/>
          <p:nvPr/>
        </p:nvSpPr>
        <p:spPr>
          <a:xfrm>
            <a:off x="1265977" y="2038243"/>
            <a:ext cx="2688879" cy="2091351"/>
          </a:xfrm>
          <a:prstGeom prst="roundRect">
            <a:avLst/>
          </a:prstGeom>
          <a:solidFill>
            <a:srgbClr val="FF0000"/>
          </a:solidFill>
          <a:ln>
            <a:solidFill>
              <a:schemeClr val="accent6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>
                <a:solidFill>
                  <a:srgbClr val="002060"/>
                </a:solidFill>
              </a:rPr>
              <a:t>IMMOBILIZZAZIONI</a:t>
            </a:r>
          </a:p>
        </p:txBody>
      </p:sp>
      <p:sp>
        <p:nvSpPr>
          <p:cNvPr id="4" name="Rettangolo con angoli arrotondati 3">
            <a:extLst>
              <a:ext uri="{FF2B5EF4-FFF2-40B4-BE49-F238E27FC236}">
                <a16:creationId xmlns:a16="http://schemas.microsoft.com/office/drawing/2014/main" id="{511C3E45-2D50-45A9-AE1A-64531B9E5E85}"/>
              </a:ext>
            </a:extLst>
          </p:cNvPr>
          <p:cNvSpPr/>
          <p:nvPr/>
        </p:nvSpPr>
        <p:spPr>
          <a:xfrm>
            <a:off x="1222218" y="4154033"/>
            <a:ext cx="2688879" cy="1368582"/>
          </a:xfrm>
          <a:prstGeom prst="roundRect">
            <a:avLst/>
          </a:prstGeom>
          <a:solidFill>
            <a:srgbClr val="9E655C"/>
          </a:solidFill>
          <a:ln>
            <a:solidFill>
              <a:schemeClr val="accent6">
                <a:lumMod val="75000"/>
              </a:schemeClr>
            </a:solidFill>
          </a:ln>
          <a:scene3d>
            <a:camera prst="perspectiveAbove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>
                <a:solidFill>
                  <a:schemeClr val="bg1"/>
                </a:solidFill>
              </a:rPr>
              <a:t>ATTIVO CORRENTE</a:t>
            </a:r>
          </a:p>
        </p:txBody>
      </p:sp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6DA60D3A-8CBC-404A-A3C0-DDA8173B8315}"/>
              </a:ext>
            </a:extLst>
          </p:cNvPr>
          <p:cNvSpPr/>
          <p:nvPr/>
        </p:nvSpPr>
        <p:spPr>
          <a:xfrm>
            <a:off x="3954855" y="3673128"/>
            <a:ext cx="2645120" cy="1025005"/>
          </a:xfrm>
          <a:prstGeom prst="roundRect">
            <a:avLst/>
          </a:prstGeom>
          <a:solidFill>
            <a:schemeClr val="accent1">
              <a:lumMod val="50000"/>
            </a:schemeClr>
          </a:solidFill>
          <a:scene3d>
            <a:camera prst="perspectiveAbove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DEBITI A LUNGO</a:t>
            </a:r>
          </a:p>
        </p:txBody>
      </p:sp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EBB958F0-C431-4233-8BC3-57CBEF01DB49}"/>
              </a:ext>
            </a:extLst>
          </p:cNvPr>
          <p:cNvSpPr/>
          <p:nvPr/>
        </p:nvSpPr>
        <p:spPr>
          <a:xfrm>
            <a:off x="3932976" y="4731792"/>
            <a:ext cx="2688879" cy="79082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perspectiveAbove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002060"/>
                </a:solidFill>
              </a:rPr>
              <a:t>DEBITI A BREVE</a:t>
            </a:r>
          </a:p>
        </p:txBody>
      </p:sp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ACD847D7-FBD2-4A81-931C-26B9F8E6CF06}"/>
              </a:ext>
            </a:extLst>
          </p:cNvPr>
          <p:cNvSpPr/>
          <p:nvPr/>
        </p:nvSpPr>
        <p:spPr>
          <a:xfrm>
            <a:off x="3911097" y="2117151"/>
            <a:ext cx="2688879" cy="151720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scene3d>
            <a:camera prst="perspectiveAbove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dirty="0">
                <a:solidFill>
                  <a:srgbClr val="8E0000"/>
                </a:solidFill>
              </a:rPr>
              <a:t>Capitale proprio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03F6C6AA-B2A9-4C3F-AB1E-B6F50D395655}"/>
              </a:ext>
            </a:extLst>
          </p:cNvPr>
          <p:cNvSpPr txBox="1"/>
          <p:nvPr/>
        </p:nvSpPr>
        <p:spPr>
          <a:xfrm>
            <a:off x="7090660" y="2280360"/>
            <a:ext cx="430887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i="1" dirty="0">
                <a:solidFill>
                  <a:srgbClr val="8E0000"/>
                </a:solidFill>
              </a:rPr>
              <a:t>1</a:t>
            </a:r>
            <a:r>
              <a:rPr lang="it-IT" sz="2800" b="1" i="1" dirty="0">
                <a:solidFill>
                  <a:srgbClr val="002060"/>
                </a:solidFill>
              </a:rPr>
              <a:t> EQUILIBRIO TRA DEBITO E</a:t>
            </a:r>
          </a:p>
          <a:p>
            <a:r>
              <a:rPr lang="it-IT" sz="2800" b="1" i="1" dirty="0">
                <a:solidFill>
                  <a:srgbClr val="002060"/>
                </a:solidFill>
              </a:rPr>
              <a:t> CAPITALE PROPRIO :</a:t>
            </a:r>
          </a:p>
          <a:p>
            <a:r>
              <a:rPr lang="it-IT" sz="2800" b="1" i="1" dirty="0">
                <a:solidFill>
                  <a:srgbClr val="002060"/>
                </a:solidFill>
              </a:rPr>
              <a:t> equilibrio strutturale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DD80A0B-3E4F-4B61-9E3D-2345C9D77B81}"/>
              </a:ext>
            </a:extLst>
          </p:cNvPr>
          <p:cNvSpPr txBox="1"/>
          <p:nvPr/>
        </p:nvSpPr>
        <p:spPr>
          <a:xfrm>
            <a:off x="7007086" y="4154033"/>
            <a:ext cx="4808560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i="1" dirty="0">
                <a:solidFill>
                  <a:srgbClr val="8E0000"/>
                </a:solidFill>
              </a:rPr>
              <a:t>2</a:t>
            </a:r>
            <a:r>
              <a:rPr lang="it-IT" sz="2800" b="1" i="1" dirty="0">
                <a:solidFill>
                  <a:srgbClr val="002060"/>
                </a:solidFill>
              </a:rPr>
              <a:t> CORRELAZIONE TRA </a:t>
            </a:r>
          </a:p>
          <a:p>
            <a:r>
              <a:rPr lang="it-IT" sz="2800" b="1" i="1" dirty="0">
                <a:solidFill>
                  <a:srgbClr val="002060"/>
                </a:solidFill>
              </a:rPr>
              <a:t>INVESTIMENTI A LUNGO CICLO </a:t>
            </a:r>
          </a:p>
          <a:p>
            <a:r>
              <a:rPr lang="it-IT" sz="2800" b="1" i="1" dirty="0">
                <a:solidFill>
                  <a:srgbClr val="002060"/>
                </a:solidFill>
              </a:rPr>
              <a:t>E FONTI A LUNGO E TRA </a:t>
            </a:r>
          </a:p>
          <a:p>
            <a:r>
              <a:rPr lang="it-IT" sz="2800" b="1" i="1" dirty="0">
                <a:solidFill>
                  <a:srgbClr val="002060"/>
                </a:solidFill>
              </a:rPr>
              <a:t>CIRCOLANTE: </a:t>
            </a:r>
          </a:p>
          <a:p>
            <a:r>
              <a:rPr lang="it-IT" sz="2800" b="1" i="1" dirty="0">
                <a:solidFill>
                  <a:srgbClr val="002060"/>
                </a:solidFill>
              </a:rPr>
              <a:t>equilibrio finanziario</a:t>
            </a:r>
          </a:p>
        </p:txBody>
      </p:sp>
    </p:spTree>
    <p:extLst>
      <p:ext uri="{BB962C8B-B14F-4D97-AF65-F5344CB8AC3E}">
        <p14:creationId xmlns:p14="http://schemas.microsoft.com/office/powerpoint/2010/main" val="25528626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E8DDC33-C1BB-4B86-9C70-FB135A1A3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002060"/>
                </a:solidFill>
              </a:rPr>
              <a:t>Esempi: </a:t>
            </a:r>
            <a:r>
              <a:rPr lang="it-IT" dirty="0">
                <a:hlinkClick r:id="rId2"/>
              </a:rPr>
              <a:t>https://www.crowdfundme.it/</a:t>
            </a:r>
            <a:endParaRPr lang="it-IT" b="1" dirty="0">
              <a:solidFill>
                <a:srgbClr val="002060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A4FD39E-5CD1-433A-99F3-E85335BC10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986" y="1825625"/>
            <a:ext cx="1085981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/>
              <a:t>Negli ultimi anni queste forme di finanziamento hanno avuto una forte crescita spin-</a:t>
            </a:r>
            <a:r>
              <a:rPr lang="it-IT" sz="2400" dirty="0" err="1"/>
              <a:t>gendo</a:t>
            </a:r>
            <a:r>
              <a:rPr lang="it-IT" sz="2400" dirty="0"/>
              <a:t> le banche a cogliere la sfida stringendo alleanze con le piattaforme di crowdfunding. </a:t>
            </a:r>
          </a:p>
          <a:p>
            <a:pPr marL="0" indent="0">
              <a:buNone/>
            </a:pPr>
            <a:r>
              <a:rPr lang="it-IT" sz="2400" b="1" dirty="0">
                <a:solidFill>
                  <a:srgbClr val="C00000"/>
                </a:solidFill>
              </a:rPr>
              <a:t>Molti sono i portali di crowdfunding delle varie banche: Il </a:t>
            </a:r>
            <a:r>
              <a:rPr lang="it-IT" sz="2400" b="1" dirty="0" err="1">
                <a:solidFill>
                  <a:srgbClr val="C00000"/>
                </a:solidFill>
              </a:rPr>
              <a:t>MioDono</a:t>
            </a:r>
            <a:r>
              <a:rPr lang="it-IT" sz="2400" b="1" dirty="0">
                <a:solidFill>
                  <a:srgbClr val="C00000"/>
                </a:solidFill>
              </a:rPr>
              <a:t> di UniCredit, </a:t>
            </a:r>
            <a:r>
              <a:rPr lang="it-IT" sz="2400" b="1" dirty="0" err="1">
                <a:solidFill>
                  <a:srgbClr val="C00000"/>
                </a:solidFill>
              </a:rPr>
              <a:t>ForFunding</a:t>
            </a:r>
            <a:r>
              <a:rPr lang="it-IT" sz="2400" b="1" dirty="0">
                <a:solidFill>
                  <a:srgbClr val="C00000"/>
                </a:solidFill>
              </a:rPr>
              <a:t> di Intesa Sanpaolo, ecc. Banca Etica</a:t>
            </a:r>
            <a:r>
              <a:rPr lang="it-IT" sz="2400" dirty="0"/>
              <a:t>, poi, ha attuato una collaborazione tecnica con la piattaforma Produzioni dal Basso.</a:t>
            </a:r>
          </a:p>
          <a:p>
            <a:pPr marL="0" indent="0">
              <a:buNone/>
            </a:pPr>
            <a:r>
              <a:rPr lang="it-IT" sz="2400" dirty="0"/>
              <a:t> In questo caso, le persone, le imprese e le organizzazioni possono accedere al network di </a:t>
            </a:r>
            <a:r>
              <a:rPr lang="it-IT" sz="2400" b="1" dirty="0"/>
              <a:t>Banca Etica sul portale Produzioni dal Basso e, qualora raggiungano il 75% dei finanziamenti dal basso, potranno beneficiare di una donazione del restante 25%  messa a disposizione da Banca Etica.</a:t>
            </a:r>
          </a:p>
        </p:txBody>
      </p:sp>
    </p:spTree>
    <p:extLst>
      <p:ext uri="{BB962C8B-B14F-4D97-AF65-F5344CB8AC3E}">
        <p14:creationId xmlns:p14="http://schemas.microsoft.com/office/powerpoint/2010/main" val="5679688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>
                <a:solidFill>
                  <a:schemeClr val="accent1">
                    <a:lumMod val="50000"/>
                  </a:schemeClr>
                </a:solidFill>
              </a:rPr>
              <a:t>Gli strumenti di debito: </a:t>
            </a:r>
            <a:r>
              <a:rPr lang="it-IT" b="1" dirty="0">
                <a:solidFill>
                  <a:srgbClr val="C00000"/>
                </a:solidFill>
              </a:rPr>
              <a:t>Obbligazioni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417029"/>
            <a:ext cx="9840416" cy="434055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t-IT" dirty="0"/>
              <a:t>Una obbligazione è un titolo di debito che permette di ricevere, alla scadenza, il rimborso del </a:t>
            </a:r>
            <a:r>
              <a:rPr lang="it-IT" b="1" dirty="0">
                <a:solidFill>
                  <a:srgbClr val="002060"/>
                </a:solidFill>
              </a:rPr>
              <a:t>capitale prestato </a:t>
            </a:r>
            <a:r>
              <a:rPr lang="it-IT" dirty="0"/>
              <a:t>ed eventualmente delle </a:t>
            </a:r>
            <a:r>
              <a:rPr lang="it-IT" b="1" dirty="0">
                <a:solidFill>
                  <a:srgbClr val="002060"/>
                </a:solidFill>
              </a:rPr>
              <a:t>cedole</a:t>
            </a:r>
            <a:r>
              <a:rPr lang="it-IT" dirty="0"/>
              <a:t> durante il periodo di validità.</a:t>
            </a:r>
          </a:p>
          <a:p>
            <a:pPr marL="0" indent="0">
              <a:buNone/>
            </a:pPr>
            <a:r>
              <a:rPr lang="it-IT" dirty="0"/>
              <a:t>Le obbligazioni possono essere di tipo diverso:</a:t>
            </a:r>
          </a:p>
          <a:p>
            <a:pPr lvl="1"/>
            <a:r>
              <a:rPr lang="it-IT" dirty="0"/>
              <a:t>Obbligazioni </a:t>
            </a:r>
            <a:r>
              <a:rPr lang="it-IT" b="1" dirty="0"/>
              <a:t>senza cedola </a:t>
            </a:r>
            <a:r>
              <a:rPr lang="it-IT" dirty="0"/>
              <a:t>(come i</a:t>
            </a:r>
            <a:r>
              <a:rPr lang="it-IT" b="1" dirty="0"/>
              <a:t> </a:t>
            </a:r>
            <a:r>
              <a:rPr lang="it-IT" b="1" dirty="0">
                <a:solidFill>
                  <a:srgbClr val="002060"/>
                </a:solidFill>
              </a:rPr>
              <a:t>BOT</a:t>
            </a:r>
            <a:r>
              <a:rPr lang="it-IT" dirty="0"/>
              <a:t>)</a:t>
            </a:r>
          </a:p>
          <a:p>
            <a:pPr lvl="1"/>
            <a:r>
              <a:rPr lang="it-IT" dirty="0"/>
              <a:t>Obbligazioni con una cedola a </a:t>
            </a:r>
            <a:r>
              <a:rPr lang="it-IT" b="1" dirty="0"/>
              <a:t>tasso fisso </a:t>
            </a:r>
            <a:r>
              <a:rPr lang="it-IT" dirty="0"/>
              <a:t>(come i</a:t>
            </a:r>
            <a:r>
              <a:rPr lang="it-IT" b="1" dirty="0">
                <a:solidFill>
                  <a:srgbClr val="002060"/>
                </a:solidFill>
              </a:rPr>
              <a:t> BTP</a:t>
            </a:r>
            <a:r>
              <a:rPr lang="it-IT" dirty="0"/>
              <a:t>)</a:t>
            </a:r>
          </a:p>
          <a:p>
            <a:pPr lvl="1"/>
            <a:r>
              <a:rPr lang="it-IT" dirty="0"/>
              <a:t>Obbligazioni con una cedola a tasso</a:t>
            </a:r>
            <a:r>
              <a:rPr lang="it-IT" b="1" dirty="0"/>
              <a:t> variabile </a:t>
            </a:r>
            <a:r>
              <a:rPr lang="it-IT" dirty="0"/>
              <a:t>(come i </a:t>
            </a:r>
            <a:r>
              <a:rPr lang="it-IT" b="1" dirty="0">
                <a:solidFill>
                  <a:srgbClr val="002060"/>
                </a:solidFill>
              </a:rPr>
              <a:t>CCT</a:t>
            </a:r>
            <a:r>
              <a:rPr lang="it-IT" dirty="0"/>
              <a:t>)</a:t>
            </a:r>
          </a:p>
          <a:p>
            <a:pPr lvl="1"/>
            <a:endParaRPr lang="it-IT" dirty="0"/>
          </a:p>
          <a:p>
            <a:pPr lvl="1"/>
            <a:endParaRPr lang="it-IT" dirty="0"/>
          </a:p>
          <a:p>
            <a:pPr lvl="1"/>
            <a:r>
              <a:rPr lang="it-IT" sz="3000" b="1" dirty="0">
                <a:solidFill>
                  <a:srgbClr val="002060"/>
                </a:solidFill>
              </a:rPr>
              <a:t>Obbligazioni </a:t>
            </a:r>
            <a:r>
              <a:rPr lang="it-IT" sz="3000" dirty="0">
                <a:solidFill>
                  <a:srgbClr val="002060"/>
                </a:solidFill>
              </a:rPr>
              <a:t>emesse dalle </a:t>
            </a:r>
          </a:p>
          <a:p>
            <a:pPr marL="457200" lvl="1" indent="0">
              <a:buNone/>
            </a:pPr>
            <a:r>
              <a:rPr lang="it-IT" sz="3000" b="1" dirty="0">
                <a:solidFill>
                  <a:srgbClr val="002060"/>
                </a:solidFill>
              </a:rPr>
              <a:t>società private o banche</a:t>
            </a:r>
          </a:p>
          <a:p>
            <a:pPr marL="0" indent="0">
              <a:buNone/>
            </a:pPr>
            <a:br>
              <a:rPr lang="it-IT" dirty="0"/>
            </a:b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D693346-B0B5-4C0E-A477-F98EEE810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272C7-E20E-4337-9732-523B3809827F}" type="slidenum">
              <a:rPr lang="it-IT" smtClean="0"/>
              <a:t>31</a:t>
            </a:fld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50EEF557-9BD8-4B22-85DD-9296C6A701ED}"/>
              </a:ext>
            </a:extLst>
          </p:cNvPr>
          <p:cNvSpPr/>
          <p:nvPr/>
        </p:nvSpPr>
        <p:spPr>
          <a:xfrm>
            <a:off x="1296013" y="5061870"/>
            <a:ext cx="4577991" cy="124420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CORPORATE BOND EMESSI DA UN POOL DI BANCHE CHE SVOLGONO LA FUNZIONE DI ASSUNZIONE O COLLOCAMENTO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3080EADF-45B3-45D0-9070-CC91628A8C8A}"/>
              </a:ext>
            </a:extLst>
          </p:cNvPr>
          <p:cNvSpPr/>
          <p:nvPr/>
        </p:nvSpPr>
        <p:spPr>
          <a:xfrm>
            <a:off x="8387256" y="2345531"/>
            <a:ext cx="3505784" cy="109010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TITOLI DI STATO EMESSI CON ASTA CON PREZZO DA STABILIRE IN BASE ALL’INCONTRO DELLE CONTROPARTI</a:t>
            </a:r>
          </a:p>
        </p:txBody>
      </p:sp>
    </p:spTree>
    <p:extLst>
      <p:ext uri="{BB962C8B-B14F-4D97-AF65-F5344CB8AC3E}">
        <p14:creationId xmlns:p14="http://schemas.microsoft.com/office/powerpoint/2010/main" val="27040855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0E5E7AE-E286-423E-93AB-CF7842926E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8"/>
            <a:ext cx="10537204" cy="3860699"/>
          </a:xfrm>
        </p:spPr>
        <p:txBody>
          <a:bodyPr>
            <a:normAutofit fontScale="92500" lnSpcReduction="20000"/>
          </a:bodyPr>
          <a:lstStyle/>
          <a:p>
            <a:r>
              <a:rPr lang="it-IT" b="1" dirty="0">
                <a:solidFill>
                  <a:srgbClr val="C00000"/>
                </a:solidFill>
              </a:rPr>
              <a:t>DURATA </a:t>
            </a:r>
            <a:r>
              <a:rPr lang="it-IT" dirty="0">
                <a:solidFill>
                  <a:srgbClr val="C00000"/>
                </a:solidFill>
              </a:rPr>
              <a:t>( RELATIVA SE POSSO RIVENDERE IL PRODOTTO IN UN MERCATO SECONDARIO STANDO ATTENTO AL SUO </a:t>
            </a:r>
            <a:r>
              <a:rPr lang="it-IT" b="1" dirty="0">
                <a:solidFill>
                  <a:srgbClr val="C00000"/>
                </a:solidFill>
              </a:rPr>
              <a:t>EXIT PRICE)</a:t>
            </a:r>
          </a:p>
          <a:p>
            <a:endParaRPr lang="it-IT" b="1" dirty="0">
              <a:solidFill>
                <a:srgbClr val="C00000"/>
              </a:solidFill>
            </a:endParaRPr>
          </a:p>
          <a:p>
            <a:r>
              <a:rPr lang="it-IT" b="1" dirty="0">
                <a:solidFill>
                  <a:srgbClr val="C00000"/>
                </a:solidFill>
              </a:rPr>
              <a:t>SICUREZZA</a:t>
            </a:r>
            <a:r>
              <a:rPr lang="it-IT" dirty="0">
                <a:solidFill>
                  <a:srgbClr val="C00000"/>
                </a:solidFill>
              </a:rPr>
              <a:t> DELL’INVESTIMENTO MEDIANTE VALUTAZIONE DELLA SOLVIBILITA’ DI UN’IMPRESA O DI UNO STATO IN BASE AL </a:t>
            </a:r>
            <a:r>
              <a:rPr lang="it-IT" sz="4300" b="1" dirty="0">
                <a:solidFill>
                  <a:srgbClr val="C00000"/>
                </a:solidFill>
              </a:rPr>
              <a:t>RATING</a:t>
            </a:r>
            <a:r>
              <a:rPr lang="it-IT" sz="4300" dirty="0">
                <a:solidFill>
                  <a:srgbClr val="C00000"/>
                </a:solidFill>
              </a:rPr>
              <a:t> </a:t>
            </a:r>
            <a:r>
              <a:rPr lang="it-IT" dirty="0">
                <a:solidFill>
                  <a:srgbClr val="C00000"/>
                </a:solidFill>
              </a:rPr>
              <a:t>FORNITO DALLE AGENZIE </a:t>
            </a:r>
          </a:p>
          <a:p>
            <a:endParaRPr lang="it-IT" dirty="0">
              <a:solidFill>
                <a:srgbClr val="C00000"/>
              </a:solidFill>
            </a:endParaRPr>
          </a:p>
          <a:p>
            <a:r>
              <a:rPr lang="it-IT" b="1" dirty="0">
                <a:solidFill>
                  <a:srgbClr val="C00000"/>
                </a:solidFill>
              </a:rPr>
              <a:t>REDDITIVITA’</a:t>
            </a:r>
            <a:r>
              <a:rPr lang="it-IT" dirty="0">
                <a:solidFill>
                  <a:srgbClr val="C00000"/>
                </a:solidFill>
              </a:rPr>
              <a:t>DEL TITOLO IN TERMINI DI TASSO DI </a:t>
            </a:r>
            <a:r>
              <a:rPr lang="it-IT" b="1" dirty="0">
                <a:solidFill>
                  <a:srgbClr val="C00000"/>
                </a:solidFill>
              </a:rPr>
              <a:t>INTERESSE EFFETTIVO</a:t>
            </a:r>
          </a:p>
          <a:p>
            <a:endParaRPr lang="it-IT" b="1" dirty="0">
              <a:solidFill>
                <a:srgbClr val="C00000"/>
              </a:solidFill>
            </a:endParaRPr>
          </a:p>
          <a:p>
            <a:r>
              <a:rPr lang="it-IT" b="1" dirty="0">
                <a:solidFill>
                  <a:srgbClr val="C00000"/>
                </a:solidFill>
              </a:rPr>
              <a:t>PERIODICITA</a:t>
            </a:r>
            <a:r>
              <a:rPr lang="it-IT" dirty="0">
                <a:solidFill>
                  <a:srgbClr val="C00000"/>
                </a:solidFill>
              </a:rPr>
              <a:t>’ DELLE CEDOLE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DDFB98C-F0A9-4445-9313-BCFB61918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272C7-E20E-4337-9732-523B3809827F}" type="slidenum">
              <a:rPr lang="it-IT" smtClean="0"/>
              <a:t>32</a:t>
            </a:fld>
            <a:endParaRPr lang="it-IT"/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4DC1905A-673F-4564-88BF-14F7CDD3DA59}"/>
              </a:ext>
            </a:extLst>
          </p:cNvPr>
          <p:cNvSpPr txBox="1">
            <a:spLocks/>
          </p:cNvSpPr>
          <p:nvPr/>
        </p:nvSpPr>
        <p:spPr>
          <a:xfrm>
            <a:off x="767407" y="836712"/>
            <a:ext cx="10153129" cy="85725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altLang="it-IT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anose="020B0600070205080204" pitchFamily="34" charset="-128"/>
              </a:rPr>
              <a:t>FOCUS TECNICO : QUALI SONO GLI ELEMENTI DI VALUTAZIONE??</a:t>
            </a:r>
          </a:p>
        </p:txBody>
      </p:sp>
    </p:spTree>
    <p:extLst>
      <p:ext uri="{BB962C8B-B14F-4D97-AF65-F5344CB8AC3E}">
        <p14:creationId xmlns:p14="http://schemas.microsoft.com/office/powerpoint/2010/main" val="8181629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BD09167-67FE-4775-B787-8E52692D1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educazione finanziaria : FRANCESCA DOSSI 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C3B94DA-42A7-427A-A7C1-7D3BCB408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272C7-E20E-4337-9732-523B3809827F}" type="slidenum">
              <a:rPr lang="it-IT" smtClean="0"/>
              <a:t>33</a:t>
            </a:fld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D3EFED0A-75B0-45CB-BEDC-CBC1367CFB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376" y="310344"/>
            <a:ext cx="8568952" cy="6237312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6A94D0CA-0827-4BC3-BB76-20E48C64EADD}"/>
              </a:ext>
            </a:extLst>
          </p:cNvPr>
          <p:cNvSpPr txBox="1"/>
          <p:nvPr/>
        </p:nvSpPr>
        <p:spPr>
          <a:xfrm>
            <a:off x="9148933" y="3016386"/>
            <a:ext cx="2871299" cy="35086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CAPACITA’ DI ONORARE IL </a:t>
            </a:r>
          </a:p>
          <a:p>
            <a:pPr algn="ctr"/>
            <a:r>
              <a:rPr lang="it-IT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PRESTITO VERSO GLI </a:t>
            </a:r>
          </a:p>
          <a:p>
            <a:pPr algn="ctr"/>
            <a:r>
              <a:rPr lang="it-IT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INVESTITORI</a:t>
            </a:r>
          </a:p>
          <a:p>
            <a:pPr algn="ctr"/>
            <a:r>
              <a:rPr lang="it-IT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0,01 % AAA</a:t>
            </a:r>
          </a:p>
          <a:p>
            <a:pPr algn="ctr"/>
            <a:r>
              <a:rPr lang="it-IT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0,18% BBB</a:t>
            </a:r>
          </a:p>
          <a:p>
            <a:pPr algn="ctr"/>
            <a:endParaRPr lang="it-IT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it-IT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RATING SI APPLICA</a:t>
            </a:r>
          </a:p>
          <a:p>
            <a:pPr algn="ctr"/>
            <a:r>
              <a:rPr lang="it-IT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SOLO PER </a:t>
            </a:r>
          </a:p>
          <a:p>
            <a:pPr algn="ctr"/>
            <a:r>
              <a:rPr lang="it-IT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OBBLIGAZIONI e</a:t>
            </a:r>
          </a:p>
          <a:p>
            <a:pPr algn="ctr"/>
            <a:r>
              <a:rPr lang="it-IT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TITOLI SOVRANI</a:t>
            </a:r>
          </a:p>
          <a:p>
            <a:pPr algn="ctr"/>
            <a:endParaRPr lang="it-IT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5B39D05F-4EB2-4AE9-981C-2ADCC5D639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1554" y="584189"/>
            <a:ext cx="2666058" cy="2066101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0FA918AF-FCC0-4717-8276-11B379EEBD0B}"/>
              </a:ext>
            </a:extLst>
          </p:cNvPr>
          <p:cNvSpPr txBox="1"/>
          <p:nvPr/>
        </p:nvSpPr>
        <p:spPr>
          <a:xfrm>
            <a:off x="5449617" y="3188005"/>
            <a:ext cx="1433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C00000"/>
                </a:solidFill>
              </a:rPr>
              <a:t>JUNK BOND</a:t>
            </a:r>
          </a:p>
        </p:txBody>
      </p:sp>
      <p:sp>
        <p:nvSpPr>
          <p:cNvPr id="10" name="Rettangolo smussato 9">
            <a:extLst>
              <a:ext uri="{FF2B5EF4-FFF2-40B4-BE49-F238E27FC236}">
                <a16:creationId xmlns:a16="http://schemas.microsoft.com/office/drawing/2014/main" id="{0FCB46CA-00C6-4281-9592-FB14890CAC2B}"/>
              </a:ext>
            </a:extLst>
          </p:cNvPr>
          <p:cNvSpPr/>
          <p:nvPr/>
        </p:nvSpPr>
        <p:spPr>
          <a:xfrm>
            <a:off x="479376" y="3244334"/>
            <a:ext cx="5040560" cy="256674"/>
          </a:xfrm>
          <a:prstGeom prst="bevel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52A9EFE2-4749-4ED1-8CA1-44C4652BDC64}"/>
              </a:ext>
            </a:extLst>
          </p:cNvPr>
          <p:cNvSpPr txBox="1"/>
          <p:nvPr/>
        </p:nvSpPr>
        <p:spPr>
          <a:xfrm rot="19018176">
            <a:off x="2703190" y="4328467"/>
            <a:ext cx="278396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6000" b="1" dirty="0">
                <a:solidFill>
                  <a:srgbClr val="C00000"/>
                </a:solidFill>
              </a:rPr>
              <a:t>RATING</a:t>
            </a:r>
          </a:p>
        </p:txBody>
      </p:sp>
    </p:spTree>
    <p:extLst>
      <p:ext uri="{BB962C8B-B14F-4D97-AF65-F5344CB8AC3E}">
        <p14:creationId xmlns:p14="http://schemas.microsoft.com/office/powerpoint/2010/main" val="31433384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5C5FFDE-A4CA-4252-AA07-74F49C751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289" y="365125"/>
            <a:ext cx="11571889" cy="1325563"/>
          </a:xfrm>
        </p:spPr>
        <p:txBody>
          <a:bodyPr/>
          <a:lstStyle/>
          <a:p>
            <a:r>
              <a:rPr lang="it-IT" b="1" dirty="0">
                <a:solidFill>
                  <a:srgbClr val="C00000"/>
                </a:solidFill>
              </a:rPr>
              <a:t>Cartolarizzazioni: lo scandalo dei mutui sub prime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9368EC4-C9B9-4E12-B5E9-1B03D7E6DC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455" y="1617269"/>
            <a:ext cx="10171524" cy="4875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1962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562C998-127B-41D7-B7A1-2F4B414D3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803" y="1647386"/>
            <a:ext cx="11027979" cy="3208393"/>
          </a:xfrm>
        </p:spPr>
        <p:txBody>
          <a:bodyPr>
            <a:normAutofit fontScale="90000"/>
          </a:bodyPr>
          <a:lstStyle/>
          <a:p>
            <a:pPr algn="ctr" fontAlgn="base"/>
            <a:br>
              <a:rPr lang="it-IT" dirty="0"/>
            </a:br>
            <a:r>
              <a:rPr lang="it-IT" b="1" dirty="0">
                <a:solidFill>
                  <a:srgbClr val="C00000"/>
                </a:solidFill>
              </a:rPr>
              <a:t>Finanziamenti a gestione indiretta con bando</a:t>
            </a:r>
            <a:br>
              <a:rPr lang="it-IT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it-IT" b="1" dirty="0"/>
            </a:br>
            <a:r>
              <a:rPr lang="it-IT" sz="2000" dirty="0"/>
              <a:t>Si tratta di opportunità di sostegno agli investimenti realizzati da </a:t>
            </a:r>
            <a:r>
              <a:rPr lang="it-IT" sz="2000" b="1" u="sng" dirty="0">
                <a:hlinkClick r:id="rId2" tooltip="Fondi Ue e contributi statali per fare impresa"/>
              </a:rPr>
              <a:t>imprese</a:t>
            </a:r>
            <a:r>
              <a:rPr lang="it-IT" sz="2000" dirty="0"/>
              <a:t> degli Stati Membri in cui la </a:t>
            </a:r>
            <a:r>
              <a:rPr lang="it-IT" sz="2000" b="1" dirty="0">
                <a:solidFill>
                  <a:srgbClr val="002060"/>
                </a:solidFill>
              </a:rPr>
              <a:t>gestione </a:t>
            </a:r>
            <a:r>
              <a:rPr lang="it-IT" sz="2000" dirty="0"/>
              <a:t>delle sovvenzioni è controllata dalla Commissione attraverso le Direzioni generali e le </a:t>
            </a:r>
            <a:r>
              <a:rPr lang="it-IT" sz="2000" b="1" dirty="0">
                <a:solidFill>
                  <a:srgbClr val="002060"/>
                </a:solidFill>
              </a:rPr>
              <a:t>Agenzie</a:t>
            </a:r>
            <a:r>
              <a:rPr lang="it-IT" sz="2000" dirty="0"/>
              <a:t> esecutive</a:t>
            </a:r>
            <a:br>
              <a:rPr lang="it-IT" sz="2000" dirty="0"/>
            </a:br>
            <a:r>
              <a:rPr lang="it-IT" sz="2000" dirty="0"/>
              <a:t>Le risorse economiche vengono messe a disposizione degli Stati nazionali o delle Regioni, che li amministrano finalizzandone l’efficacia in direzione delle politiche agricole e strutturali, previa approvazione e condivisione da parte della Commissione che adotta i</a:t>
            </a:r>
            <a:r>
              <a:rPr lang="it-IT" sz="2000" dirty="0">
                <a:solidFill>
                  <a:srgbClr val="002060"/>
                </a:solidFill>
              </a:rPr>
              <a:t> </a:t>
            </a:r>
            <a:r>
              <a:rPr lang="it-IT" sz="2000" b="1" dirty="0">
                <a:solidFill>
                  <a:srgbClr val="002060"/>
                </a:solidFill>
              </a:rPr>
              <a:t>Programmi operativi nazionali (</a:t>
            </a:r>
            <a:r>
              <a:rPr lang="it-IT" sz="2000" b="1" dirty="0" err="1">
                <a:solidFill>
                  <a:srgbClr val="002060"/>
                </a:solidFill>
              </a:rPr>
              <a:t>Pon</a:t>
            </a:r>
            <a:r>
              <a:rPr lang="it-IT" sz="2000" b="1" dirty="0">
                <a:solidFill>
                  <a:srgbClr val="002060"/>
                </a:solidFill>
              </a:rPr>
              <a:t>) e regionali (Por).</a:t>
            </a:r>
            <a:br>
              <a:rPr lang="it-IT" sz="2000" b="1" dirty="0">
                <a:solidFill>
                  <a:srgbClr val="C00000"/>
                </a:solidFill>
              </a:rPr>
            </a:br>
            <a:r>
              <a:rPr lang="it-IT" sz="2000" b="1" dirty="0">
                <a:solidFill>
                  <a:srgbClr val="C00000"/>
                </a:solidFill>
              </a:rPr>
              <a:t> </a:t>
            </a:r>
            <a:r>
              <a:rPr lang="it-IT" sz="2000" dirty="0"/>
              <a:t>Fanno parte di questa categoria i </a:t>
            </a:r>
            <a:r>
              <a:rPr lang="it-IT" sz="2000" b="1" dirty="0">
                <a:solidFill>
                  <a:srgbClr val="002060"/>
                </a:solidFill>
              </a:rPr>
              <a:t>Fondi strutturali (Fesr, </a:t>
            </a:r>
            <a:r>
              <a:rPr lang="it-IT" sz="2000" b="1" dirty="0" err="1">
                <a:solidFill>
                  <a:srgbClr val="002060"/>
                </a:solidFill>
              </a:rPr>
              <a:t>Fse</a:t>
            </a:r>
            <a:r>
              <a:rPr lang="it-IT" sz="2000" b="1" dirty="0">
                <a:solidFill>
                  <a:srgbClr val="002060"/>
                </a:solidFill>
              </a:rPr>
              <a:t>, Fondo di coesione) </a:t>
            </a:r>
            <a:r>
              <a:rPr lang="it-IT" sz="2000" dirty="0"/>
              <a:t>che si pongono l’obiettivo di favorire la coesione e lo sviluppo economico e sociale delle regioni e degli Stati, con particolare attenzione a quelli in ritardo dal punto di vista dello sviluppo.</a:t>
            </a:r>
            <a:br>
              <a:rPr lang="it-IT" sz="2000" dirty="0"/>
            </a:br>
            <a:br>
              <a:rPr lang="it-IT" sz="2000" dirty="0"/>
            </a:br>
            <a:r>
              <a:rPr lang="it-IT" sz="2000" dirty="0">
                <a:solidFill>
                  <a:srgbClr val="C00000"/>
                </a:solidFill>
              </a:rPr>
              <a:t>Attivazione delle richieste mediante </a:t>
            </a:r>
            <a:r>
              <a:rPr lang="it-IT" sz="2000" b="1" dirty="0">
                <a:solidFill>
                  <a:srgbClr val="C00000"/>
                </a:solidFill>
              </a:rPr>
              <a:t>bando ed informativa contenuta nei call for paper</a:t>
            </a:r>
            <a:br>
              <a:rPr lang="it-IT" sz="2000" b="1" dirty="0">
                <a:solidFill>
                  <a:srgbClr val="002060"/>
                </a:solidFill>
              </a:rPr>
            </a:b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endParaRPr lang="it-IT" sz="2000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5437DF5-1A16-486C-869B-C4D25D76F7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353" y="4656616"/>
            <a:ext cx="11605293" cy="110799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entiumBookBasic"/>
              </a:rPr>
              <a:t>L’iter da seguire per ottenere un’agevolazione comincia con la pubblicazione dell’atto che formalizza il programma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entiumBookBasic"/>
              </a:rPr>
              <a:t>Comunitario </a:t>
            </a:r>
            <a:r>
              <a:rPr lang="it-IT" altLang="it-IT" dirty="0">
                <a:solidFill>
                  <a:srgbClr val="000000"/>
                </a:solidFill>
                <a:latin typeface="GentiumBookBasic"/>
              </a:rPr>
              <a:t>che</a:t>
            </a:r>
            <a:r>
              <a:rPr kumimoji="0" lang="it-IT" altLang="it-IT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entiumBookBasic"/>
              </a:rPr>
              <a:t> avviene attraverso una Decisione del </a:t>
            </a:r>
            <a:r>
              <a:rPr kumimoji="0" lang="it-IT" altLang="it-IT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entiumBookBasic"/>
              </a:rPr>
              <a:t>Parlamento Europeo e del Consiglio </a:t>
            </a:r>
            <a:r>
              <a:rPr kumimoji="0" lang="it-IT" altLang="it-IT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entiumBookBasic"/>
              </a:rPr>
              <a:t>pubblicata sulla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b="1" i="0" u="sng" strike="noStrike" cap="none" normalizeH="0" baseline="0" dirty="0">
                <a:ln>
                  <a:noFill/>
                </a:ln>
                <a:solidFill>
                  <a:srgbClr val="003F74"/>
                </a:solidFill>
                <a:effectLst/>
                <a:latin typeface="GentiumBookBasic"/>
              </a:rPr>
              <a:t>Gazzetta Ufficiale dell’Unione europea</a:t>
            </a:r>
            <a:r>
              <a:rPr kumimoji="0" lang="it-IT" altLang="it-IT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entiumBookBasic"/>
              </a:rPr>
              <a:t>. 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entiumBookBasic"/>
              </a:rPr>
              <a:t>Nella Decisione sono inseriti dati quali durata del programma, budget, disposizioni finanziarie, obiettivi e settori d’azione.</a:t>
            </a:r>
            <a:r>
              <a:rPr kumimoji="0" lang="it-IT" altLang="it-IT" sz="105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it-IT" altLang="it-IT" sz="2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5644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CEFF8E0-07A8-4DAB-A0B9-C6F3E278D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>
                <a:solidFill>
                  <a:srgbClr val="C00000"/>
                </a:solidFill>
              </a:rPr>
              <a:t>Il decreto liquidità per le imprese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9610582-F151-4BC6-A26F-3D55F1E70C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b="1" dirty="0"/>
              <a:t>garanzie da parte dello Stato per 200 miliardi (art. 1), concesse attraverso</a:t>
            </a:r>
            <a:r>
              <a:rPr lang="it-IT" b="1" dirty="0">
                <a:solidFill>
                  <a:srgbClr val="C00000"/>
                </a:solidFill>
              </a:rPr>
              <a:t> </a:t>
            </a:r>
            <a:r>
              <a:rPr lang="it-IT" b="1" dirty="0" err="1">
                <a:solidFill>
                  <a:srgbClr val="C00000"/>
                </a:solidFill>
              </a:rPr>
              <a:t>Sace</a:t>
            </a:r>
            <a:r>
              <a:rPr lang="it-IT" b="1" dirty="0">
                <a:solidFill>
                  <a:srgbClr val="C00000"/>
                </a:solidFill>
              </a:rPr>
              <a:t> </a:t>
            </a:r>
            <a:r>
              <a:rPr lang="it-IT" b="1" dirty="0"/>
              <a:t>in favore di banche che effettuino finanziamenti alle imprese di ogni dimensione.</a:t>
            </a:r>
            <a:r>
              <a:rPr lang="it-IT" dirty="0"/>
              <a:t> In particolare, la garanzia coprirà tra il 70% e il 90% dell’importo finanziato, a seconda delle dimensioni dell’impresa, ed è subordinata a una serie di condizioni tra le quali l’impossibilità di distribuzione dei dividendi da parte dell’impresa beneficiaria per i successivi dodici mesi e la necessaria destinazione del finanziamento per sostenere spese ad attività produttive localizzate in Italia</a:t>
            </a:r>
          </a:p>
        </p:txBody>
      </p:sp>
    </p:spTree>
    <p:extLst>
      <p:ext uri="{BB962C8B-B14F-4D97-AF65-F5344CB8AC3E}">
        <p14:creationId xmlns:p14="http://schemas.microsoft.com/office/powerpoint/2010/main" val="29207000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DD634813-A028-4AFA-A805-3E24AAB67982}"/>
              </a:ext>
            </a:extLst>
          </p:cNvPr>
          <p:cNvSpPr/>
          <p:nvPr/>
        </p:nvSpPr>
        <p:spPr>
          <a:xfrm>
            <a:off x="599090" y="751344"/>
            <a:ext cx="10731062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400" b="1" dirty="0">
                <a:solidFill>
                  <a:srgbClr val="000000"/>
                </a:solidFill>
                <a:latin typeface="Roboto Slab"/>
              </a:rPr>
              <a:t>potenziamento del Fondo di Garanzia per le </a:t>
            </a:r>
            <a:r>
              <a:rPr lang="it-IT" sz="2400" b="1" dirty="0" err="1">
                <a:solidFill>
                  <a:srgbClr val="000000"/>
                </a:solidFill>
                <a:latin typeface="Roboto Slab"/>
              </a:rPr>
              <a:t>Pmi</a:t>
            </a:r>
            <a:r>
              <a:rPr lang="it-IT" sz="2400" b="1" dirty="0">
                <a:solidFill>
                  <a:srgbClr val="000000"/>
                </a:solidFill>
                <a:latin typeface="Roboto Slab"/>
              </a:rPr>
              <a:t> (art. 13), con l’ammissione al Fondo, con copertura al 100%, e senza procedura di valutazione da parte del medesimo, dei nuovi finanziamenti di durata massima di 6 anni a favore di </a:t>
            </a:r>
            <a:r>
              <a:rPr lang="it-IT" sz="2400" b="1" dirty="0" err="1">
                <a:solidFill>
                  <a:srgbClr val="000000"/>
                </a:solidFill>
                <a:latin typeface="Roboto Slab"/>
              </a:rPr>
              <a:t>Pmi</a:t>
            </a:r>
            <a:r>
              <a:rPr lang="it-IT" sz="2400" b="1" dirty="0">
                <a:solidFill>
                  <a:srgbClr val="000000"/>
                </a:solidFill>
                <a:latin typeface="Roboto Slab"/>
              </a:rPr>
              <a:t> e piccoli professionisti</a:t>
            </a:r>
            <a:r>
              <a:rPr lang="it-IT" sz="2400" dirty="0">
                <a:solidFill>
                  <a:srgbClr val="000000"/>
                </a:solidFill>
                <a:latin typeface="Roboto Slab"/>
              </a:rPr>
              <a:t>, per un importo massimo di 25.000 euro e comunque non superiore al 25% dei ricavi del beneficiario; il rimborso del capitale non decorre prima di 18 mesi dall’erogazione del prestito. Il Fondo può ora concedere garanzie a titolo gratuito fino a un importo massimo di 5 milioni di euro anche alle imprese con numero di dipendenti inferiore a 499. </a:t>
            </a:r>
            <a:r>
              <a:rPr lang="it-IT" sz="2400" b="1" dirty="0">
                <a:solidFill>
                  <a:srgbClr val="C00000"/>
                </a:solidFill>
                <a:latin typeface="Roboto Slab"/>
              </a:rPr>
              <a:t>La garanzia del fondo stesso è pari al 90% dell’importo</a:t>
            </a:r>
            <a:r>
              <a:rPr lang="it-IT" sz="2400" dirty="0">
                <a:solidFill>
                  <a:srgbClr val="000000"/>
                </a:solidFill>
                <a:latin typeface="Roboto Slab"/>
              </a:rPr>
              <a:t>. Infine, per le imprese con ricavi fino a 3,2 milioni di euro, la garanzia concessa dal Fondo al 90% può essere cumulata con un’altra garanzia di un terzo soggetto, per ottenere prestiti con una garanzia del 100% su finanziamenti di importo massimo di 800.000 euro (e comunque non superiori al 25% dei ricavi del beneficiario);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981995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9267FB3A-9FAA-414E-9C1D-03F6258EDCAE}"/>
              </a:ext>
            </a:extLst>
          </p:cNvPr>
          <p:cNvSpPr/>
          <p:nvPr/>
        </p:nvSpPr>
        <p:spPr>
          <a:xfrm>
            <a:off x="798787" y="762534"/>
            <a:ext cx="1013197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b="1" dirty="0">
                <a:solidFill>
                  <a:srgbClr val="000000"/>
                </a:solidFill>
                <a:latin typeface="Roboto Slab"/>
              </a:rPr>
              <a:t>-rafforzamento del sostegno pubblico all’esportazione (art. 2), per migliorare l’incisività e tempestività dell’intervento statale.</a:t>
            </a:r>
            <a:r>
              <a:rPr lang="it-IT" dirty="0">
                <a:solidFill>
                  <a:srgbClr val="000000"/>
                </a:solidFill>
                <a:latin typeface="Roboto Slab"/>
              </a:rPr>
              <a:t> L’intervento introduce un sistema di coassicurazione in base al quale gli impegni derivanti dall’attività assicurativa di </a:t>
            </a:r>
            <a:r>
              <a:rPr lang="it-IT" b="1" dirty="0" err="1">
                <a:solidFill>
                  <a:srgbClr val="000000"/>
                </a:solidFill>
                <a:latin typeface="Roboto Slab"/>
              </a:rPr>
              <a:t>Sace</a:t>
            </a:r>
            <a:r>
              <a:rPr lang="it-IT" dirty="0">
                <a:solidFill>
                  <a:srgbClr val="000000"/>
                </a:solidFill>
                <a:latin typeface="Roboto Slab"/>
              </a:rPr>
              <a:t> sono assunti dallo Stato per il 90% e dalla stessa società per il restante 10%, </a:t>
            </a:r>
            <a:r>
              <a:rPr lang="it-IT" b="1" dirty="0">
                <a:solidFill>
                  <a:srgbClr val="000000"/>
                </a:solidFill>
                <a:latin typeface="Roboto Slab"/>
              </a:rPr>
              <a:t>liberando in questo modo fino a ulteriori 200 miliardi di risorse da destinare al potenziamento dell’export</a:t>
            </a:r>
            <a:r>
              <a:rPr lang="it-IT" dirty="0">
                <a:solidFill>
                  <a:srgbClr val="000000"/>
                </a:solidFill>
                <a:latin typeface="Roboto Slab"/>
              </a:rPr>
              <a:t>. L’obiettivo è di consentire a </a:t>
            </a:r>
            <a:r>
              <a:rPr lang="it-IT" dirty="0" err="1">
                <a:solidFill>
                  <a:srgbClr val="000000"/>
                </a:solidFill>
                <a:latin typeface="Roboto Slab"/>
              </a:rPr>
              <a:t>Sace</a:t>
            </a:r>
            <a:r>
              <a:rPr lang="it-IT" dirty="0">
                <a:solidFill>
                  <a:srgbClr val="000000"/>
                </a:solidFill>
                <a:latin typeface="Roboto Slab"/>
              </a:rPr>
              <a:t> di far fronte alla crescente richiesta di assicurare operazioni ritenute di interesse strategico per l’economia nazionale che la società non avrebbe altrimenti la capacità finanziaria di coprire</a:t>
            </a:r>
            <a:endParaRPr lang="it-IT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E9BC9A25-B361-440D-844B-1805E84EB8B6}"/>
              </a:ext>
            </a:extLst>
          </p:cNvPr>
          <p:cNvSpPr/>
          <p:nvPr/>
        </p:nvSpPr>
        <p:spPr>
          <a:xfrm>
            <a:off x="1334813" y="3014576"/>
            <a:ext cx="881817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2600" b="1" u="sng" dirty="0">
                <a:solidFill>
                  <a:srgbClr val="FF0000"/>
                </a:solidFill>
              </a:rPr>
              <a:t>CASSA DEPOSITI E PRESTITI</a:t>
            </a:r>
            <a:r>
              <a:rPr lang="it-IT" dirty="0">
                <a:solidFill>
                  <a:schemeClr val="accent2">
                    <a:lumMod val="50000"/>
                  </a:schemeClr>
                </a:solidFill>
              </a:rPr>
              <a:t>: 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SPA CONTROLLATA ALL 80% DAL MEF GESTISCE UNA PARTE DEL RISPARMIO NAZIONALE; FINANZIA GI INVESTIMENTI DELLA PUBBLICA AMMINISTRAZIONE DI SOSTEGNO ALL’ECONOMIA.</a:t>
            </a:r>
          </a:p>
          <a:p>
            <a:pPr>
              <a:defRPr/>
            </a:pPr>
            <a:endParaRPr lang="it-IT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it-IT" sz="2800" b="1" dirty="0">
                <a:solidFill>
                  <a:srgbClr val="FF0000"/>
                </a:solidFill>
              </a:rPr>
              <a:t>SACE</a:t>
            </a:r>
            <a:r>
              <a:rPr lang="it-IT" sz="1600" b="1" dirty="0">
                <a:solidFill>
                  <a:srgbClr val="FF0000"/>
                </a:solidFill>
              </a:rPr>
              <a:t>: </a:t>
            </a:r>
            <a:r>
              <a:rPr lang="it-IT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SEZIONE PER </a:t>
            </a:r>
            <a:r>
              <a:rPr lang="it-IT" sz="1600" dirty="0">
                <a:solidFill>
                  <a:srgbClr val="FF0000"/>
                </a:solidFill>
              </a:rPr>
              <a:t>L’ASSICURAZIONE</a:t>
            </a:r>
            <a:r>
              <a:rPr lang="it-IT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DEL CREDITO ALL’ESPORT: OFFRE UNA GAMMA DI PRODOTTI ASSICURATIVI E FINANZIARI (ASSICURAZIONE DEL CREDITO, FACTORING, PROTEZIONE DEGLI INVESTIMENTI)</a:t>
            </a:r>
          </a:p>
          <a:p>
            <a:pPr lvl="1" fontAlgn="auto">
              <a:spcAft>
                <a:spcPts val="0"/>
              </a:spcAft>
              <a:defRPr/>
            </a:pPr>
            <a:endParaRPr lang="it-IT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it-IT" sz="2800" b="1" dirty="0">
                <a:solidFill>
                  <a:srgbClr val="FF0000"/>
                </a:solidFill>
              </a:rPr>
              <a:t>SIMEST</a:t>
            </a:r>
            <a:r>
              <a:rPr lang="it-IT" sz="1600" b="1" dirty="0">
                <a:solidFill>
                  <a:srgbClr val="FF0000"/>
                </a:solidFill>
              </a:rPr>
              <a:t>:</a:t>
            </a:r>
            <a:r>
              <a:rPr lang="it-IT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SOCIETA’ FINANZIARIA PUBBLICA E PRIVATA (mista) VOLTA A FAVORIRE SUPPORTO FINANZIARIO ALLE IMPRESE MEDIANTE PRESTITI A </a:t>
            </a:r>
            <a:r>
              <a:rPr lang="it-IT" sz="1600" b="1" dirty="0">
                <a:solidFill>
                  <a:srgbClr val="FF0000"/>
                </a:solidFill>
              </a:rPr>
              <a:t>TASSI AGEVOLATI </a:t>
            </a:r>
            <a:r>
              <a:rPr lang="it-IT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 QUOTE DI </a:t>
            </a:r>
            <a:r>
              <a:rPr lang="it-IT" sz="1600" dirty="0">
                <a:solidFill>
                  <a:srgbClr val="FF0000"/>
                </a:solidFill>
              </a:rPr>
              <a:t>PARTECIPAZIONE DI MINORANZA NEL CAPITALE DI RISCHIO</a:t>
            </a:r>
          </a:p>
        </p:txBody>
      </p:sp>
    </p:spTree>
    <p:extLst>
      <p:ext uri="{BB962C8B-B14F-4D97-AF65-F5344CB8AC3E}">
        <p14:creationId xmlns:p14="http://schemas.microsoft.com/office/powerpoint/2010/main" val="298431383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B0C9B92-DD4B-46E6-B726-51559E4BD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i="1" dirty="0">
                <a:solidFill>
                  <a:srgbClr val="C00000"/>
                </a:solidFill>
              </a:rPr>
              <a:t>Capacità di onorare i debiti e analisi dell’importo da richiedere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0976C54-3946-4CF0-99E5-B9E1974952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Revisione dei piani economici</a:t>
            </a:r>
          </a:p>
          <a:p>
            <a:r>
              <a:rPr lang="it-IT" dirty="0"/>
              <a:t>Revisione di piani di investimento</a:t>
            </a:r>
          </a:p>
          <a:p>
            <a:r>
              <a:rPr lang="it-IT" dirty="0"/>
              <a:t>Revisione dei piani finanziari : del circolante e dei rimborsi dei debiti a lungo periodo.</a:t>
            </a:r>
          </a:p>
        </p:txBody>
      </p:sp>
    </p:spTree>
    <p:extLst>
      <p:ext uri="{BB962C8B-B14F-4D97-AF65-F5344CB8AC3E}">
        <p14:creationId xmlns:p14="http://schemas.microsoft.com/office/powerpoint/2010/main" val="1968038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E37C7A3C-D798-4336-8C86-CA5A621CCB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8563706"/>
              </p:ext>
            </p:extLst>
          </p:nvPr>
        </p:nvGraphicFramePr>
        <p:xfrm>
          <a:off x="521109" y="104707"/>
          <a:ext cx="6656439" cy="6648586"/>
        </p:xfrm>
        <a:graphic>
          <a:graphicData uri="http://schemas.openxmlformats.org/drawingml/2006/table">
            <a:tbl>
              <a:tblPr/>
              <a:tblGrid>
                <a:gridCol w="4754599">
                  <a:extLst>
                    <a:ext uri="{9D8B030D-6E8A-4147-A177-3AD203B41FA5}">
                      <a16:colId xmlns:a16="http://schemas.microsoft.com/office/drawing/2014/main" val="1194720442"/>
                    </a:ext>
                  </a:extLst>
                </a:gridCol>
                <a:gridCol w="1901840">
                  <a:extLst>
                    <a:ext uri="{9D8B030D-6E8A-4147-A177-3AD203B41FA5}">
                      <a16:colId xmlns:a16="http://schemas.microsoft.com/office/drawing/2014/main" val="616932395"/>
                    </a:ext>
                  </a:extLst>
                </a:gridCol>
              </a:tblGrid>
              <a:tr h="304741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t-IT" sz="20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conto economico a valore aggiunto</a:t>
                      </a:r>
                    </a:p>
                  </a:txBody>
                  <a:tcPr marL="4841" marR="4841" marT="48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6941137"/>
                  </a:ext>
                </a:extLst>
              </a:tr>
              <a:tr h="244745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ricavi delle vendite</a:t>
                      </a:r>
                    </a:p>
                  </a:txBody>
                  <a:tcPr marL="4841" marR="4841" marT="48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12.000.000,00 </a:t>
                      </a:r>
                    </a:p>
                  </a:txBody>
                  <a:tcPr marL="4841" marR="4841" marT="48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3998846"/>
                  </a:ext>
                </a:extLst>
              </a:tr>
              <a:tr h="244745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delta rim</a:t>
                      </a:r>
                    </a:p>
                  </a:txBody>
                  <a:tcPr marL="4841" marR="4841" marT="48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80.000,00 </a:t>
                      </a:r>
                    </a:p>
                  </a:txBody>
                  <a:tcPr marL="4841" marR="4841" marT="48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4066415"/>
                  </a:ext>
                </a:extLst>
              </a:tr>
              <a:tr h="244745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incrementi imm.</a:t>
                      </a:r>
                    </a:p>
                  </a:txBody>
                  <a:tcPr marL="4841" marR="4841" marT="48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120.000,00 </a:t>
                      </a:r>
                    </a:p>
                  </a:txBody>
                  <a:tcPr marL="4841" marR="4841" marT="48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7642101"/>
                  </a:ext>
                </a:extLst>
              </a:tr>
              <a:tr h="244745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alri ricavi</a:t>
                      </a:r>
                    </a:p>
                  </a:txBody>
                  <a:tcPr marL="4841" marR="4841" marT="48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26.000,00 </a:t>
                      </a:r>
                    </a:p>
                  </a:txBody>
                  <a:tcPr marL="4841" marR="4841" marT="48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9310209"/>
                  </a:ext>
                </a:extLst>
              </a:tr>
              <a:tr h="244745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totale valore produzione</a:t>
                      </a:r>
                    </a:p>
                  </a:txBody>
                  <a:tcPr marL="4841" marR="4841" marT="48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12.226.000,00 </a:t>
                      </a:r>
                    </a:p>
                  </a:txBody>
                  <a:tcPr marL="4841" marR="4841" marT="48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4163755"/>
                  </a:ext>
                </a:extLst>
              </a:tr>
              <a:tr h="244745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acquisti per materie ecc.</a:t>
                      </a:r>
                    </a:p>
                  </a:txBody>
                  <a:tcPr marL="4841" marR="4841" marT="48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4.000.000,00 </a:t>
                      </a:r>
                    </a:p>
                  </a:txBody>
                  <a:tcPr marL="4841" marR="4841" marT="48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7239972"/>
                  </a:ext>
                </a:extLst>
              </a:tr>
              <a:tr h="244745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costi per servizi</a:t>
                      </a:r>
                    </a:p>
                  </a:txBody>
                  <a:tcPr marL="4841" marR="4841" marT="48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2.100.000,00 </a:t>
                      </a:r>
                    </a:p>
                  </a:txBody>
                  <a:tcPr marL="4841" marR="4841" marT="48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6920040"/>
                  </a:ext>
                </a:extLst>
              </a:tr>
              <a:tr h="244745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godimento beni di terzi</a:t>
                      </a:r>
                    </a:p>
                  </a:txBody>
                  <a:tcPr marL="4841" marR="4841" marT="48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980.000,00 </a:t>
                      </a:r>
                    </a:p>
                  </a:txBody>
                  <a:tcPr marL="4841" marR="4841" marT="48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052009"/>
                  </a:ext>
                </a:extLst>
              </a:tr>
              <a:tr h="244745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delta rim</a:t>
                      </a:r>
                    </a:p>
                  </a:txBody>
                  <a:tcPr marL="4841" marR="4841" marT="48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                78.000,00 </a:t>
                      </a:r>
                    </a:p>
                  </a:txBody>
                  <a:tcPr marL="4841" marR="4841" marT="48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494265"/>
                  </a:ext>
                </a:extLst>
              </a:tr>
              <a:tr h="244745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oneri diversi di gestione</a:t>
                      </a:r>
                    </a:p>
                  </a:txBody>
                  <a:tcPr marL="4841" marR="4841" marT="48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78.000,00 </a:t>
                      </a:r>
                    </a:p>
                  </a:txBody>
                  <a:tcPr marL="4841" marR="4841" marT="48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180473"/>
                  </a:ext>
                </a:extLst>
              </a:tr>
              <a:tr h="244745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costi esterni</a:t>
                      </a:r>
                    </a:p>
                  </a:txBody>
                  <a:tcPr marL="4841" marR="4841" marT="48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7.080.000,00 </a:t>
                      </a:r>
                    </a:p>
                  </a:txBody>
                  <a:tcPr marL="4841" marR="4841" marT="48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6814245"/>
                  </a:ext>
                </a:extLst>
              </a:tr>
              <a:tr h="274743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valore aggiunto</a:t>
                      </a:r>
                    </a:p>
                  </a:txBody>
                  <a:tcPr marL="4841" marR="4841" marT="48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  5.146.000,00 </a:t>
                      </a:r>
                    </a:p>
                  </a:txBody>
                  <a:tcPr marL="4841" marR="4841" marT="48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3741398"/>
                  </a:ext>
                </a:extLst>
              </a:tr>
              <a:tr h="244745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COSTI DEL PERSONALE</a:t>
                      </a:r>
                    </a:p>
                  </a:txBody>
                  <a:tcPr marL="4841" marR="4841" marT="48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3.130.275,00 </a:t>
                      </a:r>
                    </a:p>
                  </a:txBody>
                  <a:tcPr marL="4841" marR="4841" marT="48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9211811"/>
                  </a:ext>
                </a:extLst>
              </a:tr>
              <a:tr h="274743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EBITDA</a:t>
                      </a:r>
                    </a:p>
                  </a:txBody>
                  <a:tcPr marL="4841" marR="4841" marT="48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  2.015.725,00 </a:t>
                      </a:r>
                    </a:p>
                  </a:txBody>
                  <a:tcPr marL="4841" marR="4841" marT="48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5917478"/>
                  </a:ext>
                </a:extLst>
              </a:tr>
              <a:tr h="244745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ammortamenti</a:t>
                      </a:r>
                    </a:p>
                  </a:txBody>
                  <a:tcPr marL="4841" marR="4841" marT="48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574.000,00 </a:t>
                      </a:r>
                    </a:p>
                  </a:txBody>
                  <a:tcPr marL="4841" marR="4841" marT="48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6534111"/>
                  </a:ext>
                </a:extLst>
              </a:tr>
              <a:tr h="244745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svalutazione crediti</a:t>
                      </a:r>
                    </a:p>
                  </a:txBody>
                  <a:tcPr marL="4841" marR="4841" marT="48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24.000,00 </a:t>
                      </a:r>
                    </a:p>
                  </a:txBody>
                  <a:tcPr marL="4841" marR="4841" marT="48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8249919"/>
                  </a:ext>
                </a:extLst>
              </a:tr>
              <a:tr h="244745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altri accantonamenti</a:t>
                      </a:r>
                    </a:p>
                  </a:txBody>
                  <a:tcPr marL="4841" marR="4841" marT="48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40.000,00 </a:t>
                      </a:r>
                    </a:p>
                  </a:txBody>
                  <a:tcPr marL="4841" marR="4841" marT="48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6171668"/>
                  </a:ext>
                </a:extLst>
              </a:tr>
              <a:tr h="244745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totale costi interni</a:t>
                      </a:r>
                    </a:p>
                  </a:txBody>
                  <a:tcPr marL="4841" marR="4841" marT="48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638.000,00 </a:t>
                      </a:r>
                    </a:p>
                  </a:txBody>
                  <a:tcPr marL="4841" marR="4841" marT="48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9797545"/>
                  </a:ext>
                </a:extLst>
              </a:tr>
              <a:tr h="274743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EBIT</a:t>
                      </a:r>
                    </a:p>
                  </a:txBody>
                  <a:tcPr marL="4841" marR="4841" marT="48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  1.377.725,00 </a:t>
                      </a:r>
                    </a:p>
                  </a:txBody>
                  <a:tcPr marL="4841" marR="4841" marT="48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1418151"/>
                  </a:ext>
                </a:extLst>
              </a:tr>
              <a:tr h="244745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+/-GESTIONE ACCESSORIA</a:t>
                      </a:r>
                    </a:p>
                  </a:txBody>
                  <a:tcPr marL="4841" marR="4841" marT="48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34.000,00 </a:t>
                      </a:r>
                    </a:p>
                  </a:txBody>
                  <a:tcPr marL="4841" marR="4841" marT="48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7222194"/>
                  </a:ext>
                </a:extLst>
              </a:tr>
              <a:tr h="244745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GEST.FIN</a:t>
                      </a:r>
                    </a:p>
                  </a:txBody>
                  <a:tcPr marL="4841" marR="4841" marT="48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-                   94.000,00 </a:t>
                      </a:r>
                    </a:p>
                  </a:txBody>
                  <a:tcPr marL="4841" marR="4841" marT="48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397463"/>
                  </a:ext>
                </a:extLst>
              </a:tr>
              <a:tr h="244745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GEST STRAO</a:t>
                      </a:r>
                    </a:p>
                  </a:txBody>
                  <a:tcPr marL="4841" marR="4841" marT="48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11.000,00 </a:t>
                      </a:r>
                    </a:p>
                  </a:txBody>
                  <a:tcPr marL="4841" marR="4841" marT="48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2218324"/>
                  </a:ext>
                </a:extLst>
              </a:tr>
              <a:tr h="244745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PRIMA IMPOSTE</a:t>
                      </a:r>
                    </a:p>
                  </a:txBody>
                  <a:tcPr marL="4841" marR="4841" marT="48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1.328.725,00 </a:t>
                      </a:r>
                    </a:p>
                  </a:txBody>
                  <a:tcPr marL="4841" marR="4841" marT="48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2275296"/>
                  </a:ext>
                </a:extLst>
              </a:tr>
              <a:tr h="244745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IMPOSTE</a:t>
                      </a:r>
                    </a:p>
                  </a:txBody>
                  <a:tcPr marL="4841" marR="4841" marT="48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481.775,00 </a:t>
                      </a:r>
                    </a:p>
                  </a:txBody>
                  <a:tcPr marL="4841" marR="4841" marT="48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3632936"/>
                  </a:ext>
                </a:extLst>
              </a:tr>
              <a:tr h="274743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RISULTATO ECONOMICO</a:t>
                      </a:r>
                    </a:p>
                  </a:txBody>
                  <a:tcPr marL="4841" marR="4841" marT="48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     846.950,00 </a:t>
                      </a:r>
                    </a:p>
                  </a:txBody>
                  <a:tcPr marL="4841" marR="4841" marT="48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5241428"/>
                  </a:ext>
                </a:extLst>
              </a:tr>
            </a:tbl>
          </a:graphicData>
        </a:graphic>
      </p:graphicFrame>
      <p:sp>
        <p:nvSpPr>
          <p:cNvPr id="6" name="CasellaDiTesto 5">
            <a:extLst>
              <a:ext uri="{FF2B5EF4-FFF2-40B4-BE49-F238E27FC236}">
                <a16:creationId xmlns:a16="http://schemas.microsoft.com/office/drawing/2014/main" id="{392BE6AD-EC73-4C1B-9603-78D876D77DFA}"/>
              </a:ext>
            </a:extLst>
          </p:cNvPr>
          <p:cNvSpPr txBox="1"/>
          <p:nvPr/>
        </p:nvSpPr>
        <p:spPr>
          <a:xfrm>
            <a:off x="8721521" y="2702798"/>
            <a:ext cx="307827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>
                <a:solidFill>
                  <a:srgbClr val="C00000"/>
                </a:solidFill>
              </a:rPr>
              <a:t>LA REDDITIVITA’ DELL’IMPRESA</a:t>
            </a:r>
          </a:p>
          <a:p>
            <a:r>
              <a:rPr lang="it-IT" sz="1200" b="1" dirty="0">
                <a:solidFill>
                  <a:srgbClr val="C00000"/>
                </a:solidFill>
              </a:rPr>
              <a:t>LEGATA AGLI INVESTIMENTI IN BENI </a:t>
            </a:r>
          </a:p>
          <a:p>
            <a:r>
              <a:rPr lang="it-IT" sz="1200" b="1" dirty="0">
                <a:solidFill>
                  <a:srgbClr val="C00000"/>
                </a:solidFill>
              </a:rPr>
              <a:t>A LUNGO CICLO DI UTILIZZO, ALLA TIPLOGIA </a:t>
            </a:r>
          </a:p>
          <a:p>
            <a:r>
              <a:rPr lang="it-IT" sz="1200" b="1" dirty="0">
                <a:solidFill>
                  <a:srgbClr val="C00000"/>
                </a:solidFill>
              </a:rPr>
              <a:t>DI INDEBITAMENTO, ALLA GESTIONE DELLE </a:t>
            </a:r>
          </a:p>
          <a:p>
            <a:r>
              <a:rPr lang="it-IT" sz="1200" b="1" dirty="0">
                <a:solidFill>
                  <a:srgbClr val="C00000"/>
                </a:solidFill>
              </a:rPr>
              <a:t>SCORTE…….</a:t>
            </a:r>
          </a:p>
        </p:txBody>
      </p:sp>
      <p:sp>
        <p:nvSpPr>
          <p:cNvPr id="7" name="Freccia a destra 6">
            <a:extLst>
              <a:ext uri="{FF2B5EF4-FFF2-40B4-BE49-F238E27FC236}">
                <a16:creationId xmlns:a16="http://schemas.microsoft.com/office/drawing/2014/main" id="{48016172-9EDB-49F6-8275-B2AA4441076A}"/>
              </a:ext>
            </a:extLst>
          </p:cNvPr>
          <p:cNvSpPr/>
          <p:nvPr/>
        </p:nvSpPr>
        <p:spPr>
          <a:xfrm>
            <a:off x="7226710" y="5476568"/>
            <a:ext cx="609600" cy="245806"/>
          </a:xfrm>
          <a:prstGeom prst="rightArrow">
            <a:avLst/>
          </a:prstGeom>
          <a:solidFill>
            <a:srgbClr val="8E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791A3681-E602-4EBF-9143-2CF2DF027ADA}"/>
              </a:ext>
            </a:extLst>
          </p:cNvPr>
          <p:cNvSpPr txBox="1"/>
          <p:nvPr/>
        </p:nvSpPr>
        <p:spPr>
          <a:xfrm>
            <a:off x="7767484" y="5414805"/>
            <a:ext cx="2707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DEBITI DI FINANZIAMENTO</a:t>
            </a:r>
          </a:p>
        </p:txBody>
      </p:sp>
      <p:sp>
        <p:nvSpPr>
          <p:cNvPr id="9" name="Freccia a destra 8">
            <a:extLst>
              <a:ext uri="{FF2B5EF4-FFF2-40B4-BE49-F238E27FC236}">
                <a16:creationId xmlns:a16="http://schemas.microsoft.com/office/drawing/2014/main" id="{56A47548-7125-4962-8EA7-AB2B7CFC93A5}"/>
              </a:ext>
            </a:extLst>
          </p:cNvPr>
          <p:cNvSpPr/>
          <p:nvPr/>
        </p:nvSpPr>
        <p:spPr>
          <a:xfrm>
            <a:off x="7216877" y="3918155"/>
            <a:ext cx="609600" cy="245806"/>
          </a:xfrm>
          <a:prstGeom prst="rightArrow">
            <a:avLst/>
          </a:prstGeom>
          <a:solidFill>
            <a:srgbClr val="8E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2248B420-4F1E-4E4C-AC34-1F9939B00994}"/>
              </a:ext>
            </a:extLst>
          </p:cNvPr>
          <p:cNvSpPr txBox="1"/>
          <p:nvPr/>
        </p:nvSpPr>
        <p:spPr>
          <a:xfrm>
            <a:off x="7767484" y="3856392"/>
            <a:ext cx="3567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INVESTIMENTI STABILITI DAL PIANO </a:t>
            </a:r>
          </a:p>
        </p:txBody>
      </p:sp>
      <p:sp>
        <p:nvSpPr>
          <p:cNvPr id="11" name="Freccia a destra 10">
            <a:extLst>
              <a:ext uri="{FF2B5EF4-FFF2-40B4-BE49-F238E27FC236}">
                <a16:creationId xmlns:a16="http://schemas.microsoft.com/office/drawing/2014/main" id="{C4077767-27F6-4EFA-9908-72B7C9B9BEAA}"/>
              </a:ext>
            </a:extLst>
          </p:cNvPr>
          <p:cNvSpPr/>
          <p:nvPr/>
        </p:nvSpPr>
        <p:spPr>
          <a:xfrm>
            <a:off x="7226710" y="1661652"/>
            <a:ext cx="609600" cy="245806"/>
          </a:xfrm>
          <a:prstGeom prst="rightArrow">
            <a:avLst/>
          </a:prstGeom>
          <a:solidFill>
            <a:srgbClr val="8E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3DF5364B-D514-4125-9D3B-596DDC0732EA}"/>
              </a:ext>
            </a:extLst>
          </p:cNvPr>
          <p:cNvSpPr txBox="1"/>
          <p:nvPr/>
        </p:nvSpPr>
        <p:spPr>
          <a:xfrm>
            <a:off x="7777317" y="1599889"/>
            <a:ext cx="4461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APPROVVIGIONAMENTO: </a:t>
            </a:r>
            <a:r>
              <a:rPr lang="it-IT" sz="1600" dirty="0"/>
              <a:t>FORNITORI INTEGRATI</a:t>
            </a:r>
            <a:endParaRPr lang="it-IT" dirty="0"/>
          </a:p>
        </p:txBody>
      </p:sp>
      <p:sp>
        <p:nvSpPr>
          <p:cNvPr id="13" name="Freccia a destra 12">
            <a:extLst>
              <a:ext uri="{FF2B5EF4-FFF2-40B4-BE49-F238E27FC236}">
                <a16:creationId xmlns:a16="http://schemas.microsoft.com/office/drawing/2014/main" id="{ABE0DDF0-2C43-43F6-9006-BBCC2494208C}"/>
              </a:ext>
            </a:extLst>
          </p:cNvPr>
          <p:cNvSpPr/>
          <p:nvPr/>
        </p:nvSpPr>
        <p:spPr>
          <a:xfrm>
            <a:off x="7216877" y="410808"/>
            <a:ext cx="609600" cy="245806"/>
          </a:xfrm>
          <a:prstGeom prst="rightArrow">
            <a:avLst/>
          </a:prstGeom>
          <a:solidFill>
            <a:srgbClr val="8E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0ADA6538-9CC6-4BF6-ADC6-7D0DF476CC56}"/>
              </a:ext>
            </a:extLst>
          </p:cNvPr>
          <p:cNvSpPr txBox="1"/>
          <p:nvPr/>
        </p:nvSpPr>
        <p:spPr>
          <a:xfrm>
            <a:off x="7767484" y="349045"/>
            <a:ext cx="43236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POLITICHE DI PROMOZIONE-STRATEGIA DI </a:t>
            </a:r>
          </a:p>
          <a:p>
            <a:r>
              <a:rPr lang="it-IT" dirty="0"/>
              <a:t>PREZZO E DI CANALE</a:t>
            </a:r>
          </a:p>
        </p:txBody>
      </p:sp>
      <p:sp>
        <p:nvSpPr>
          <p:cNvPr id="15" name="Freccia a destra 14">
            <a:extLst>
              <a:ext uri="{FF2B5EF4-FFF2-40B4-BE49-F238E27FC236}">
                <a16:creationId xmlns:a16="http://schemas.microsoft.com/office/drawing/2014/main" id="{53C5DD47-9718-42C0-BE12-883F045E1882}"/>
              </a:ext>
            </a:extLst>
          </p:cNvPr>
          <p:cNvSpPr/>
          <p:nvPr/>
        </p:nvSpPr>
        <p:spPr>
          <a:xfrm>
            <a:off x="7216877" y="2294136"/>
            <a:ext cx="609600" cy="245806"/>
          </a:xfrm>
          <a:prstGeom prst="rightArrow">
            <a:avLst/>
          </a:prstGeom>
          <a:solidFill>
            <a:srgbClr val="8E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BC84D8EC-2C29-480E-9B2B-2048E2919706}"/>
              </a:ext>
            </a:extLst>
          </p:cNvPr>
          <p:cNvSpPr txBox="1"/>
          <p:nvPr/>
        </p:nvSpPr>
        <p:spPr>
          <a:xfrm>
            <a:off x="7836310" y="2150634"/>
            <a:ext cx="1907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GESTIONE SCORTE</a:t>
            </a:r>
          </a:p>
        </p:txBody>
      </p:sp>
      <p:sp>
        <p:nvSpPr>
          <p:cNvPr id="17" name="Freccia a destra 16">
            <a:extLst>
              <a:ext uri="{FF2B5EF4-FFF2-40B4-BE49-F238E27FC236}">
                <a16:creationId xmlns:a16="http://schemas.microsoft.com/office/drawing/2014/main" id="{30C6ECD0-3FA3-4FBE-AB21-B789BF234166}"/>
              </a:ext>
            </a:extLst>
          </p:cNvPr>
          <p:cNvSpPr/>
          <p:nvPr/>
        </p:nvSpPr>
        <p:spPr>
          <a:xfrm>
            <a:off x="7259258" y="6501892"/>
            <a:ext cx="609600" cy="245806"/>
          </a:xfrm>
          <a:prstGeom prst="rightArrow">
            <a:avLst/>
          </a:prstGeom>
          <a:solidFill>
            <a:srgbClr val="8E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74919557-809C-4249-81A8-994F8FD437B8}"/>
              </a:ext>
            </a:extLst>
          </p:cNvPr>
          <p:cNvSpPr txBox="1"/>
          <p:nvPr/>
        </p:nvSpPr>
        <p:spPr>
          <a:xfrm>
            <a:off x="7800032" y="6440129"/>
            <a:ext cx="2450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LIVELLO DI REDDITIVITA’</a:t>
            </a:r>
          </a:p>
        </p:txBody>
      </p:sp>
    </p:spTree>
    <p:extLst>
      <p:ext uri="{BB962C8B-B14F-4D97-AF65-F5344CB8AC3E}">
        <p14:creationId xmlns:p14="http://schemas.microsoft.com/office/powerpoint/2010/main" val="427889528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4"/>
          <p:cNvSpPr>
            <a:spLocks noGrp="1"/>
          </p:cNvSpPr>
          <p:nvPr>
            <p:ph type="title"/>
          </p:nvPr>
        </p:nvSpPr>
        <p:spPr>
          <a:xfrm>
            <a:off x="479784" y="1127678"/>
            <a:ext cx="4743857" cy="576984"/>
          </a:xfrm>
        </p:spPr>
        <p:txBody>
          <a:bodyPr>
            <a:normAutofit fontScale="90000"/>
          </a:bodyPr>
          <a:lstStyle/>
          <a:p>
            <a:r>
              <a:rPr lang="it-IT" sz="3200" b="1" i="1" dirty="0"/>
              <a:t>Protagoniste le </a:t>
            </a:r>
            <a:r>
              <a:rPr lang="it-IT" b="1" i="1" dirty="0"/>
              <a:t>start up</a:t>
            </a:r>
            <a:endParaRPr lang="it-IT" sz="1400" b="1" i="1" dirty="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39E3486E-AEA6-44FF-82CB-7501232870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784" y="2224416"/>
            <a:ext cx="5781675" cy="1028700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E144079A-738B-4563-8976-230EDE00F3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351219">
            <a:off x="5746710" y="1184437"/>
            <a:ext cx="5676900" cy="169545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1AABE67F-8124-4CB1-88B4-0AA453BDBE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789" y="3429000"/>
            <a:ext cx="5871670" cy="3267075"/>
          </a:xfrm>
          <a:prstGeom prst="rect">
            <a:avLst/>
          </a:prstGeom>
        </p:spPr>
      </p:pic>
      <p:sp>
        <p:nvSpPr>
          <p:cNvPr id="8" name="Rettangolo smussato 7">
            <a:extLst>
              <a:ext uri="{FF2B5EF4-FFF2-40B4-BE49-F238E27FC236}">
                <a16:creationId xmlns:a16="http://schemas.microsoft.com/office/drawing/2014/main" id="{22045710-DFCD-4AF1-A30B-80D4DC3D6E1E}"/>
              </a:ext>
            </a:extLst>
          </p:cNvPr>
          <p:cNvSpPr/>
          <p:nvPr/>
        </p:nvSpPr>
        <p:spPr>
          <a:xfrm>
            <a:off x="5223641" y="4771697"/>
            <a:ext cx="682516" cy="304800"/>
          </a:xfrm>
          <a:prstGeom prst="bevel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85918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06722" y="700657"/>
            <a:ext cx="11760741" cy="1938992"/>
          </a:xfrm>
          <a:prstGeom prst="rect">
            <a:avLst/>
          </a:prstGeom>
          <a:noFill/>
          <a:ln>
            <a:solidFill>
              <a:srgbClr val="8E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2000" b="1" dirty="0" err="1">
                <a:solidFill>
                  <a:srgbClr val="8E0000"/>
                </a:solidFill>
              </a:rPr>
              <a:t>Speed</a:t>
            </a:r>
            <a:r>
              <a:rPr lang="it-IT" sz="2000" b="1" dirty="0">
                <a:solidFill>
                  <a:srgbClr val="8E0000"/>
                </a:solidFill>
              </a:rPr>
              <a:t> Mi Up </a:t>
            </a:r>
            <a:r>
              <a:rPr lang="it-IT" sz="2000" dirty="0"/>
              <a:t>è un'iniziativa che rientra nell'Accordo per il sostegno a Occupazione e Imprenditorialità sottoscritto da </a:t>
            </a:r>
            <a:r>
              <a:rPr lang="it-IT" sz="2000" b="1" dirty="0">
                <a:solidFill>
                  <a:srgbClr val="8E0000"/>
                </a:solidFill>
                <a:hlinkClick r:id="rId3" tooltip="Camera di Commercio di Milano"/>
              </a:rPr>
              <a:t>Camera di Commercio di Milano</a:t>
            </a:r>
            <a:r>
              <a:rPr lang="it-IT" sz="2000" dirty="0"/>
              <a:t> e </a:t>
            </a:r>
            <a:r>
              <a:rPr lang="it-IT" sz="2000" b="1" dirty="0">
                <a:hlinkClick r:id="rId4" tooltip="Comune di Milano"/>
              </a:rPr>
              <a:t>Comune di Milano</a:t>
            </a:r>
            <a:r>
              <a:rPr lang="it-IT" sz="2000" dirty="0"/>
              <a:t>. Il consorzio </a:t>
            </a:r>
            <a:r>
              <a:rPr lang="it-IT" sz="2000" dirty="0" err="1"/>
              <a:t>Speed</a:t>
            </a:r>
            <a:r>
              <a:rPr lang="it-IT" sz="2000" dirty="0"/>
              <a:t> Mi Up, costituito da Camera di Commercio di Milano e </a:t>
            </a:r>
            <a:r>
              <a:rPr lang="it-IT" sz="2000" b="1" dirty="0">
                <a:hlinkClick r:id="rId5" tooltip="Università Bocconi"/>
              </a:rPr>
              <a:t>Università Bocconi</a:t>
            </a:r>
            <a:r>
              <a:rPr lang="it-IT" sz="2000" dirty="0"/>
              <a:t>, si occupa della sua realizzazione; </a:t>
            </a:r>
            <a:r>
              <a:rPr lang="it-IT" sz="2000" dirty="0" err="1"/>
              <a:t>Speed</a:t>
            </a:r>
            <a:r>
              <a:rPr lang="it-IT" sz="2000" dirty="0"/>
              <a:t> me up, al contrario delle venture capital </a:t>
            </a:r>
            <a:r>
              <a:rPr lang="it-IT" sz="2000" b="1" u="sng" dirty="0">
                <a:solidFill>
                  <a:srgbClr val="0070C0"/>
                </a:solidFill>
              </a:rPr>
              <a:t>non entra nel capitale della start up </a:t>
            </a:r>
            <a:r>
              <a:rPr lang="it-IT" sz="2000" dirty="0"/>
              <a:t>ma ne supporta la realizzazione mediante consulenza, formazione e facilitazioni nell’ottenimento di finanziamenti mediante Business Angel e fondi </a:t>
            </a:r>
          </a:p>
          <a:p>
            <a:r>
              <a:rPr lang="it-IT" sz="2000" dirty="0"/>
              <a:t>della Regione Lombardia per lo sviluppo delle PMI;</a:t>
            </a:r>
          </a:p>
        </p:txBody>
      </p:sp>
      <p:pic>
        <p:nvPicPr>
          <p:cNvPr id="5" name="Immagine 4">
            <a:hlinkClick r:id="rId6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3729" y="3422097"/>
            <a:ext cx="2286000" cy="1409700"/>
          </a:xfrm>
          <a:prstGeom prst="rect">
            <a:avLst/>
          </a:prstGeom>
          <a:ln>
            <a:solidFill>
              <a:srgbClr val="8E0000"/>
            </a:solidFill>
          </a:ln>
        </p:spPr>
      </p:pic>
      <p:pic>
        <p:nvPicPr>
          <p:cNvPr id="6" name="Immagine 5">
            <a:hlinkClick r:id="rId8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9074" y="5108611"/>
            <a:ext cx="2286000" cy="1552575"/>
          </a:xfrm>
          <a:prstGeom prst="rect">
            <a:avLst/>
          </a:prstGeom>
          <a:ln>
            <a:solidFill>
              <a:srgbClr val="8E0000"/>
            </a:solidFill>
          </a:ln>
        </p:spPr>
      </p:pic>
      <p:pic>
        <p:nvPicPr>
          <p:cNvPr id="7" name="Immagine 6">
            <a:hlinkClick r:id="rId10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76600" y="5141246"/>
            <a:ext cx="2286000" cy="1552575"/>
          </a:xfrm>
          <a:prstGeom prst="rect">
            <a:avLst/>
          </a:prstGeom>
          <a:ln>
            <a:solidFill>
              <a:srgbClr val="8E0000"/>
            </a:solidFill>
          </a:ln>
        </p:spPr>
      </p:pic>
      <p:pic>
        <p:nvPicPr>
          <p:cNvPr id="8" name="Immagine 7">
            <a:hlinkClick r:id="rId12"/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276600" y="3422097"/>
            <a:ext cx="2286000" cy="1524000"/>
          </a:xfrm>
          <a:prstGeom prst="rect">
            <a:avLst/>
          </a:prstGeom>
          <a:ln>
            <a:solidFill>
              <a:srgbClr val="8E0000"/>
            </a:solidFill>
          </a:ln>
        </p:spPr>
      </p:pic>
      <p:pic>
        <p:nvPicPr>
          <p:cNvPr id="9" name="Immagine 8">
            <a:hlinkClick r:id="rId14"/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884295" y="3437175"/>
            <a:ext cx="2411850" cy="1524000"/>
          </a:xfrm>
          <a:prstGeom prst="rect">
            <a:avLst/>
          </a:prstGeom>
          <a:ln>
            <a:solidFill>
              <a:srgbClr val="8E0000"/>
            </a:solidFill>
          </a:ln>
        </p:spPr>
      </p:pic>
      <p:pic>
        <p:nvPicPr>
          <p:cNvPr id="10" name="Immagine 9">
            <a:hlinkClick r:id="rId16"/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849471" y="5180049"/>
            <a:ext cx="2411850" cy="1513772"/>
          </a:xfrm>
          <a:prstGeom prst="rect">
            <a:avLst/>
          </a:prstGeom>
          <a:ln>
            <a:solidFill>
              <a:srgbClr val="8E0000"/>
            </a:solidFill>
          </a:ln>
        </p:spPr>
      </p:pic>
      <p:pic>
        <p:nvPicPr>
          <p:cNvPr id="11" name="Immagine 10">
            <a:hlinkClick r:id="rId18"/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673353" y="3430271"/>
            <a:ext cx="2286000" cy="1552575"/>
          </a:xfrm>
          <a:prstGeom prst="rect">
            <a:avLst/>
          </a:prstGeom>
          <a:ln>
            <a:solidFill>
              <a:srgbClr val="8E0000"/>
            </a:solidFill>
          </a:ln>
        </p:spPr>
      </p:pic>
      <p:pic>
        <p:nvPicPr>
          <p:cNvPr id="12" name="Immagine 11">
            <a:hlinkClick r:id="rId20"/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673353" y="5065749"/>
            <a:ext cx="2286000" cy="1628072"/>
          </a:xfrm>
          <a:prstGeom prst="rect">
            <a:avLst/>
          </a:prstGeom>
          <a:ln>
            <a:solidFill>
              <a:srgbClr val="8E0000"/>
            </a:solidFill>
          </a:ln>
        </p:spPr>
      </p:pic>
      <p:sp>
        <p:nvSpPr>
          <p:cNvPr id="13" name="Rettangolo 12"/>
          <p:cNvSpPr/>
          <p:nvPr/>
        </p:nvSpPr>
        <p:spPr>
          <a:xfrm>
            <a:off x="2985074" y="2800040"/>
            <a:ext cx="6701706" cy="461665"/>
          </a:xfrm>
          <a:prstGeom prst="rect">
            <a:avLst/>
          </a:prstGeom>
          <a:ln>
            <a:solidFill>
              <a:srgbClr val="8E0000"/>
            </a:solidFill>
          </a:ln>
        </p:spPr>
        <p:txBody>
          <a:bodyPr wrap="none">
            <a:spAutoFit/>
          </a:bodyPr>
          <a:lstStyle/>
          <a:p>
            <a:r>
              <a:rPr lang="it-IT" sz="2400" dirty="0">
                <a:solidFill>
                  <a:srgbClr val="8E0000"/>
                </a:solidFill>
                <a:hlinkClick r:id="rId22"/>
              </a:rPr>
              <a:t>http://www.speedmiup.it/startup/startup-incubate/</a:t>
            </a:r>
            <a:endParaRPr lang="it-IT" sz="2400" dirty="0">
              <a:solidFill>
                <a:srgbClr val="8E0000"/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298277" y="54326"/>
            <a:ext cx="10866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i="1" dirty="0">
                <a:solidFill>
                  <a:srgbClr val="8E0000"/>
                </a:solidFill>
              </a:rPr>
              <a:t>GLI INCUBATORI DI START UP</a:t>
            </a:r>
          </a:p>
        </p:txBody>
      </p:sp>
      <p:sp>
        <p:nvSpPr>
          <p:cNvPr id="15" name="Rettangolo 14"/>
          <p:cNvSpPr/>
          <p:nvPr/>
        </p:nvSpPr>
        <p:spPr>
          <a:xfrm>
            <a:off x="10803949" y="87067"/>
            <a:ext cx="1232646" cy="3473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Time: 2 ore</a:t>
            </a:r>
          </a:p>
        </p:txBody>
      </p:sp>
    </p:spTree>
    <p:extLst>
      <p:ext uri="{BB962C8B-B14F-4D97-AF65-F5344CB8AC3E}">
        <p14:creationId xmlns:p14="http://schemas.microsoft.com/office/powerpoint/2010/main" val="471501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ccia in giù 4"/>
          <p:cNvSpPr/>
          <p:nvPr/>
        </p:nvSpPr>
        <p:spPr>
          <a:xfrm>
            <a:off x="9127497" y="1319571"/>
            <a:ext cx="404038" cy="3019068"/>
          </a:xfrm>
          <a:prstGeom prst="downArrow">
            <a:avLst/>
          </a:prstGeom>
          <a:solidFill>
            <a:srgbClr val="8E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52875" y="618731"/>
            <a:ext cx="11086250" cy="540774"/>
          </a:xfrm>
        </p:spPr>
        <p:txBody>
          <a:bodyPr>
            <a:normAutofit fontScale="90000"/>
          </a:bodyPr>
          <a:lstStyle/>
          <a:p>
            <a:r>
              <a:rPr lang="it-IT" sz="3600" b="1" dirty="0">
                <a:solidFill>
                  <a:srgbClr val="8E0000"/>
                </a:solidFill>
              </a:rPr>
              <a:t>Il fabbisogno finanziario nel suo ciclo di vita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8186700" y="2291468"/>
            <a:ext cx="2447145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8E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t-IT" b="1" dirty="0"/>
              <a:t>EXPANSION FINANCING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8186699" y="1319571"/>
            <a:ext cx="244714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8E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SEED FINANCING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8186699" y="3315053"/>
            <a:ext cx="244714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8E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GOING PUBBLIC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8186699" y="4338639"/>
            <a:ext cx="244714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8E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TURN AROUND</a:t>
            </a:r>
          </a:p>
        </p:txBody>
      </p: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687E340E-C947-44E2-BCBB-17EE96D873BC}"/>
              </a:ext>
            </a:extLst>
          </p:cNvPr>
          <p:cNvCxnSpPr/>
          <p:nvPr/>
        </p:nvCxnSpPr>
        <p:spPr>
          <a:xfrm flipV="1">
            <a:off x="1676191" y="1675099"/>
            <a:ext cx="29183" cy="302530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14">
            <a:extLst>
              <a:ext uri="{FF2B5EF4-FFF2-40B4-BE49-F238E27FC236}">
                <a16:creationId xmlns:a16="http://schemas.microsoft.com/office/drawing/2014/main" id="{B45ECF61-E8F0-4F68-9F9F-9885C5C63AEA}"/>
              </a:ext>
            </a:extLst>
          </p:cNvPr>
          <p:cNvCxnSpPr/>
          <p:nvPr/>
        </p:nvCxnSpPr>
        <p:spPr>
          <a:xfrm flipV="1">
            <a:off x="1662973" y="4660863"/>
            <a:ext cx="6399861" cy="2968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igura a mano libera 10">
            <a:extLst>
              <a:ext uri="{FF2B5EF4-FFF2-40B4-BE49-F238E27FC236}">
                <a16:creationId xmlns:a16="http://schemas.microsoft.com/office/drawing/2014/main" id="{73A6CB95-DF73-423A-A4A6-843D49E91314}"/>
              </a:ext>
            </a:extLst>
          </p:cNvPr>
          <p:cNvSpPr/>
          <p:nvPr/>
        </p:nvSpPr>
        <p:spPr>
          <a:xfrm>
            <a:off x="1676192" y="2474106"/>
            <a:ext cx="5134408" cy="2207211"/>
          </a:xfrm>
          <a:custGeom>
            <a:avLst/>
            <a:gdLst>
              <a:gd name="connsiteX0" fmla="*/ 0 w 4795736"/>
              <a:gd name="connsiteY0" fmla="*/ 2538919 h 2538919"/>
              <a:gd name="connsiteX1" fmla="*/ 1245140 w 4795736"/>
              <a:gd name="connsiteY1" fmla="*/ 933855 h 2538919"/>
              <a:gd name="connsiteX2" fmla="*/ 4202349 w 4795736"/>
              <a:gd name="connsiteY2" fmla="*/ 204280 h 2538919"/>
              <a:gd name="connsiteX3" fmla="*/ 4795736 w 4795736"/>
              <a:gd name="connsiteY3" fmla="*/ 0 h 2538919"/>
              <a:gd name="connsiteX4" fmla="*/ 4795736 w 4795736"/>
              <a:gd name="connsiteY4" fmla="*/ 0 h 253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95736" h="2538919">
                <a:moveTo>
                  <a:pt x="0" y="2538919"/>
                </a:moveTo>
                <a:cubicBezTo>
                  <a:pt x="272374" y="1930940"/>
                  <a:pt x="544749" y="1322961"/>
                  <a:pt x="1245140" y="933855"/>
                </a:cubicBezTo>
                <a:cubicBezTo>
                  <a:pt x="1945532" y="544748"/>
                  <a:pt x="3610583" y="359922"/>
                  <a:pt x="4202349" y="204280"/>
                </a:cubicBezTo>
                <a:cubicBezTo>
                  <a:pt x="4794115" y="48637"/>
                  <a:pt x="4795736" y="0"/>
                  <a:pt x="4795736" y="0"/>
                </a:cubicBezTo>
                <a:lnTo>
                  <a:pt x="4795736" y="0"/>
                </a:lnTo>
              </a:path>
            </a:pathLst>
          </a:custGeom>
          <a:noFill/>
          <a:ln w="38100">
            <a:solidFill>
              <a:srgbClr val="8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80829FE1-2C9C-4CD6-AD0D-F1AC8841A0C8}"/>
              </a:ext>
            </a:extLst>
          </p:cNvPr>
          <p:cNvSpPr txBox="1"/>
          <p:nvPr/>
        </p:nvSpPr>
        <p:spPr>
          <a:xfrm rot="16200000">
            <a:off x="-162359" y="2779969"/>
            <a:ext cx="3093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FABBISOGNO DI CAPITALI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9BAB09C9-C432-41A0-B8F3-F7A2A4F659CC}"/>
              </a:ext>
            </a:extLst>
          </p:cNvPr>
          <p:cNvSpPr txBox="1"/>
          <p:nvPr/>
        </p:nvSpPr>
        <p:spPr>
          <a:xfrm>
            <a:off x="7196826" y="4589082"/>
            <a:ext cx="891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TEMPO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20B5DF2F-E44B-49AD-926B-61E7359E3859}"/>
              </a:ext>
            </a:extLst>
          </p:cNvPr>
          <p:cNvSpPr txBox="1"/>
          <p:nvPr/>
        </p:nvSpPr>
        <p:spPr>
          <a:xfrm>
            <a:off x="1911929" y="1725833"/>
            <a:ext cx="1285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0070C0"/>
                </a:solidFill>
              </a:rPr>
              <a:t>Rischio alto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22214815-39C6-4A44-8714-A75947A1DC58}"/>
              </a:ext>
            </a:extLst>
          </p:cNvPr>
          <p:cNvSpPr txBox="1"/>
          <p:nvPr/>
        </p:nvSpPr>
        <p:spPr>
          <a:xfrm>
            <a:off x="5951383" y="4083739"/>
            <a:ext cx="1457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0070C0"/>
                </a:solidFill>
              </a:rPr>
              <a:t>Rischio basso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DBEC3843-8DE2-4BD0-92D2-98DDBC874317}"/>
              </a:ext>
            </a:extLst>
          </p:cNvPr>
          <p:cNvSpPr txBox="1"/>
          <p:nvPr/>
        </p:nvSpPr>
        <p:spPr>
          <a:xfrm>
            <a:off x="1690782" y="4697841"/>
            <a:ext cx="947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Start up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E8DE96C3-FBB9-4C0E-9EFD-BE8E8BAC2F95}"/>
              </a:ext>
            </a:extLst>
          </p:cNvPr>
          <p:cNvSpPr txBox="1"/>
          <p:nvPr/>
        </p:nvSpPr>
        <p:spPr>
          <a:xfrm>
            <a:off x="2940073" y="4716940"/>
            <a:ext cx="126188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b="1" dirty="0"/>
              <a:t>espansione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B9FC022B-2BA4-4441-8E09-9C4539EB4330}"/>
              </a:ext>
            </a:extLst>
          </p:cNvPr>
          <p:cNvSpPr txBox="1"/>
          <p:nvPr/>
        </p:nvSpPr>
        <p:spPr>
          <a:xfrm>
            <a:off x="4525829" y="4767872"/>
            <a:ext cx="10525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/>
              <a:t>Sviluppo </a:t>
            </a:r>
          </a:p>
          <a:p>
            <a:r>
              <a:rPr lang="it-IT" sz="1600" b="1" dirty="0"/>
              <a:t>sostenuto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8089AA28-D60A-45EC-B8EA-5E2C3FB3E8E6}"/>
              </a:ext>
            </a:extLst>
          </p:cNvPr>
          <p:cNvSpPr txBox="1"/>
          <p:nvPr/>
        </p:nvSpPr>
        <p:spPr>
          <a:xfrm>
            <a:off x="5793527" y="4749037"/>
            <a:ext cx="1017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maturità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F8682B60-AB3B-43C3-9E05-8883F6573E53}"/>
              </a:ext>
            </a:extLst>
          </p:cNvPr>
          <p:cNvSpPr txBox="1"/>
          <p:nvPr/>
        </p:nvSpPr>
        <p:spPr>
          <a:xfrm>
            <a:off x="2712527" y="3289693"/>
            <a:ext cx="1846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8E0000"/>
                </a:solidFill>
              </a:rPr>
              <a:t>Venture Capital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79503B88-C5F3-4DEA-9A97-0A581500A9A7}"/>
              </a:ext>
            </a:extLst>
          </p:cNvPr>
          <p:cNvSpPr txBox="1"/>
          <p:nvPr/>
        </p:nvSpPr>
        <p:spPr>
          <a:xfrm>
            <a:off x="2015514" y="3819091"/>
            <a:ext cx="1677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8E0000"/>
                </a:solidFill>
              </a:rPr>
              <a:t>Business Angels / incubatori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D18D3A9E-343E-4508-8D28-E6DBF3342650}"/>
              </a:ext>
            </a:extLst>
          </p:cNvPr>
          <p:cNvSpPr txBox="1"/>
          <p:nvPr/>
        </p:nvSpPr>
        <p:spPr>
          <a:xfrm>
            <a:off x="4003391" y="2910751"/>
            <a:ext cx="1981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8E0000"/>
                </a:solidFill>
              </a:rPr>
              <a:t>Indebitamento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7294642A-465E-40B1-8762-B5A495B2EF9F}"/>
              </a:ext>
            </a:extLst>
          </p:cNvPr>
          <p:cNvSpPr txBox="1"/>
          <p:nvPr/>
        </p:nvSpPr>
        <p:spPr>
          <a:xfrm>
            <a:off x="6103026" y="2541419"/>
            <a:ext cx="1878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8E0000"/>
                </a:solidFill>
              </a:rPr>
              <a:t>Private Equity</a:t>
            </a: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F8A77E81-83FD-4294-862D-2E5B74BA7B3C}"/>
              </a:ext>
            </a:extLst>
          </p:cNvPr>
          <p:cNvSpPr txBox="1"/>
          <p:nvPr/>
        </p:nvSpPr>
        <p:spPr>
          <a:xfrm rot="20778297">
            <a:off x="2653855" y="1902144"/>
            <a:ext cx="4750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IL CICLO DI VITA DEL FABBISOGNO FINANZIARIO</a:t>
            </a:r>
          </a:p>
        </p:txBody>
      </p:sp>
      <p:sp>
        <p:nvSpPr>
          <p:cNvPr id="30" name="Arco 29">
            <a:extLst>
              <a:ext uri="{FF2B5EF4-FFF2-40B4-BE49-F238E27FC236}">
                <a16:creationId xmlns:a16="http://schemas.microsoft.com/office/drawing/2014/main" id="{D10695DE-C489-4035-8212-0276F1334F9C}"/>
              </a:ext>
            </a:extLst>
          </p:cNvPr>
          <p:cNvSpPr/>
          <p:nvPr/>
        </p:nvSpPr>
        <p:spPr>
          <a:xfrm rot="11923375">
            <a:off x="1772672" y="1903198"/>
            <a:ext cx="8587741" cy="2272008"/>
          </a:xfrm>
          <a:prstGeom prst="arc">
            <a:avLst>
              <a:gd name="adj1" fmla="val 16318935"/>
              <a:gd name="adj2" fmla="val 21456047"/>
            </a:avLst>
          </a:prstGeom>
          <a:ln w="285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92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10" grpId="0" animBg="1"/>
      <p:bldP spid="11" grpId="0" animBg="1"/>
      <p:bldP spid="1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A2C97A00-9BCE-4A67-B481-0F994BD10E7A}"/>
              </a:ext>
            </a:extLst>
          </p:cNvPr>
          <p:cNvSpPr txBox="1"/>
          <p:nvPr/>
        </p:nvSpPr>
        <p:spPr>
          <a:xfrm>
            <a:off x="3195146" y="2312275"/>
            <a:ext cx="54392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b="1" i="1" dirty="0">
                <a:solidFill>
                  <a:srgbClr val="C00000"/>
                </a:solidFill>
              </a:rPr>
              <a:t>Grazie per l’attenzione</a:t>
            </a:r>
          </a:p>
        </p:txBody>
      </p:sp>
    </p:spTree>
    <p:extLst>
      <p:ext uri="{BB962C8B-B14F-4D97-AF65-F5344CB8AC3E}">
        <p14:creationId xmlns:p14="http://schemas.microsoft.com/office/powerpoint/2010/main" val="1867015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4"/>
          <p:cNvSpPr>
            <a:spLocks noChangeArrowheads="1"/>
          </p:cNvSpPr>
          <p:nvPr/>
        </p:nvSpPr>
        <p:spPr bwMode="auto">
          <a:xfrm>
            <a:off x="7451724" y="2007628"/>
            <a:ext cx="3550301" cy="36004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</a:pPr>
            <a:endParaRPr lang="en-US" altLang="en-US" sz="1600"/>
          </a:p>
        </p:txBody>
      </p:sp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955736" y="2003796"/>
            <a:ext cx="3650015" cy="36919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</a:pPr>
            <a:endParaRPr lang="en-US" altLang="en-US" sz="1600"/>
          </a:p>
        </p:txBody>
      </p:sp>
      <p:sp>
        <p:nvSpPr>
          <p:cNvPr id="13316" name="AutoShape 3"/>
          <p:cNvSpPr>
            <a:spLocks noChangeArrowheads="1"/>
          </p:cNvSpPr>
          <p:nvPr/>
        </p:nvSpPr>
        <p:spPr bwMode="auto">
          <a:xfrm>
            <a:off x="1340907" y="3562350"/>
            <a:ext cx="2759266" cy="514716"/>
          </a:xfrm>
          <a:prstGeom prst="parallelogram">
            <a:avLst>
              <a:gd name="adj" fmla="val 81881"/>
            </a:avLst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lIns="72000" tIns="0" rIns="72000" bIns="0" anchor="ctr"/>
          <a:lstStyle>
            <a:lvl1pPr defTabSz="7620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7620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7620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7620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7620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it-IT" altLang="en-US" sz="1800" b="1" dirty="0">
                <a:solidFill>
                  <a:srgbClr val="002060"/>
                </a:solidFill>
              </a:rPr>
              <a:t>MOL</a:t>
            </a:r>
          </a:p>
        </p:txBody>
      </p:sp>
      <p:sp>
        <p:nvSpPr>
          <p:cNvPr id="13317" name="Line 4"/>
          <p:cNvSpPr>
            <a:spLocks noChangeShapeType="1"/>
          </p:cNvSpPr>
          <p:nvPr/>
        </p:nvSpPr>
        <p:spPr bwMode="auto">
          <a:xfrm>
            <a:off x="1608667" y="3444960"/>
            <a:ext cx="2590797" cy="15722"/>
          </a:xfrm>
          <a:prstGeom prst="line">
            <a:avLst/>
          </a:prstGeom>
          <a:noFill/>
          <a:ln w="47625" cmpd="thinThick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3318" name="Rectangle 5"/>
          <p:cNvSpPr>
            <a:spLocks noChangeArrowheads="1"/>
          </p:cNvSpPr>
          <p:nvPr/>
        </p:nvSpPr>
        <p:spPr bwMode="auto">
          <a:xfrm>
            <a:off x="1608667" y="2236964"/>
            <a:ext cx="2590799" cy="34236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 defTabSz="7620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7620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7620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7620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7620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it-IT" altLang="en-US"/>
              <a:t>Ricavi</a:t>
            </a:r>
          </a:p>
        </p:txBody>
      </p:sp>
      <p:sp>
        <p:nvSpPr>
          <p:cNvPr id="13319" name="Rectangle 6"/>
          <p:cNvSpPr>
            <a:spLocks noChangeArrowheads="1"/>
          </p:cNvSpPr>
          <p:nvPr/>
        </p:nvSpPr>
        <p:spPr bwMode="auto">
          <a:xfrm>
            <a:off x="1608668" y="2822669"/>
            <a:ext cx="2590798" cy="34236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 defTabSz="7620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7620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7620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7620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7620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it-IT" altLang="en-US"/>
              <a:t>Costi</a:t>
            </a:r>
          </a:p>
        </p:txBody>
      </p:sp>
      <p:sp>
        <p:nvSpPr>
          <p:cNvPr id="13320" name="Rectangle 9"/>
          <p:cNvSpPr>
            <a:spLocks noChangeArrowheads="1"/>
          </p:cNvSpPr>
          <p:nvPr/>
        </p:nvSpPr>
        <p:spPr bwMode="auto">
          <a:xfrm>
            <a:off x="1903413" y="1528940"/>
            <a:ext cx="1990725" cy="2841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7620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7620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7620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7620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it-IT" altLang="en-US" b="1" dirty="0">
                <a:solidFill>
                  <a:srgbClr val="FF0000"/>
                </a:solidFill>
              </a:rPr>
              <a:t>CONTO ECONOMICO</a:t>
            </a:r>
          </a:p>
        </p:txBody>
      </p:sp>
      <p:sp>
        <p:nvSpPr>
          <p:cNvPr id="13321" name="Line 20"/>
          <p:cNvSpPr>
            <a:spLocks noChangeShapeType="1"/>
          </p:cNvSpPr>
          <p:nvPr/>
        </p:nvSpPr>
        <p:spPr bwMode="auto">
          <a:xfrm flipV="1">
            <a:off x="1608666" y="4738085"/>
            <a:ext cx="2590797" cy="15722"/>
          </a:xfrm>
          <a:prstGeom prst="line">
            <a:avLst/>
          </a:prstGeom>
          <a:noFill/>
          <a:ln w="47625" cmpd="thinThick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3322" name="AutoShape 21"/>
          <p:cNvSpPr>
            <a:spLocks noChangeArrowheads="1"/>
          </p:cNvSpPr>
          <p:nvPr/>
        </p:nvSpPr>
        <p:spPr bwMode="auto">
          <a:xfrm>
            <a:off x="1340908" y="4996374"/>
            <a:ext cx="2759266" cy="514716"/>
          </a:xfrm>
          <a:prstGeom prst="parallelogram">
            <a:avLst>
              <a:gd name="adj" fmla="val 81881"/>
            </a:avLst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lIns="72000" tIns="0" rIns="72000" bIns="0" anchor="ctr"/>
          <a:lstStyle>
            <a:lvl1pPr defTabSz="7620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7620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7620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7620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7620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it-IT" altLang="en-US" sz="1800" b="1" dirty="0">
                <a:solidFill>
                  <a:srgbClr val="002060"/>
                </a:solidFill>
              </a:rPr>
              <a:t>EBIT</a:t>
            </a:r>
          </a:p>
        </p:txBody>
      </p:sp>
      <p:sp>
        <p:nvSpPr>
          <p:cNvPr id="13323" name="Rectangle 22"/>
          <p:cNvSpPr>
            <a:spLocks noChangeArrowheads="1"/>
          </p:cNvSpPr>
          <p:nvPr/>
        </p:nvSpPr>
        <p:spPr bwMode="auto">
          <a:xfrm>
            <a:off x="1608666" y="4240098"/>
            <a:ext cx="2590797" cy="37758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</a:pPr>
            <a:endParaRPr lang="en-US" altLang="en-US" sz="1600"/>
          </a:p>
        </p:txBody>
      </p:sp>
      <p:sp>
        <p:nvSpPr>
          <p:cNvPr id="13324" name="Rectangle 23"/>
          <p:cNvSpPr>
            <a:spLocks noChangeArrowheads="1"/>
          </p:cNvSpPr>
          <p:nvPr/>
        </p:nvSpPr>
        <p:spPr bwMode="auto">
          <a:xfrm>
            <a:off x="2157646" y="4312724"/>
            <a:ext cx="133667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7620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7620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7620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7620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it-IT" altLang="en-US" i="1" dirty="0"/>
              <a:t>Ammortamenti</a:t>
            </a:r>
          </a:p>
        </p:txBody>
      </p:sp>
      <p:sp>
        <p:nvSpPr>
          <p:cNvPr id="13325" name="Text Box 26"/>
          <p:cNvSpPr txBox="1">
            <a:spLocks noChangeArrowheads="1"/>
          </p:cNvSpPr>
          <p:nvPr/>
        </p:nvSpPr>
        <p:spPr bwMode="auto">
          <a:xfrm>
            <a:off x="580750" y="269469"/>
            <a:ext cx="110305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7620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7620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7620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7620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7620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it-IT" altLang="en-US" sz="3600" b="1" dirty="0">
                <a:solidFill>
                  <a:srgbClr val="FF0000"/>
                </a:solidFill>
              </a:rPr>
              <a:t>IL CAPITALE CIRCOLANTE </a:t>
            </a:r>
          </a:p>
        </p:txBody>
      </p:sp>
      <p:sp>
        <p:nvSpPr>
          <p:cNvPr id="13326" name="Rectangle 35"/>
          <p:cNvSpPr>
            <a:spLocks noChangeArrowheads="1"/>
          </p:cNvSpPr>
          <p:nvPr/>
        </p:nvSpPr>
        <p:spPr bwMode="auto">
          <a:xfrm>
            <a:off x="7905000" y="1546872"/>
            <a:ext cx="2432717" cy="31457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7620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7620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7620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7620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it-IT" altLang="en-US" sz="1600" b="1" dirty="0">
                <a:solidFill>
                  <a:srgbClr val="FF0000"/>
                </a:solidFill>
              </a:rPr>
              <a:t>STATO PATRIMONIALE</a:t>
            </a:r>
          </a:p>
        </p:txBody>
      </p:sp>
      <p:sp>
        <p:nvSpPr>
          <p:cNvPr id="13327" name="Rectangle 36"/>
          <p:cNvSpPr>
            <a:spLocks noChangeArrowheads="1"/>
          </p:cNvSpPr>
          <p:nvPr/>
        </p:nvSpPr>
        <p:spPr bwMode="auto">
          <a:xfrm>
            <a:off x="7572935" y="3301983"/>
            <a:ext cx="1613691" cy="49212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 defTabSz="7620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7620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7620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7620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7620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it-IT" altLang="en-US"/>
              <a:t>Attivo </a:t>
            </a:r>
          </a:p>
          <a:p>
            <a:pPr algn="ctr">
              <a:lnSpc>
                <a:spcPct val="90000"/>
              </a:lnSpc>
            </a:pPr>
            <a:r>
              <a:rPr lang="it-IT" altLang="en-US"/>
              <a:t>a breve</a:t>
            </a:r>
          </a:p>
        </p:txBody>
      </p:sp>
      <p:sp>
        <p:nvSpPr>
          <p:cNvPr id="13328" name="Rectangle 37"/>
          <p:cNvSpPr>
            <a:spLocks noChangeArrowheads="1"/>
          </p:cNvSpPr>
          <p:nvPr/>
        </p:nvSpPr>
        <p:spPr bwMode="auto">
          <a:xfrm>
            <a:off x="9500131" y="3278377"/>
            <a:ext cx="1350963" cy="49212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 defTabSz="7620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7620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7620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7620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7620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it-IT" altLang="en-US"/>
              <a:t>Passivo </a:t>
            </a:r>
          </a:p>
          <a:p>
            <a:pPr algn="ctr">
              <a:lnSpc>
                <a:spcPct val="90000"/>
              </a:lnSpc>
            </a:pPr>
            <a:r>
              <a:rPr lang="it-IT" altLang="en-US"/>
              <a:t>a breve</a:t>
            </a:r>
          </a:p>
        </p:txBody>
      </p:sp>
      <p:sp>
        <p:nvSpPr>
          <p:cNvPr id="13329" name="Rectangle 38"/>
          <p:cNvSpPr>
            <a:spLocks noChangeArrowheads="1"/>
          </p:cNvSpPr>
          <p:nvPr/>
        </p:nvSpPr>
        <p:spPr bwMode="auto">
          <a:xfrm>
            <a:off x="9497573" y="4002598"/>
            <a:ext cx="1350963" cy="51911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 defTabSz="7620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7620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7620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7620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7620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it-IT" altLang="en-US" i="1"/>
              <a:t>Passivo a </a:t>
            </a:r>
          </a:p>
          <a:p>
            <a:pPr algn="ctr">
              <a:lnSpc>
                <a:spcPct val="90000"/>
              </a:lnSpc>
            </a:pPr>
            <a:r>
              <a:rPr lang="it-IT" altLang="en-US" i="1"/>
              <a:t>M/L</a:t>
            </a:r>
          </a:p>
        </p:txBody>
      </p:sp>
      <p:sp>
        <p:nvSpPr>
          <p:cNvPr id="13330" name="Rectangle 39"/>
          <p:cNvSpPr>
            <a:spLocks noChangeArrowheads="1"/>
          </p:cNvSpPr>
          <p:nvPr/>
        </p:nvSpPr>
        <p:spPr bwMode="auto">
          <a:xfrm>
            <a:off x="9497573" y="4753807"/>
            <a:ext cx="1350963" cy="57626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 defTabSz="7620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7620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7620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7620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7620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it-IT" altLang="en-US" i="1"/>
              <a:t>Patrimonio</a:t>
            </a:r>
          </a:p>
          <a:p>
            <a:pPr algn="ctr">
              <a:lnSpc>
                <a:spcPct val="90000"/>
              </a:lnSpc>
            </a:pPr>
            <a:r>
              <a:rPr lang="it-IT" altLang="en-US" i="1"/>
              <a:t>Netto</a:t>
            </a:r>
          </a:p>
        </p:txBody>
      </p:sp>
      <p:sp>
        <p:nvSpPr>
          <p:cNvPr id="13331" name="Rectangle 40"/>
          <p:cNvSpPr>
            <a:spLocks noChangeArrowheads="1"/>
          </p:cNvSpPr>
          <p:nvPr/>
        </p:nvSpPr>
        <p:spPr bwMode="auto">
          <a:xfrm>
            <a:off x="7572936" y="4018472"/>
            <a:ext cx="1613692" cy="57841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 defTabSz="7620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7620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7620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7620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7620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it-IT" altLang="en-US" i="1" dirty="0"/>
              <a:t>Immobilizzazioni</a:t>
            </a:r>
          </a:p>
        </p:txBody>
      </p:sp>
      <p:sp>
        <p:nvSpPr>
          <p:cNvPr id="13332" name="Rectangle 45"/>
          <p:cNvSpPr>
            <a:spLocks noChangeArrowheads="1"/>
          </p:cNvSpPr>
          <p:nvPr/>
        </p:nvSpPr>
        <p:spPr bwMode="auto">
          <a:xfrm>
            <a:off x="6451984" y="2091934"/>
            <a:ext cx="4562625" cy="9320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</a:pPr>
            <a:endParaRPr lang="en-US" altLang="en-US" sz="1600"/>
          </a:p>
        </p:txBody>
      </p:sp>
      <p:sp>
        <p:nvSpPr>
          <p:cNvPr id="13333" name="Rectangle 14"/>
          <p:cNvSpPr>
            <a:spLocks noChangeArrowheads="1"/>
          </p:cNvSpPr>
          <p:nvPr/>
        </p:nvSpPr>
        <p:spPr bwMode="auto">
          <a:xfrm>
            <a:off x="9003841" y="2284663"/>
            <a:ext cx="1956350" cy="58009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noFill/>
            <a:prstDash val="sysDot"/>
            <a:miter lim="800000"/>
            <a:headEnd/>
            <a:tailEnd/>
          </a:ln>
        </p:spPr>
        <p:txBody>
          <a:bodyPr anchor="ctr"/>
          <a:lstStyle>
            <a:lvl1pPr defTabSz="7620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7620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7620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7620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7620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it-IT" altLang="en-US" sz="2000" b="1" dirty="0">
                <a:solidFill>
                  <a:srgbClr val="FF0000"/>
                </a:solidFill>
              </a:rPr>
              <a:t>Passivo </a:t>
            </a:r>
          </a:p>
          <a:p>
            <a:pPr algn="ctr">
              <a:lnSpc>
                <a:spcPct val="90000"/>
              </a:lnSpc>
            </a:pPr>
            <a:r>
              <a:rPr lang="it-IT" altLang="en-US" sz="2000" b="1" dirty="0">
                <a:solidFill>
                  <a:srgbClr val="FF0000"/>
                </a:solidFill>
              </a:rPr>
              <a:t>a breve</a:t>
            </a:r>
          </a:p>
        </p:txBody>
      </p:sp>
      <p:sp>
        <p:nvSpPr>
          <p:cNvPr id="13334" name="Rectangle 15"/>
          <p:cNvSpPr>
            <a:spLocks noChangeArrowheads="1"/>
          </p:cNvSpPr>
          <p:nvPr/>
        </p:nvSpPr>
        <p:spPr bwMode="auto">
          <a:xfrm>
            <a:off x="6569001" y="2301969"/>
            <a:ext cx="1435100" cy="5207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noFill/>
            <a:prstDash val="sysDot"/>
            <a:miter lim="800000"/>
            <a:headEnd/>
            <a:tailEnd/>
          </a:ln>
        </p:spPr>
        <p:txBody>
          <a:bodyPr anchor="ctr"/>
          <a:lstStyle>
            <a:lvl1pPr defTabSz="7620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7620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7620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7620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7620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it-IT" altLang="en-US" sz="2000" b="1" dirty="0">
                <a:solidFill>
                  <a:srgbClr val="FF0000"/>
                </a:solidFill>
              </a:rPr>
              <a:t>Attivo </a:t>
            </a:r>
          </a:p>
          <a:p>
            <a:pPr algn="ctr">
              <a:lnSpc>
                <a:spcPct val="90000"/>
              </a:lnSpc>
            </a:pPr>
            <a:r>
              <a:rPr lang="it-IT" altLang="en-US" sz="2000" b="1" dirty="0">
                <a:solidFill>
                  <a:srgbClr val="FF0000"/>
                </a:solidFill>
              </a:rPr>
              <a:t>a breve</a:t>
            </a:r>
          </a:p>
        </p:txBody>
      </p:sp>
      <p:sp>
        <p:nvSpPr>
          <p:cNvPr id="13335" name="AutoShape 46"/>
          <p:cNvSpPr>
            <a:spLocks noChangeArrowheads="1"/>
          </p:cNvSpPr>
          <p:nvPr/>
        </p:nvSpPr>
        <p:spPr bwMode="auto">
          <a:xfrm>
            <a:off x="4712090" y="4437595"/>
            <a:ext cx="1800225" cy="1081088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>
            <a:lvl1pPr defTabSz="7620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7620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7620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7620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7620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it-IT" altLang="en-US" b="1">
                <a:solidFill>
                  <a:srgbClr val="FF0000"/>
                </a:solidFill>
              </a:rPr>
              <a:t>Ipotesi di dettaglio</a:t>
            </a:r>
          </a:p>
        </p:txBody>
      </p:sp>
      <p:sp>
        <p:nvSpPr>
          <p:cNvPr id="13336" name="AutoShape 51"/>
          <p:cNvSpPr>
            <a:spLocks noChangeArrowheads="1"/>
          </p:cNvSpPr>
          <p:nvPr/>
        </p:nvSpPr>
        <p:spPr bwMode="gray">
          <a:xfrm rot="2141819">
            <a:off x="5671989" y="3415797"/>
            <a:ext cx="1477962" cy="444462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>
            <a:noFill/>
          </a:ln>
        </p:spPr>
        <p:txBody>
          <a:bodyPr wrap="none" lIns="72000" tIns="0" rIns="72000" bIns="0" anchor="ctr"/>
          <a:lstStyle>
            <a:lvl1pPr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</a:pPr>
            <a:endParaRPr lang="en-US" altLang="en-US" sz="160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EA95C71B-ED24-4EAD-AA01-98338146414D}"/>
              </a:ext>
            </a:extLst>
          </p:cNvPr>
          <p:cNvSpPr txBox="1"/>
          <p:nvPr/>
        </p:nvSpPr>
        <p:spPr>
          <a:xfrm>
            <a:off x="1177391" y="1152025"/>
            <a:ext cx="6512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7B766C52-3F75-47DC-B861-EB664B1FDBFE}"/>
              </a:ext>
            </a:extLst>
          </p:cNvPr>
          <p:cNvSpPr txBox="1"/>
          <p:nvPr/>
        </p:nvSpPr>
        <p:spPr>
          <a:xfrm>
            <a:off x="10387755" y="1109953"/>
            <a:ext cx="61427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6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EF2C8FCD-197D-4928-AA00-D0A069DAC208}"/>
              </a:ext>
            </a:extLst>
          </p:cNvPr>
          <p:cNvSpPr txBox="1"/>
          <p:nvPr/>
        </p:nvSpPr>
        <p:spPr>
          <a:xfrm>
            <a:off x="3740002" y="5722371"/>
            <a:ext cx="56579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002060"/>
                </a:solidFill>
              </a:rPr>
              <a:t>DURATA CREDITI = ((CREDITI/RICAVI*1,22))* 365</a:t>
            </a:r>
          </a:p>
          <a:p>
            <a:endParaRPr lang="it-IT" b="1" dirty="0">
              <a:solidFill>
                <a:srgbClr val="002060"/>
              </a:solidFill>
            </a:endParaRPr>
          </a:p>
          <a:p>
            <a:r>
              <a:rPr lang="it-IT" b="1" dirty="0">
                <a:solidFill>
                  <a:srgbClr val="002060"/>
                </a:solidFill>
              </a:rPr>
              <a:t>DURATA DEBITI = ((DEBITI/COSTI*1,22))*365</a:t>
            </a:r>
          </a:p>
        </p:txBody>
      </p:sp>
    </p:spTree>
    <p:extLst>
      <p:ext uri="{BB962C8B-B14F-4D97-AF65-F5344CB8AC3E}">
        <p14:creationId xmlns:p14="http://schemas.microsoft.com/office/powerpoint/2010/main" val="1153651534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4"/>
          <p:cNvSpPr>
            <a:spLocks noChangeArrowheads="1"/>
          </p:cNvSpPr>
          <p:nvPr/>
        </p:nvSpPr>
        <p:spPr bwMode="auto">
          <a:xfrm>
            <a:off x="1331287" y="1916112"/>
            <a:ext cx="3654445" cy="3871039"/>
          </a:xfrm>
          <a:prstGeom prst="rect">
            <a:avLst/>
          </a:prstGeom>
          <a:solidFill>
            <a:srgbClr val="FFFFCC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</a:pPr>
            <a:endParaRPr lang="en-US" altLang="en-US" sz="1600"/>
          </a:p>
        </p:txBody>
      </p:sp>
      <p:sp>
        <p:nvSpPr>
          <p:cNvPr id="15363" name="AutoShape 65"/>
          <p:cNvSpPr>
            <a:spLocks noChangeArrowheads="1"/>
          </p:cNvSpPr>
          <p:nvPr/>
        </p:nvSpPr>
        <p:spPr bwMode="auto">
          <a:xfrm>
            <a:off x="1866127" y="3562349"/>
            <a:ext cx="2390008" cy="563165"/>
          </a:xfrm>
          <a:prstGeom prst="parallelogram">
            <a:avLst>
              <a:gd name="adj" fmla="val 81881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lIns="72000" tIns="0" rIns="72000" bIns="0" anchor="ctr"/>
          <a:lstStyle>
            <a:lvl1pPr defTabSz="7620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7620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7620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7620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7620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it-IT" altLang="en-US" sz="2800" b="1" dirty="0">
                <a:solidFill>
                  <a:srgbClr val="002060"/>
                </a:solidFill>
              </a:rPr>
              <a:t>MOL</a:t>
            </a:r>
          </a:p>
        </p:txBody>
      </p:sp>
      <p:sp>
        <p:nvSpPr>
          <p:cNvPr id="15364" name="Line 66"/>
          <p:cNvSpPr>
            <a:spLocks noChangeShapeType="1"/>
          </p:cNvSpPr>
          <p:nvPr/>
        </p:nvSpPr>
        <p:spPr bwMode="auto">
          <a:xfrm flipV="1">
            <a:off x="1713707" y="3396661"/>
            <a:ext cx="2542428" cy="0"/>
          </a:xfrm>
          <a:prstGeom prst="line">
            <a:avLst/>
          </a:prstGeom>
          <a:noFill/>
          <a:ln w="47625" cmpd="thinThick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5365" name="Rectangle 67"/>
          <p:cNvSpPr>
            <a:spLocks noChangeArrowheads="1"/>
          </p:cNvSpPr>
          <p:nvPr/>
        </p:nvSpPr>
        <p:spPr bwMode="auto">
          <a:xfrm>
            <a:off x="1681549" y="2163782"/>
            <a:ext cx="2624330" cy="415112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 defTabSz="7620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7620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7620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7620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7620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it-IT" altLang="en-US" sz="2400" dirty="0"/>
              <a:t>Ricavi</a:t>
            </a:r>
          </a:p>
        </p:txBody>
      </p:sp>
      <p:sp>
        <p:nvSpPr>
          <p:cNvPr id="15366" name="Rectangle 68"/>
          <p:cNvSpPr>
            <a:spLocks noChangeArrowheads="1"/>
          </p:cNvSpPr>
          <p:nvPr/>
        </p:nvSpPr>
        <p:spPr bwMode="auto">
          <a:xfrm>
            <a:off x="1713707" y="2789705"/>
            <a:ext cx="2542429" cy="437358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 defTabSz="7620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7620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7620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7620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7620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it-IT" altLang="en-US" sz="2400" dirty="0"/>
              <a:t>Cost</a:t>
            </a:r>
            <a:endParaRPr lang="it-IT" altLang="en-US" sz="1200" dirty="0"/>
          </a:p>
        </p:txBody>
      </p:sp>
      <p:sp>
        <p:nvSpPr>
          <p:cNvPr id="15367" name="Rectangle 69"/>
          <p:cNvSpPr>
            <a:spLocks noChangeArrowheads="1"/>
          </p:cNvSpPr>
          <p:nvPr/>
        </p:nvSpPr>
        <p:spPr bwMode="auto">
          <a:xfrm>
            <a:off x="1930402" y="1459708"/>
            <a:ext cx="2528577" cy="34227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7620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7620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7620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7620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it-IT" altLang="en-US" sz="1800" b="1" dirty="0"/>
              <a:t>CONTO ECONOMICO</a:t>
            </a:r>
          </a:p>
        </p:txBody>
      </p:sp>
      <p:sp>
        <p:nvSpPr>
          <p:cNvPr id="15368" name="Line 70"/>
          <p:cNvSpPr>
            <a:spLocks noChangeShapeType="1"/>
          </p:cNvSpPr>
          <p:nvPr/>
        </p:nvSpPr>
        <p:spPr bwMode="auto">
          <a:xfrm>
            <a:off x="1866127" y="4763856"/>
            <a:ext cx="2390009" cy="0"/>
          </a:xfrm>
          <a:prstGeom prst="line">
            <a:avLst/>
          </a:prstGeom>
          <a:noFill/>
          <a:ln w="47625" cmpd="thinThick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5369" name="AutoShape 71"/>
          <p:cNvSpPr>
            <a:spLocks noChangeArrowheads="1"/>
          </p:cNvSpPr>
          <p:nvPr/>
        </p:nvSpPr>
        <p:spPr bwMode="auto">
          <a:xfrm>
            <a:off x="1681548" y="4876005"/>
            <a:ext cx="2574587" cy="641429"/>
          </a:xfrm>
          <a:prstGeom prst="parallelogram">
            <a:avLst>
              <a:gd name="adj" fmla="val 81881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lIns="72000" tIns="0" rIns="72000" bIns="0" anchor="ctr"/>
          <a:lstStyle>
            <a:lvl1pPr defTabSz="7620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7620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7620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7620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7620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it-IT" altLang="en-US" sz="2400" b="1" dirty="0">
                <a:solidFill>
                  <a:srgbClr val="002060"/>
                </a:solidFill>
              </a:rPr>
              <a:t>EBIT</a:t>
            </a:r>
          </a:p>
        </p:txBody>
      </p:sp>
      <p:sp>
        <p:nvSpPr>
          <p:cNvPr id="15370" name="Rectangle 72"/>
          <p:cNvSpPr>
            <a:spLocks noChangeArrowheads="1"/>
          </p:cNvSpPr>
          <p:nvPr/>
        </p:nvSpPr>
        <p:spPr bwMode="auto">
          <a:xfrm>
            <a:off x="2067855" y="4178688"/>
            <a:ext cx="1868116" cy="440119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  <a:prstDash val="dash"/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</a:pPr>
            <a:endParaRPr lang="en-US" altLang="en-US" sz="1600"/>
          </a:p>
        </p:txBody>
      </p:sp>
      <p:sp>
        <p:nvSpPr>
          <p:cNvPr id="15371" name="Rectangle 73"/>
          <p:cNvSpPr>
            <a:spLocks noChangeArrowheads="1"/>
          </p:cNvSpPr>
          <p:nvPr/>
        </p:nvSpPr>
        <p:spPr bwMode="auto">
          <a:xfrm>
            <a:off x="2217951" y="4237665"/>
            <a:ext cx="1686359" cy="342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7620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7620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7620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7620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it-IT" altLang="en-US" sz="1800" i="1" dirty="0"/>
              <a:t>Ammortamenti</a:t>
            </a:r>
          </a:p>
        </p:txBody>
      </p:sp>
      <p:sp>
        <p:nvSpPr>
          <p:cNvPr id="15372" name="Text Box 46"/>
          <p:cNvSpPr txBox="1">
            <a:spLocks noChangeArrowheads="1"/>
          </p:cNvSpPr>
          <p:nvPr/>
        </p:nvSpPr>
        <p:spPr bwMode="auto">
          <a:xfrm>
            <a:off x="3795828" y="250985"/>
            <a:ext cx="441787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7620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7620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7620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7620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it-IT" altLang="en-US" sz="3200" b="1" dirty="0">
                <a:solidFill>
                  <a:schemeClr val="accent3">
                    <a:lumMod val="50000"/>
                  </a:schemeClr>
                </a:solidFill>
              </a:rPr>
              <a:t>LE IMMOBILIZZAZIONI</a:t>
            </a:r>
          </a:p>
        </p:txBody>
      </p:sp>
      <p:sp>
        <p:nvSpPr>
          <p:cNvPr id="15373" name="Rectangle 19"/>
          <p:cNvSpPr>
            <a:spLocks noChangeArrowheads="1"/>
          </p:cNvSpPr>
          <p:nvPr/>
        </p:nvSpPr>
        <p:spPr bwMode="auto">
          <a:xfrm rot="16200000">
            <a:off x="3583623" y="4143691"/>
            <a:ext cx="2242651" cy="504825"/>
          </a:xfrm>
          <a:prstGeom prst="rect">
            <a:avLst/>
          </a:prstGeom>
          <a:solidFill>
            <a:srgbClr val="FFC000"/>
          </a:solidFill>
          <a:ln w="57150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>
            <a:lvl1pPr defTabSz="7620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7620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7620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7620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7620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it-IT" altLang="en-US" sz="1800" b="1" dirty="0">
                <a:solidFill>
                  <a:schemeClr val="accent3">
                    <a:lumMod val="50000"/>
                  </a:schemeClr>
                </a:solidFill>
              </a:rPr>
              <a:t>Ammortamenti</a:t>
            </a:r>
          </a:p>
        </p:txBody>
      </p:sp>
      <p:sp>
        <p:nvSpPr>
          <p:cNvPr id="15376" name="Rectangle 77"/>
          <p:cNvSpPr>
            <a:spLocks noChangeArrowheads="1"/>
          </p:cNvSpPr>
          <p:nvPr/>
        </p:nvSpPr>
        <p:spPr bwMode="auto">
          <a:xfrm>
            <a:off x="7464424" y="1916112"/>
            <a:ext cx="3396289" cy="3871039"/>
          </a:xfrm>
          <a:prstGeom prst="rect">
            <a:avLst/>
          </a:prstGeom>
          <a:solidFill>
            <a:srgbClr val="FFFFCC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</a:pPr>
            <a:endParaRPr lang="en-US" altLang="en-US" sz="1600"/>
          </a:p>
        </p:txBody>
      </p:sp>
      <p:sp>
        <p:nvSpPr>
          <p:cNvPr id="15377" name="Rectangle 78"/>
          <p:cNvSpPr>
            <a:spLocks noChangeArrowheads="1"/>
          </p:cNvSpPr>
          <p:nvPr/>
        </p:nvSpPr>
        <p:spPr bwMode="auto">
          <a:xfrm>
            <a:off x="7847012" y="1440262"/>
            <a:ext cx="2716578" cy="34227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7620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7620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7620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7620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it-IT" altLang="en-US" sz="1800" b="1"/>
              <a:t>STATO PATRIMONIALE</a:t>
            </a:r>
          </a:p>
        </p:txBody>
      </p:sp>
      <p:sp>
        <p:nvSpPr>
          <p:cNvPr id="15378" name="Rectangle 79"/>
          <p:cNvSpPr>
            <a:spLocks noChangeArrowheads="1"/>
          </p:cNvSpPr>
          <p:nvPr/>
        </p:nvSpPr>
        <p:spPr bwMode="auto">
          <a:xfrm>
            <a:off x="7535863" y="2492376"/>
            <a:ext cx="1352550" cy="492125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  <a:prstDash val="dash"/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 defTabSz="7620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7620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7620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7620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7620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it-IT" altLang="en-US"/>
              <a:t>Attivo </a:t>
            </a:r>
          </a:p>
          <a:p>
            <a:pPr algn="ctr">
              <a:lnSpc>
                <a:spcPct val="90000"/>
              </a:lnSpc>
            </a:pPr>
            <a:r>
              <a:rPr lang="it-IT" altLang="en-US"/>
              <a:t>a breve</a:t>
            </a:r>
          </a:p>
        </p:txBody>
      </p:sp>
      <p:sp>
        <p:nvSpPr>
          <p:cNvPr id="15379" name="Rectangle 80"/>
          <p:cNvSpPr>
            <a:spLocks noChangeArrowheads="1"/>
          </p:cNvSpPr>
          <p:nvPr/>
        </p:nvSpPr>
        <p:spPr bwMode="auto">
          <a:xfrm>
            <a:off x="9067800" y="2486516"/>
            <a:ext cx="1495790" cy="497985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  <a:prstDash val="dash"/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 defTabSz="7620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7620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7620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7620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7620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it-IT" altLang="en-US" dirty="0"/>
              <a:t>Passivo </a:t>
            </a:r>
          </a:p>
          <a:p>
            <a:pPr algn="ctr">
              <a:lnSpc>
                <a:spcPct val="90000"/>
              </a:lnSpc>
            </a:pPr>
            <a:r>
              <a:rPr lang="it-IT" altLang="en-US" dirty="0"/>
              <a:t>a breve</a:t>
            </a:r>
          </a:p>
        </p:txBody>
      </p:sp>
      <p:sp>
        <p:nvSpPr>
          <p:cNvPr id="15380" name="Rectangle 81"/>
          <p:cNvSpPr>
            <a:spLocks noChangeArrowheads="1"/>
          </p:cNvSpPr>
          <p:nvPr/>
        </p:nvSpPr>
        <p:spPr bwMode="auto">
          <a:xfrm>
            <a:off x="9007476" y="3284537"/>
            <a:ext cx="1556114" cy="503237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  <a:prstDash val="dash"/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 defTabSz="7620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7620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7620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7620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7620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it-IT" altLang="en-US" i="1"/>
              <a:t>Passivo a </a:t>
            </a:r>
          </a:p>
          <a:p>
            <a:pPr algn="ctr">
              <a:lnSpc>
                <a:spcPct val="90000"/>
              </a:lnSpc>
            </a:pPr>
            <a:r>
              <a:rPr lang="it-IT" altLang="en-US" i="1"/>
              <a:t>M/L</a:t>
            </a:r>
          </a:p>
        </p:txBody>
      </p:sp>
      <p:sp>
        <p:nvSpPr>
          <p:cNvPr id="15381" name="Rectangle 82"/>
          <p:cNvSpPr>
            <a:spLocks noChangeArrowheads="1"/>
          </p:cNvSpPr>
          <p:nvPr/>
        </p:nvSpPr>
        <p:spPr bwMode="auto">
          <a:xfrm>
            <a:off x="8975726" y="4038266"/>
            <a:ext cx="1587864" cy="541673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  <a:prstDash val="dash"/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 defTabSz="7620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7620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7620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7620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7620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it-IT" altLang="en-US" i="1"/>
              <a:t>Patrimonio</a:t>
            </a:r>
          </a:p>
          <a:p>
            <a:pPr algn="ctr">
              <a:lnSpc>
                <a:spcPct val="90000"/>
              </a:lnSpc>
            </a:pPr>
            <a:r>
              <a:rPr lang="it-IT" altLang="en-US" i="1"/>
              <a:t>Netto</a:t>
            </a:r>
          </a:p>
        </p:txBody>
      </p:sp>
      <p:sp>
        <p:nvSpPr>
          <p:cNvPr id="15382" name="Rectangle 83"/>
          <p:cNvSpPr>
            <a:spLocks noChangeArrowheads="1"/>
          </p:cNvSpPr>
          <p:nvPr/>
        </p:nvSpPr>
        <p:spPr bwMode="auto">
          <a:xfrm>
            <a:off x="7535864" y="3211514"/>
            <a:ext cx="1296987" cy="1368425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  <a:prstDash val="dash"/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 defTabSz="7620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7620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7620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7620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7620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it-IT" altLang="en-US" i="1" dirty="0" err="1"/>
              <a:t>Immobilizz.oni</a:t>
            </a:r>
            <a:endParaRPr lang="it-IT" altLang="en-US" i="1" dirty="0"/>
          </a:p>
        </p:txBody>
      </p:sp>
      <p:sp>
        <p:nvSpPr>
          <p:cNvPr id="15383" name="Rectangle 20"/>
          <p:cNvSpPr>
            <a:spLocks noChangeArrowheads="1"/>
          </p:cNvSpPr>
          <p:nvPr/>
        </p:nvSpPr>
        <p:spPr bwMode="auto">
          <a:xfrm rot="16200000">
            <a:off x="5874579" y="3997910"/>
            <a:ext cx="2244658" cy="503237"/>
          </a:xfrm>
          <a:prstGeom prst="rect">
            <a:avLst/>
          </a:prstGeom>
          <a:solidFill>
            <a:srgbClr val="FFC000"/>
          </a:solidFill>
          <a:ln w="57150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>
            <a:lvl1pPr defTabSz="7620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7620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7620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7620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7620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it-IT" altLang="en-US" sz="2000" b="1" dirty="0">
                <a:solidFill>
                  <a:schemeClr val="accent3">
                    <a:lumMod val="50000"/>
                  </a:schemeClr>
                </a:solidFill>
              </a:rPr>
              <a:t>Immobilizzazioni</a:t>
            </a:r>
          </a:p>
        </p:txBody>
      </p:sp>
      <p:sp>
        <p:nvSpPr>
          <p:cNvPr id="15385" name="AutoShape 87"/>
          <p:cNvSpPr>
            <a:spLocks noChangeArrowheads="1"/>
          </p:cNvSpPr>
          <p:nvPr/>
        </p:nvSpPr>
        <p:spPr bwMode="gray">
          <a:xfrm rot="5400000">
            <a:off x="4993234" y="4110599"/>
            <a:ext cx="1477963" cy="571007"/>
          </a:xfrm>
          <a:prstGeom prst="triangle">
            <a:avLst>
              <a:gd name="adj" fmla="val 50000"/>
            </a:avLst>
          </a:prstGeom>
          <a:solidFill>
            <a:srgbClr val="FFC000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wrap="none" lIns="72000" tIns="0" rIns="72000" bIns="0" anchor="ctr"/>
          <a:lstStyle>
            <a:lvl1pPr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</a:pPr>
            <a:endParaRPr lang="en-US" altLang="en-US" sz="1600"/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2AF2EFA2-FE57-495A-96E3-954CA7EAFB1E}"/>
              </a:ext>
            </a:extLst>
          </p:cNvPr>
          <p:cNvSpPr txBox="1"/>
          <p:nvPr/>
        </p:nvSpPr>
        <p:spPr>
          <a:xfrm>
            <a:off x="10500352" y="963295"/>
            <a:ext cx="61427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6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C9706AD1-1028-4840-A93B-FD2A02D264B4}"/>
              </a:ext>
            </a:extLst>
          </p:cNvPr>
          <p:cNvSpPr txBox="1"/>
          <p:nvPr/>
        </p:nvSpPr>
        <p:spPr>
          <a:xfrm>
            <a:off x="1099436" y="1070848"/>
            <a:ext cx="61427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6600" b="1" dirty="0">
                <a:solidFill>
                  <a:srgbClr val="FF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83401144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4"/>
          <p:cNvSpPr>
            <a:spLocks noChangeArrowheads="1"/>
          </p:cNvSpPr>
          <p:nvPr/>
        </p:nvSpPr>
        <p:spPr bwMode="auto">
          <a:xfrm>
            <a:off x="4365625" y="4740275"/>
            <a:ext cx="990600" cy="685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</a:pPr>
            <a:endParaRPr lang="en-US" altLang="en-US" sz="1600"/>
          </a:p>
        </p:txBody>
      </p:sp>
      <p:sp>
        <p:nvSpPr>
          <p:cNvPr id="17411" name="Text Box 43"/>
          <p:cNvSpPr txBox="1">
            <a:spLocks noChangeArrowheads="1"/>
          </p:cNvSpPr>
          <p:nvPr/>
        </p:nvSpPr>
        <p:spPr bwMode="auto">
          <a:xfrm>
            <a:off x="1071437" y="785170"/>
            <a:ext cx="9831922" cy="49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7620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7620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7620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7620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it-IT" altLang="en-US" sz="3600" b="1" dirty="0">
                <a:solidFill>
                  <a:srgbClr val="FF0000"/>
                </a:solidFill>
              </a:rPr>
              <a:t>ONERI FINANZIARI E DEBITI A M/L TERMINE</a:t>
            </a:r>
          </a:p>
        </p:txBody>
      </p:sp>
      <p:sp>
        <p:nvSpPr>
          <p:cNvPr id="17412" name="Rectangle 97"/>
          <p:cNvSpPr>
            <a:spLocks noChangeArrowheads="1"/>
          </p:cNvSpPr>
          <p:nvPr/>
        </p:nvSpPr>
        <p:spPr bwMode="auto">
          <a:xfrm>
            <a:off x="1071438" y="1794933"/>
            <a:ext cx="3584702" cy="372163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</a:pPr>
            <a:endParaRPr lang="en-US" altLang="en-US" sz="1600"/>
          </a:p>
        </p:txBody>
      </p:sp>
      <p:sp>
        <p:nvSpPr>
          <p:cNvPr id="17413" name="Line 99"/>
          <p:cNvSpPr>
            <a:spLocks noChangeShapeType="1"/>
          </p:cNvSpPr>
          <p:nvPr/>
        </p:nvSpPr>
        <p:spPr bwMode="auto">
          <a:xfrm>
            <a:off x="2219326" y="3241675"/>
            <a:ext cx="1598613" cy="0"/>
          </a:xfrm>
          <a:prstGeom prst="line">
            <a:avLst/>
          </a:prstGeom>
          <a:noFill/>
          <a:ln w="47625" cmpd="thinThick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7414" name="Rectangle 101"/>
          <p:cNvSpPr>
            <a:spLocks noChangeArrowheads="1"/>
          </p:cNvSpPr>
          <p:nvPr/>
        </p:nvSpPr>
        <p:spPr bwMode="auto">
          <a:xfrm>
            <a:off x="1724026" y="2881313"/>
            <a:ext cx="2011364" cy="28415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 defTabSz="7620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7620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7620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7620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7620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it-IT" altLang="en-US" dirty="0"/>
              <a:t>Ammortamenti</a:t>
            </a:r>
          </a:p>
        </p:txBody>
      </p:sp>
      <p:sp>
        <p:nvSpPr>
          <p:cNvPr id="17415" name="Rectangle 102"/>
          <p:cNvSpPr>
            <a:spLocks noChangeArrowheads="1"/>
          </p:cNvSpPr>
          <p:nvPr/>
        </p:nvSpPr>
        <p:spPr bwMode="auto">
          <a:xfrm>
            <a:off x="1868426" y="1409701"/>
            <a:ext cx="199072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7620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7620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7620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7620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it-IT" altLang="en-US" b="1" dirty="0"/>
              <a:t>CONTO ECONOMICO</a:t>
            </a:r>
          </a:p>
        </p:txBody>
      </p:sp>
      <p:sp>
        <p:nvSpPr>
          <p:cNvPr id="17416" name="Line 103"/>
          <p:cNvSpPr>
            <a:spLocks noChangeShapeType="1"/>
          </p:cNvSpPr>
          <p:nvPr/>
        </p:nvSpPr>
        <p:spPr bwMode="auto">
          <a:xfrm>
            <a:off x="2293938" y="4897438"/>
            <a:ext cx="1600200" cy="0"/>
          </a:xfrm>
          <a:prstGeom prst="line">
            <a:avLst/>
          </a:prstGeom>
          <a:noFill/>
          <a:ln w="47625" cmpd="thinThick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7417" name="AutoShape 104"/>
          <p:cNvSpPr>
            <a:spLocks noChangeArrowheads="1"/>
          </p:cNvSpPr>
          <p:nvPr/>
        </p:nvSpPr>
        <p:spPr bwMode="auto">
          <a:xfrm>
            <a:off x="1584356" y="4968874"/>
            <a:ext cx="2009744" cy="413257"/>
          </a:xfrm>
          <a:prstGeom prst="parallelogram">
            <a:avLst>
              <a:gd name="adj" fmla="val 81881"/>
            </a:avLst>
          </a:prstGeom>
          <a:solidFill>
            <a:srgbClr val="FFFF00"/>
          </a:solidFill>
          <a:ln w="12700">
            <a:solidFill>
              <a:srgbClr val="F37821"/>
            </a:solidFill>
            <a:miter lim="800000"/>
            <a:headEnd/>
            <a:tailEnd/>
          </a:ln>
        </p:spPr>
        <p:txBody>
          <a:bodyPr lIns="72000" tIns="0" rIns="72000" bIns="0" anchor="ctr"/>
          <a:lstStyle>
            <a:lvl1pPr defTabSz="7620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7620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7620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7620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7620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it-IT" altLang="en-US" b="1" dirty="0">
                <a:solidFill>
                  <a:srgbClr val="002060"/>
                </a:solidFill>
              </a:rPr>
              <a:t>UL</a:t>
            </a:r>
          </a:p>
        </p:txBody>
      </p:sp>
      <p:sp>
        <p:nvSpPr>
          <p:cNvPr id="17418" name="AutoShape 108"/>
          <p:cNvSpPr>
            <a:spLocks noChangeArrowheads="1"/>
          </p:cNvSpPr>
          <p:nvPr/>
        </p:nvSpPr>
        <p:spPr bwMode="auto">
          <a:xfrm>
            <a:off x="4979194" y="1901031"/>
            <a:ext cx="1800225" cy="1081088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2700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>
            <a:lvl1pPr defTabSz="7620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7620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7620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7620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7620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it-IT" altLang="en-US" sz="1800" b="1" dirty="0">
                <a:solidFill>
                  <a:srgbClr val="002060"/>
                </a:solidFill>
              </a:rPr>
              <a:t>Ipotesi di dettaglio</a:t>
            </a:r>
          </a:p>
        </p:txBody>
      </p:sp>
      <p:sp>
        <p:nvSpPr>
          <p:cNvPr id="17420" name="Rectangle 110"/>
          <p:cNvSpPr>
            <a:spLocks noChangeArrowheads="1"/>
          </p:cNvSpPr>
          <p:nvPr/>
        </p:nvSpPr>
        <p:spPr bwMode="auto">
          <a:xfrm>
            <a:off x="7464425" y="1916113"/>
            <a:ext cx="2952750" cy="3529012"/>
          </a:xfrm>
          <a:prstGeom prst="rect">
            <a:avLst/>
          </a:prstGeom>
          <a:solidFill>
            <a:srgbClr val="99CC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</a:pPr>
            <a:endParaRPr lang="en-US" altLang="en-US" sz="1600"/>
          </a:p>
        </p:txBody>
      </p:sp>
      <p:sp>
        <p:nvSpPr>
          <p:cNvPr id="17421" name="Rectangle 111"/>
          <p:cNvSpPr>
            <a:spLocks noChangeArrowheads="1"/>
          </p:cNvSpPr>
          <p:nvPr/>
        </p:nvSpPr>
        <p:spPr bwMode="auto">
          <a:xfrm>
            <a:off x="7913688" y="1485901"/>
            <a:ext cx="226324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defTabSz="7620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7620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7620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7620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7620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it-IT" altLang="en-US" b="1" dirty="0"/>
              <a:t>STATO PATRIMONIALE</a:t>
            </a:r>
          </a:p>
        </p:txBody>
      </p:sp>
      <p:sp>
        <p:nvSpPr>
          <p:cNvPr id="17422" name="Rectangle 112"/>
          <p:cNvSpPr>
            <a:spLocks noChangeArrowheads="1"/>
          </p:cNvSpPr>
          <p:nvPr/>
        </p:nvSpPr>
        <p:spPr bwMode="auto">
          <a:xfrm>
            <a:off x="7535863" y="2492376"/>
            <a:ext cx="1352550" cy="49212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 defTabSz="7620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7620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7620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7620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7620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it-IT" altLang="en-US"/>
              <a:t>Attivo </a:t>
            </a:r>
          </a:p>
          <a:p>
            <a:pPr algn="ctr">
              <a:lnSpc>
                <a:spcPct val="90000"/>
              </a:lnSpc>
            </a:pPr>
            <a:r>
              <a:rPr lang="it-IT" altLang="en-US"/>
              <a:t>a breve</a:t>
            </a:r>
          </a:p>
        </p:txBody>
      </p:sp>
      <p:sp>
        <p:nvSpPr>
          <p:cNvPr id="17423" name="Rectangle 113"/>
          <p:cNvSpPr>
            <a:spLocks noChangeArrowheads="1"/>
          </p:cNvSpPr>
          <p:nvPr/>
        </p:nvSpPr>
        <p:spPr bwMode="auto">
          <a:xfrm>
            <a:off x="9067800" y="2492376"/>
            <a:ext cx="1290638" cy="49212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 defTabSz="7620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7620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7620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7620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7620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it-IT" altLang="en-US"/>
              <a:t>Passivo </a:t>
            </a:r>
          </a:p>
          <a:p>
            <a:pPr algn="ctr">
              <a:lnSpc>
                <a:spcPct val="90000"/>
              </a:lnSpc>
            </a:pPr>
            <a:r>
              <a:rPr lang="it-IT" altLang="en-US"/>
              <a:t>a breve</a:t>
            </a:r>
          </a:p>
        </p:txBody>
      </p:sp>
      <p:sp>
        <p:nvSpPr>
          <p:cNvPr id="17424" name="Rectangle 114"/>
          <p:cNvSpPr>
            <a:spLocks noChangeArrowheads="1"/>
          </p:cNvSpPr>
          <p:nvPr/>
        </p:nvSpPr>
        <p:spPr bwMode="auto">
          <a:xfrm>
            <a:off x="9007476" y="3268663"/>
            <a:ext cx="1350963" cy="51911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 defTabSz="7620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7620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7620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7620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7620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it-IT" altLang="en-US" i="1"/>
              <a:t>Passivo a </a:t>
            </a:r>
          </a:p>
          <a:p>
            <a:pPr algn="ctr">
              <a:lnSpc>
                <a:spcPct val="90000"/>
              </a:lnSpc>
            </a:pPr>
            <a:r>
              <a:rPr lang="it-IT" altLang="en-US" i="1"/>
              <a:t>M/L</a:t>
            </a:r>
          </a:p>
        </p:txBody>
      </p:sp>
      <p:sp>
        <p:nvSpPr>
          <p:cNvPr id="17425" name="Rectangle 115"/>
          <p:cNvSpPr>
            <a:spLocks noChangeArrowheads="1"/>
          </p:cNvSpPr>
          <p:nvPr/>
        </p:nvSpPr>
        <p:spPr bwMode="auto">
          <a:xfrm>
            <a:off x="8975726" y="4003676"/>
            <a:ext cx="1382713" cy="57626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 defTabSz="7620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7620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7620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7620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7620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it-IT" altLang="en-US" i="1"/>
              <a:t>Patrimonio</a:t>
            </a:r>
          </a:p>
          <a:p>
            <a:pPr algn="ctr">
              <a:lnSpc>
                <a:spcPct val="90000"/>
              </a:lnSpc>
            </a:pPr>
            <a:r>
              <a:rPr lang="it-IT" altLang="en-US" i="1"/>
              <a:t>Netto</a:t>
            </a:r>
          </a:p>
        </p:txBody>
      </p:sp>
      <p:sp>
        <p:nvSpPr>
          <p:cNvPr id="17426" name="Rectangle 116"/>
          <p:cNvSpPr>
            <a:spLocks noChangeArrowheads="1"/>
          </p:cNvSpPr>
          <p:nvPr/>
        </p:nvSpPr>
        <p:spPr bwMode="auto">
          <a:xfrm>
            <a:off x="7535864" y="3211514"/>
            <a:ext cx="1296987" cy="50323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 defTabSz="7620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7620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7620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7620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7620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it-IT" altLang="en-US" i="1"/>
              <a:t>Immobilizz.oni</a:t>
            </a:r>
          </a:p>
        </p:txBody>
      </p:sp>
      <p:sp>
        <p:nvSpPr>
          <p:cNvPr id="17428" name="AutoShape 119"/>
          <p:cNvSpPr>
            <a:spLocks noChangeArrowheads="1"/>
          </p:cNvSpPr>
          <p:nvPr/>
        </p:nvSpPr>
        <p:spPr bwMode="gray">
          <a:xfrm rot="5400000">
            <a:off x="5500687" y="3393282"/>
            <a:ext cx="1477962" cy="1079501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>
            <a:noFill/>
          </a:ln>
        </p:spPr>
        <p:txBody>
          <a:bodyPr wrap="none" lIns="72000" tIns="0" rIns="72000" bIns="0" anchor="ctr"/>
          <a:lstStyle>
            <a:lvl1pPr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</a:pPr>
            <a:endParaRPr lang="en-US" altLang="en-US" sz="1600"/>
          </a:p>
        </p:txBody>
      </p:sp>
      <p:sp>
        <p:nvSpPr>
          <p:cNvPr id="17429" name="AutoShape 3"/>
          <p:cNvSpPr>
            <a:spLocks noChangeArrowheads="1"/>
          </p:cNvSpPr>
          <p:nvPr/>
        </p:nvSpPr>
        <p:spPr bwMode="auto">
          <a:xfrm>
            <a:off x="1897064" y="2441575"/>
            <a:ext cx="1697036" cy="339726"/>
          </a:xfrm>
          <a:prstGeom prst="parallelogram">
            <a:avLst>
              <a:gd name="adj" fmla="val 81881"/>
            </a:avLst>
          </a:prstGeom>
          <a:solidFill>
            <a:srgbClr val="FFFF00"/>
          </a:solidFill>
          <a:ln w="12700">
            <a:solidFill>
              <a:srgbClr val="F37821"/>
            </a:solidFill>
            <a:miter lim="800000"/>
            <a:headEnd/>
            <a:tailEnd/>
          </a:ln>
        </p:spPr>
        <p:txBody>
          <a:bodyPr lIns="72000" tIns="0" rIns="72000" bIns="0" anchor="ctr"/>
          <a:lstStyle>
            <a:lvl1pPr defTabSz="7620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7620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7620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7620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7620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it-IT" altLang="en-US" b="1" dirty="0">
                <a:solidFill>
                  <a:srgbClr val="002060"/>
                </a:solidFill>
              </a:rPr>
              <a:t>MOL</a:t>
            </a:r>
          </a:p>
        </p:txBody>
      </p:sp>
      <p:sp>
        <p:nvSpPr>
          <p:cNvPr id="17430" name="AutoShape 120"/>
          <p:cNvSpPr>
            <a:spLocks noChangeArrowheads="1"/>
          </p:cNvSpPr>
          <p:nvPr/>
        </p:nvSpPr>
        <p:spPr bwMode="auto">
          <a:xfrm>
            <a:off x="1833561" y="3313112"/>
            <a:ext cx="1749427" cy="395259"/>
          </a:xfrm>
          <a:prstGeom prst="parallelogram">
            <a:avLst>
              <a:gd name="adj" fmla="val 81881"/>
            </a:avLst>
          </a:prstGeom>
          <a:solidFill>
            <a:srgbClr val="FFFF00"/>
          </a:solidFill>
          <a:ln w="12700">
            <a:solidFill>
              <a:srgbClr val="F37821"/>
            </a:solidFill>
            <a:miter lim="800000"/>
            <a:headEnd/>
            <a:tailEnd/>
          </a:ln>
        </p:spPr>
        <p:txBody>
          <a:bodyPr lIns="72000" tIns="0" rIns="72000" bIns="0" anchor="ctr"/>
          <a:lstStyle>
            <a:lvl1pPr defTabSz="7620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7620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7620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7620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7620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it-IT" altLang="en-US" b="1" dirty="0">
                <a:solidFill>
                  <a:srgbClr val="002060"/>
                </a:solidFill>
              </a:rPr>
              <a:t>MO</a:t>
            </a:r>
          </a:p>
        </p:txBody>
      </p:sp>
      <p:sp>
        <p:nvSpPr>
          <p:cNvPr id="17431" name="Rectangle 121"/>
          <p:cNvSpPr>
            <a:spLocks noChangeArrowheads="1"/>
          </p:cNvSpPr>
          <p:nvPr/>
        </p:nvSpPr>
        <p:spPr bwMode="auto">
          <a:xfrm>
            <a:off x="1724025" y="3754439"/>
            <a:ext cx="1990725" cy="44132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 defTabSz="7620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7620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7620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7620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7620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it-IT" altLang="en-US" i="1" dirty="0"/>
              <a:t>Oneri finanziari </a:t>
            </a:r>
          </a:p>
          <a:p>
            <a:pPr algn="ctr">
              <a:lnSpc>
                <a:spcPct val="90000"/>
              </a:lnSpc>
            </a:pPr>
            <a:r>
              <a:rPr lang="it-IT" altLang="en-US" i="1" dirty="0"/>
              <a:t>a M/L</a:t>
            </a:r>
          </a:p>
        </p:txBody>
      </p:sp>
      <p:sp>
        <p:nvSpPr>
          <p:cNvPr id="17432" name="Rectangle 122"/>
          <p:cNvSpPr>
            <a:spLocks noChangeArrowheads="1"/>
          </p:cNvSpPr>
          <p:nvPr/>
        </p:nvSpPr>
        <p:spPr bwMode="auto">
          <a:xfrm>
            <a:off x="1724025" y="4249738"/>
            <a:ext cx="1990725" cy="5524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 defTabSz="7620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7620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7620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7620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7620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it-IT" altLang="en-US" i="1" dirty="0"/>
              <a:t>Oneri/Finanziaria</a:t>
            </a:r>
          </a:p>
          <a:p>
            <a:pPr algn="ctr">
              <a:lnSpc>
                <a:spcPct val="90000"/>
              </a:lnSpc>
            </a:pPr>
            <a:r>
              <a:rPr lang="it-IT" altLang="en-US" i="1" dirty="0"/>
              <a:t>a breve termine</a:t>
            </a:r>
          </a:p>
        </p:txBody>
      </p:sp>
      <p:sp>
        <p:nvSpPr>
          <p:cNvPr id="17433" name="Rectangle 124"/>
          <p:cNvSpPr>
            <a:spLocks noChangeArrowheads="1"/>
          </p:cNvSpPr>
          <p:nvPr/>
        </p:nvSpPr>
        <p:spPr bwMode="auto">
          <a:xfrm>
            <a:off x="6789215" y="3397121"/>
            <a:ext cx="2269331" cy="935038"/>
          </a:xfrm>
          <a:prstGeom prst="rect">
            <a:avLst/>
          </a:prstGeom>
          <a:solidFill>
            <a:srgbClr val="FFFF00"/>
          </a:solidFill>
          <a:ln w="12700">
            <a:solidFill>
              <a:srgbClr val="FF6600"/>
            </a:solidFill>
            <a:miter lim="800000"/>
            <a:headEnd/>
            <a:tailEnd/>
          </a:ln>
        </p:spPr>
        <p:txBody>
          <a:bodyPr anchor="ctr"/>
          <a:lstStyle>
            <a:lvl1pPr defTabSz="7620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7620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7620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7620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7620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it-IT" altLang="en-US" sz="1600" b="1" dirty="0">
                <a:solidFill>
                  <a:srgbClr val="002060"/>
                </a:solidFill>
              </a:rPr>
              <a:t>Passivo</a:t>
            </a:r>
            <a:r>
              <a:rPr lang="it-IT" altLang="en-US" b="1" dirty="0">
                <a:solidFill>
                  <a:srgbClr val="002060"/>
                </a:solidFill>
              </a:rPr>
              <a:t> a M/L</a:t>
            </a:r>
          </a:p>
        </p:txBody>
      </p:sp>
      <p:sp>
        <p:nvSpPr>
          <p:cNvPr id="17434" name="Rectangle 125"/>
          <p:cNvSpPr>
            <a:spLocks noChangeArrowheads="1"/>
          </p:cNvSpPr>
          <p:nvPr/>
        </p:nvSpPr>
        <p:spPr bwMode="auto">
          <a:xfrm>
            <a:off x="3576638" y="3500439"/>
            <a:ext cx="1948654" cy="885831"/>
          </a:xfrm>
          <a:prstGeom prst="rect">
            <a:avLst/>
          </a:prstGeom>
          <a:solidFill>
            <a:srgbClr val="FFFF00"/>
          </a:solidFill>
          <a:ln w="12700">
            <a:solidFill>
              <a:srgbClr val="FF6600"/>
            </a:solidFill>
            <a:miter lim="800000"/>
            <a:headEnd/>
            <a:tailEnd/>
          </a:ln>
        </p:spPr>
        <p:txBody>
          <a:bodyPr anchor="ctr"/>
          <a:lstStyle>
            <a:lvl1pPr defTabSz="7620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7620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7620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7620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7620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it-IT" altLang="en-US" b="1" dirty="0">
                <a:solidFill>
                  <a:srgbClr val="002060"/>
                </a:solidFill>
              </a:rPr>
              <a:t>Oneri finanziari </a:t>
            </a:r>
          </a:p>
          <a:p>
            <a:pPr algn="ctr">
              <a:lnSpc>
                <a:spcPct val="100000"/>
              </a:lnSpc>
            </a:pPr>
            <a:r>
              <a:rPr lang="it-IT" altLang="en-US" b="1" dirty="0">
                <a:solidFill>
                  <a:srgbClr val="002060"/>
                </a:solidFill>
              </a:rPr>
              <a:t>a M/L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4E6DB730-E734-4F08-9A69-8EFFCFA0E077}"/>
              </a:ext>
            </a:extLst>
          </p:cNvPr>
          <p:cNvSpPr txBox="1"/>
          <p:nvPr/>
        </p:nvSpPr>
        <p:spPr>
          <a:xfrm>
            <a:off x="295639" y="1216065"/>
            <a:ext cx="61427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6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F43B0EDA-EA14-49AD-BDEB-34D484881C8B}"/>
              </a:ext>
            </a:extLst>
          </p:cNvPr>
          <p:cNvSpPr txBox="1"/>
          <p:nvPr/>
        </p:nvSpPr>
        <p:spPr>
          <a:xfrm>
            <a:off x="6956914" y="1068208"/>
            <a:ext cx="61427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6600" b="1" dirty="0">
                <a:solidFill>
                  <a:srgbClr val="FF0000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4288285445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 Box 45"/>
          <p:cNvSpPr txBox="1">
            <a:spLocks noChangeArrowheads="1"/>
          </p:cNvSpPr>
          <p:nvPr/>
        </p:nvSpPr>
        <p:spPr bwMode="auto">
          <a:xfrm>
            <a:off x="2851124" y="396978"/>
            <a:ext cx="7056526" cy="9971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>
            <a:spAutoFit/>
          </a:bodyPr>
          <a:lstStyle>
            <a:lvl1pPr defTabSz="7620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7620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7620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7620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7620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it-IT" alt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 DIMENTICHIAMO L</a:t>
            </a:r>
            <a:r>
              <a:rPr lang="ja-JP" altLang="it-IT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</a:t>
            </a:r>
            <a:r>
              <a:rPr lang="it-IT" altLang="ja-JP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IMPATTO FISCALE</a:t>
            </a:r>
            <a:endParaRPr lang="it-IT" alt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60" name="Rectangle 56"/>
          <p:cNvSpPr>
            <a:spLocks noChangeArrowheads="1"/>
          </p:cNvSpPr>
          <p:nvPr/>
        </p:nvSpPr>
        <p:spPr bwMode="auto">
          <a:xfrm>
            <a:off x="1774826" y="1916113"/>
            <a:ext cx="2881313" cy="3600450"/>
          </a:xfrm>
          <a:prstGeom prst="rect">
            <a:avLst/>
          </a:prstGeom>
          <a:solidFill>
            <a:schemeClr val="bg1"/>
          </a:solidFill>
          <a:ln w="57150">
            <a:solidFill>
              <a:srgbClr val="00206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</a:pPr>
            <a:endParaRPr lang="en-US" altLang="en-US" sz="1600"/>
          </a:p>
        </p:txBody>
      </p:sp>
      <p:sp>
        <p:nvSpPr>
          <p:cNvPr id="19461" name="Rectangle 59"/>
          <p:cNvSpPr>
            <a:spLocks noChangeArrowheads="1"/>
          </p:cNvSpPr>
          <p:nvPr/>
        </p:nvSpPr>
        <p:spPr bwMode="auto">
          <a:xfrm>
            <a:off x="1951193" y="2186613"/>
            <a:ext cx="2528577" cy="34227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7620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7620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7620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7620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it-IT" altLang="en-US" sz="1800" b="1"/>
              <a:t>CONTO ECONOMICO</a:t>
            </a:r>
          </a:p>
        </p:txBody>
      </p:sp>
      <p:sp>
        <p:nvSpPr>
          <p:cNvPr id="19462" name="Line 60"/>
          <p:cNvSpPr>
            <a:spLocks noChangeShapeType="1"/>
          </p:cNvSpPr>
          <p:nvPr/>
        </p:nvSpPr>
        <p:spPr bwMode="auto">
          <a:xfrm>
            <a:off x="2287588" y="4329113"/>
            <a:ext cx="1600200" cy="0"/>
          </a:xfrm>
          <a:prstGeom prst="line">
            <a:avLst/>
          </a:prstGeom>
          <a:noFill/>
          <a:ln w="47625" cmpd="thinThick">
            <a:solidFill>
              <a:srgbClr val="00206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9463" name="AutoShape 63"/>
          <p:cNvSpPr>
            <a:spLocks noChangeArrowheads="1"/>
          </p:cNvSpPr>
          <p:nvPr/>
        </p:nvSpPr>
        <p:spPr bwMode="auto">
          <a:xfrm>
            <a:off x="2082801" y="2917825"/>
            <a:ext cx="2184430" cy="396524"/>
          </a:xfrm>
          <a:prstGeom prst="parallelogram">
            <a:avLst>
              <a:gd name="adj" fmla="val 81881"/>
            </a:avLst>
          </a:prstGeom>
          <a:solidFill>
            <a:srgbClr val="FF0000"/>
          </a:solidFill>
          <a:ln w="12700">
            <a:solidFill>
              <a:srgbClr val="002060"/>
            </a:solidFill>
            <a:miter lim="800000"/>
            <a:headEnd/>
            <a:tailEnd/>
          </a:ln>
        </p:spPr>
        <p:txBody>
          <a:bodyPr lIns="72000" tIns="0" rIns="72000" bIns="0" anchor="ctr"/>
          <a:lstStyle>
            <a:lvl1pPr defTabSz="7620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7620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7620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7620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7620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it-IT" altLang="en-US"/>
              <a:t>UL</a:t>
            </a:r>
          </a:p>
        </p:txBody>
      </p:sp>
      <p:sp>
        <p:nvSpPr>
          <p:cNvPr id="19465" name="Rectangle 66"/>
          <p:cNvSpPr>
            <a:spLocks noChangeArrowheads="1"/>
          </p:cNvSpPr>
          <p:nvPr/>
        </p:nvSpPr>
        <p:spPr bwMode="auto">
          <a:xfrm>
            <a:off x="7622178" y="1518148"/>
            <a:ext cx="2952750" cy="35290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00206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</a:pPr>
            <a:endParaRPr lang="en-US" altLang="en-US" sz="1600"/>
          </a:p>
        </p:txBody>
      </p:sp>
      <p:sp>
        <p:nvSpPr>
          <p:cNvPr id="19467" name="Line 68"/>
          <p:cNvSpPr>
            <a:spLocks noChangeShapeType="1"/>
          </p:cNvSpPr>
          <p:nvPr/>
        </p:nvSpPr>
        <p:spPr bwMode="auto">
          <a:xfrm>
            <a:off x="8390000" y="3457235"/>
            <a:ext cx="1600200" cy="0"/>
          </a:xfrm>
          <a:prstGeom prst="line">
            <a:avLst/>
          </a:prstGeom>
          <a:noFill/>
          <a:ln w="47625" cmpd="thinThick">
            <a:solidFill>
              <a:srgbClr val="00206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9468" name="Rectangle 70"/>
          <p:cNvSpPr>
            <a:spLocks noChangeArrowheads="1"/>
          </p:cNvSpPr>
          <p:nvPr/>
        </p:nvSpPr>
        <p:spPr bwMode="auto">
          <a:xfrm>
            <a:off x="7798248" y="2822934"/>
            <a:ext cx="2600610" cy="5524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002060"/>
            </a:solidFill>
            <a:prstDash val="dash"/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 defTabSz="7620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7620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7620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7620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7620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it-IT" altLang="en-US" i="1" dirty="0"/>
              <a:t>VARIAZIONI IN DIMINUZIONE</a:t>
            </a:r>
          </a:p>
        </p:txBody>
      </p:sp>
      <p:sp>
        <p:nvSpPr>
          <p:cNvPr id="19469" name="Rectangle 71"/>
          <p:cNvSpPr>
            <a:spLocks noChangeArrowheads="1"/>
          </p:cNvSpPr>
          <p:nvPr/>
        </p:nvSpPr>
        <p:spPr bwMode="auto">
          <a:xfrm>
            <a:off x="7910074" y="2132390"/>
            <a:ext cx="2376958" cy="5524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002060"/>
            </a:solidFill>
            <a:prstDash val="dash"/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 defTabSz="7620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7620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7620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7620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7620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it-IT" altLang="en-US" i="1" dirty="0"/>
              <a:t>VARIAZIONI IN AUMENTO</a:t>
            </a:r>
          </a:p>
        </p:txBody>
      </p:sp>
      <p:sp>
        <p:nvSpPr>
          <p:cNvPr id="19474" name="Rectangle 4"/>
          <p:cNvSpPr>
            <a:spLocks noChangeArrowheads="1"/>
          </p:cNvSpPr>
          <p:nvPr/>
        </p:nvSpPr>
        <p:spPr bwMode="auto">
          <a:xfrm>
            <a:off x="2778287" y="3664049"/>
            <a:ext cx="7129363" cy="381000"/>
          </a:xfrm>
          <a:prstGeom prst="rect">
            <a:avLst/>
          </a:prstGeom>
          <a:solidFill>
            <a:schemeClr val="bg1"/>
          </a:solidFill>
          <a:ln w="57150">
            <a:solidFill>
              <a:srgbClr val="00206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</a:pPr>
            <a:endParaRPr lang="en-US" altLang="en-US" sz="1600"/>
          </a:p>
        </p:txBody>
      </p:sp>
      <p:sp>
        <p:nvSpPr>
          <p:cNvPr id="19475" name="AutoShape 61"/>
          <p:cNvSpPr>
            <a:spLocks noChangeArrowheads="1"/>
          </p:cNvSpPr>
          <p:nvPr/>
        </p:nvSpPr>
        <p:spPr bwMode="auto">
          <a:xfrm>
            <a:off x="1904968" y="4557870"/>
            <a:ext cx="2362263" cy="396558"/>
          </a:xfrm>
          <a:prstGeom prst="parallelogram">
            <a:avLst>
              <a:gd name="adj" fmla="val 81881"/>
            </a:avLst>
          </a:prstGeom>
          <a:solidFill>
            <a:srgbClr val="FF0000"/>
          </a:solidFill>
          <a:ln w="12700">
            <a:solidFill>
              <a:srgbClr val="002060"/>
            </a:solidFill>
            <a:prstDash val="dash"/>
            <a:miter lim="800000"/>
            <a:headEnd/>
            <a:tailEnd/>
          </a:ln>
        </p:spPr>
        <p:txBody>
          <a:bodyPr lIns="72000" tIns="0" rIns="72000" bIns="0" anchor="ctr"/>
          <a:lstStyle>
            <a:lvl1pPr defTabSz="7620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7620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7620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7620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7620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it-IT" altLang="en-US" dirty="0"/>
              <a:t>UN</a:t>
            </a:r>
          </a:p>
        </p:txBody>
      </p:sp>
      <p:sp>
        <p:nvSpPr>
          <p:cNvPr id="19476" name="AutoShape 69"/>
          <p:cNvSpPr>
            <a:spLocks noChangeArrowheads="1"/>
          </p:cNvSpPr>
          <p:nvPr/>
        </p:nvSpPr>
        <p:spPr bwMode="auto">
          <a:xfrm>
            <a:off x="7910074" y="3595845"/>
            <a:ext cx="2376958" cy="404530"/>
          </a:xfrm>
          <a:prstGeom prst="parallelogram">
            <a:avLst>
              <a:gd name="adj" fmla="val 81881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002060"/>
            </a:solidFill>
            <a:miter lim="800000"/>
            <a:headEnd/>
            <a:tailEnd/>
          </a:ln>
        </p:spPr>
        <p:txBody>
          <a:bodyPr lIns="72000" tIns="0" rIns="72000" bIns="0" anchor="ctr"/>
          <a:lstStyle>
            <a:lvl1pPr defTabSz="7620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7620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7620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7620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7620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it-IT" altLang="en-US" sz="2000" i="1" dirty="0"/>
              <a:t>IMPOSTE</a:t>
            </a:r>
          </a:p>
        </p:txBody>
      </p:sp>
      <p:sp>
        <p:nvSpPr>
          <p:cNvPr id="16" name="AutoShape 63">
            <a:extLst>
              <a:ext uri="{FF2B5EF4-FFF2-40B4-BE49-F238E27FC236}">
                <a16:creationId xmlns:a16="http://schemas.microsoft.com/office/drawing/2014/main" id="{D3D6CAB6-2B5C-4EBC-99C8-0F1B88B039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8324" y="1617181"/>
            <a:ext cx="2856604" cy="396524"/>
          </a:xfrm>
          <a:prstGeom prst="parallelogram">
            <a:avLst>
              <a:gd name="adj" fmla="val 81881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002060"/>
            </a:solidFill>
            <a:miter lim="800000"/>
            <a:headEnd/>
            <a:tailEnd/>
          </a:ln>
        </p:spPr>
        <p:txBody>
          <a:bodyPr lIns="72000" tIns="0" rIns="72000" bIns="0" anchor="ctr"/>
          <a:lstStyle>
            <a:lvl1pPr defTabSz="7620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7620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7620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7620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7620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it-IT" altLang="en-US" dirty="0"/>
              <a:t>RISULTATO PRIMA DELLE IMPOSTE</a:t>
            </a:r>
          </a:p>
        </p:txBody>
      </p:sp>
      <p:sp>
        <p:nvSpPr>
          <p:cNvPr id="19464" name="Rectangle 65"/>
          <p:cNvSpPr>
            <a:spLocks noChangeArrowheads="1"/>
          </p:cNvSpPr>
          <p:nvPr/>
        </p:nvSpPr>
        <p:spPr bwMode="auto">
          <a:xfrm>
            <a:off x="2368549" y="3609975"/>
            <a:ext cx="1898681" cy="552442"/>
          </a:xfrm>
          <a:prstGeom prst="rect">
            <a:avLst/>
          </a:prstGeom>
          <a:solidFill>
            <a:srgbClr val="FFFF00"/>
          </a:solidFill>
          <a:ln w="12700">
            <a:solidFill>
              <a:srgbClr val="002060"/>
            </a:solidFill>
            <a:prstDash val="dash"/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 defTabSz="7620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7620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7620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7620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762000">
              <a:lnSpc>
                <a:spcPct val="11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it-IT" altLang="en-US" sz="2000" i="1" dirty="0"/>
              <a:t>Imposte </a:t>
            </a:r>
          </a:p>
          <a:p>
            <a:pPr algn="ctr">
              <a:lnSpc>
                <a:spcPct val="90000"/>
              </a:lnSpc>
            </a:pPr>
            <a:r>
              <a:rPr lang="it-IT" altLang="en-US" sz="2000" i="1" dirty="0"/>
              <a:t>dirette</a:t>
            </a:r>
          </a:p>
        </p:txBody>
      </p:sp>
    </p:spTree>
    <p:extLst>
      <p:ext uri="{BB962C8B-B14F-4D97-AF65-F5344CB8AC3E}">
        <p14:creationId xmlns:p14="http://schemas.microsoft.com/office/powerpoint/2010/main" val="4253998780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F47E166-29CA-4993-8A18-C49E7F741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>
                <a:solidFill>
                  <a:srgbClr val="002060"/>
                </a:solidFill>
              </a:rPr>
              <a:t>EQUILIBRIO AZIENDALE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9C01F15-D002-40F9-BAFA-FBE16BBB0C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7019"/>
            <a:ext cx="10515600" cy="4829944"/>
          </a:xfrm>
        </p:spPr>
        <p:txBody>
          <a:bodyPr>
            <a:normAutofit/>
          </a:bodyPr>
          <a:lstStyle/>
          <a:p>
            <a:pPr lvl="0">
              <a:buSzPct val="45000"/>
              <a:buFont typeface="StarSymbol"/>
              <a:buChar char="●"/>
            </a:pPr>
            <a:r>
              <a:rPr lang="it-IT" sz="3600" b="1" i="1" dirty="0">
                <a:solidFill>
                  <a:schemeClr val="accent6">
                    <a:lumMod val="75000"/>
                  </a:schemeClr>
                </a:solidFill>
              </a:rPr>
              <a:t>Equilibrio patrimoniale: </a:t>
            </a:r>
            <a:r>
              <a:rPr lang="it-IT" sz="1600" b="1" i="1" dirty="0">
                <a:solidFill>
                  <a:schemeClr val="accent6">
                    <a:lumMod val="75000"/>
                  </a:schemeClr>
                </a:solidFill>
              </a:rPr>
              <a:t>impieghi</a:t>
            </a:r>
            <a:r>
              <a:rPr lang="it-IT" sz="1600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it-IT" sz="1600" b="1" i="1" dirty="0">
                <a:solidFill>
                  <a:schemeClr val="accent6">
                    <a:lumMod val="75000"/>
                  </a:schemeClr>
                </a:solidFill>
              </a:rPr>
              <a:t>e fonti coordinati</a:t>
            </a:r>
          </a:p>
          <a:p>
            <a:pPr lvl="0">
              <a:buSzPct val="45000"/>
              <a:buFont typeface="StarSymbol"/>
              <a:buChar char="●"/>
            </a:pPr>
            <a:r>
              <a:rPr lang="it-IT" sz="3600" b="1" i="1" dirty="0">
                <a:solidFill>
                  <a:srgbClr val="8E0000"/>
                </a:solidFill>
              </a:rPr>
              <a:t>Equilibrio finanziario: </a:t>
            </a:r>
            <a:r>
              <a:rPr lang="it-IT" sz="1600" b="1" i="1" dirty="0">
                <a:solidFill>
                  <a:srgbClr val="8E0000"/>
                </a:solidFill>
              </a:rPr>
              <a:t>gestione ottimale degli impegni finanziari mediante una correlazione ottimale fra entrate e uscite</a:t>
            </a:r>
            <a:endParaRPr lang="it-IT" sz="3600" b="1" i="1" dirty="0">
              <a:solidFill>
                <a:srgbClr val="8E0000"/>
              </a:solidFill>
            </a:endParaRPr>
          </a:p>
          <a:p>
            <a:pPr lvl="0">
              <a:buSzPct val="45000"/>
              <a:buFont typeface="StarSymbol"/>
              <a:buChar char="●"/>
            </a:pPr>
            <a:r>
              <a:rPr lang="it-IT" sz="3600" b="1" i="1" dirty="0">
                <a:solidFill>
                  <a:srgbClr val="7030A0"/>
                </a:solidFill>
              </a:rPr>
              <a:t>Equilibrio reddituale: </a:t>
            </a:r>
            <a:r>
              <a:rPr lang="it-IT" sz="1600" b="1" i="1" dirty="0">
                <a:solidFill>
                  <a:srgbClr val="7030A0"/>
                </a:solidFill>
              </a:rPr>
              <a:t>generare ricavi in grado di coprire costi e produrre capitale </a:t>
            </a:r>
            <a:r>
              <a:rPr lang="it-IT" sz="1600" b="1" i="1" dirty="0" err="1">
                <a:solidFill>
                  <a:srgbClr val="7030A0"/>
                </a:solidFill>
              </a:rPr>
              <a:t>autogenerato</a:t>
            </a:r>
            <a:r>
              <a:rPr lang="it-IT" sz="1600" b="1" i="1" dirty="0">
                <a:solidFill>
                  <a:srgbClr val="7030A0"/>
                </a:solidFill>
              </a:rPr>
              <a:t> che non deve essere rimborsato</a:t>
            </a:r>
            <a:endParaRPr lang="it-IT" sz="3600" b="1" i="1" dirty="0">
              <a:solidFill>
                <a:srgbClr val="7030A0"/>
              </a:solidFill>
            </a:endParaRPr>
          </a:p>
          <a:p>
            <a:pPr lvl="0">
              <a:buSzPct val="45000"/>
              <a:buFont typeface="StarSymbol"/>
              <a:buChar char="●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8690375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7257</TotalTime>
  <Words>4287</Words>
  <Application>Microsoft Office PowerPoint</Application>
  <PresentationFormat>Widescreen</PresentationFormat>
  <Paragraphs>688</Paragraphs>
  <Slides>43</Slides>
  <Notes>14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43</vt:i4>
      </vt:variant>
    </vt:vector>
  </HeadingPairs>
  <TitlesOfParts>
    <vt:vector size="53" baseType="lpstr">
      <vt:lpstr>Arial</vt:lpstr>
      <vt:lpstr>Calibri</vt:lpstr>
      <vt:lpstr>Calibri Light</vt:lpstr>
      <vt:lpstr>GentiumBookBasic</vt:lpstr>
      <vt:lpstr>Raleway</vt:lpstr>
      <vt:lpstr>Roboto Slab</vt:lpstr>
      <vt:lpstr>StarSymbol</vt:lpstr>
      <vt:lpstr>Times New Roman</vt:lpstr>
      <vt:lpstr>Tema di Office</vt:lpstr>
      <vt:lpstr>Foglio di lavoro</vt:lpstr>
      <vt:lpstr>Segue…: IL NOSTRO PERCORSO: 5 TEMATICHE APPLICATIVE</vt:lpstr>
      <vt:lpstr>premessa:…..LA STRUTTURA DELL’IMPRESA</vt:lpstr>
      <vt:lpstr>SCELTA DEL FINANZIAMENTO MIGLIORE NELLE SCELTE DI INVESTIMENTO…..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EQUILIBRIO AZIENDALE</vt:lpstr>
      <vt:lpstr>Equilibrio finanziario: focus</vt:lpstr>
      <vt:lpstr>Il fabbisogno finanziario iniziale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L’equilibrio patrimoniale e finanziario: gli indicatori utilizzati per analizzare la solidità patrimoniale</vt:lpstr>
      <vt:lpstr>Presentazione standard di PowerPoint</vt:lpstr>
      <vt:lpstr>Presentazione standard di PowerPoint</vt:lpstr>
      <vt:lpstr>Il capitale proprio = capitale di rischio</vt:lpstr>
      <vt:lpstr>DOVE OPERANO GLI INTERMEDIARI CANALIZZATORI DEL RISPARMIO NEI FINANZIAMENTI </vt:lpstr>
      <vt:lpstr>MERCATO UFFICIALE SECONDARIO =  MERCATO UNICO NAZIONALE  BORSA VALORI GESTITA DA BORSA ITALIANA SPA </vt:lpstr>
      <vt:lpstr>COME SI OPERA IN BORSA? incontro tra domanda ed offerta in tempo reale dalle ore 8 alle ore 17,35 e trading after-hours dalle 18,00 alle 20.30 con accesso diretto con i collegamenti on line</vt:lpstr>
      <vt:lpstr>Altre fonti di capitale proprio</vt:lpstr>
      <vt:lpstr>Venture capital</vt:lpstr>
      <vt:lpstr>Presentazione standard di PowerPoint</vt:lpstr>
      <vt:lpstr>Fondi di Private equity</vt:lpstr>
      <vt:lpstr>crowdfunding</vt:lpstr>
      <vt:lpstr>crowdfunding</vt:lpstr>
      <vt:lpstr>Esempi: https://www.crowdfundme.it/</vt:lpstr>
      <vt:lpstr>Gli strumenti di debito: Obbligazioni</vt:lpstr>
      <vt:lpstr>Presentazione standard di PowerPoint</vt:lpstr>
      <vt:lpstr>Presentazione standard di PowerPoint</vt:lpstr>
      <vt:lpstr>Cartolarizzazioni: lo scandalo dei mutui sub prime</vt:lpstr>
      <vt:lpstr> Finanziamenti a gestione indiretta con bando  Si tratta di opportunità di sostegno agli investimenti realizzati da imprese degli Stati Membri in cui la gestione delle sovvenzioni è controllata dalla Commissione attraverso le Direzioni generali e le Agenzie esecutive Le risorse economiche vengono messe a disposizione degli Stati nazionali o delle Regioni, che li amministrano finalizzandone l’efficacia in direzione delle politiche agricole e strutturali, previa approvazione e condivisione da parte della Commissione che adotta i Programmi operativi nazionali (Pon) e regionali (Por).  Fanno parte di questa categoria i Fondi strutturali (Fesr, Fse, Fondo di coesione) che si pongono l’obiettivo di favorire la coesione e lo sviluppo economico e sociale delle regioni e degli Stati, con particolare attenzione a quelli in ritardo dal punto di vista dello sviluppo.  Attivazione delle richieste mediante bando ed informativa contenuta nei call for paper       </vt:lpstr>
      <vt:lpstr>Il decreto liquidità per le imprese</vt:lpstr>
      <vt:lpstr>Presentazione standard di PowerPoint</vt:lpstr>
      <vt:lpstr>Presentazione standard di PowerPoint</vt:lpstr>
      <vt:lpstr>Capacità di onorare i debiti e analisi dell’importo da richiedere</vt:lpstr>
      <vt:lpstr>Protagoniste le start up</vt:lpstr>
      <vt:lpstr>Presentazione standard di PowerPoint</vt:lpstr>
      <vt:lpstr>Il fabbisogno finanziario nel suo ciclo di vita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FRANCESCA DOSSI  MAT. 798959</dc:title>
  <dc:creator>Eski</dc:creator>
  <cp:lastModifiedBy>Francesca</cp:lastModifiedBy>
  <cp:revision>513</cp:revision>
  <cp:lastPrinted>2015-07-05T18:40:45Z</cp:lastPrinted>
  <dcterms:created xsi:type="dcterms:W3CDTF">2015-06-22T10:07:45Z</dcterms:created>
  <dcterms:modified xsi:type="dcterms:W3CDTF">2020-04-15T08:52:24Z</dcterms:modified>
</cp:coreProperties>
</file>