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29" r:id="rId2"/>
    <p:sldId id="407" r:id="rId3"/>
    <p:sldId id="408" r:id="rId4"/>
    <p:sldId id="409" r:id="rId5"/>
    <p:sldId id="410" r:id="rId6"/>
    <p:sldId id="354" r:id="rId7"/>
    <p:sldId id="377" r:id="rId8"/>
    <p:sldId id="375" r:id="rId9"/>
    <p:sldId id="378" r:id="rId10"/>
    <p:sldId id="379" r:id="rId11"/>
    <p:sldId id="380" r:id="rId12"/>
    <p:sldId id="381" r:id="rId13"/>
    <p:sldId id="382" r:id="rId14"/>
    <p:sldId id="363" r:id="rId15"/>
    <p:sldId id="384" r:id="rId16"/>
    <p:sldId id="386" r:id="rId17"/>
    <p:sldId id="387" r:id="rId18"/>
    <p:sldId id="355" r:id="rId19"/>
    <p:sldId id="388" r:id="rId20"/>
    <p:sldId id="390" r:id="rId21"/>
    <p:sldId id="391" r:id="rId22"/>
    <p:sldId id="392" r:id="rId23"/>
    <p:sldId id="364" r:id="rId24"/>
    <p:sldId id="361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11" r:id="rId36"/>
    <p:sldId id="328" r:id="rId37"/>
  </p:sldIdLst>
  <p:sldSz cx="9144000" cy="6858000" type="screen4x3"/>
  <p:notesSz cx="6858000" cy="9144000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00"/>
    <a:srgbClr val="FFD44B"/>
    <a:srgbClr val="FF9999"/>
    <a:srgbClr val="505150"/>
    <a:srgbClr val="7F14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15" autoAdjust="0"/>
    <p:restoredTop sz="63441" autoAdjust="0"/>
  </p:normalViewPr>
  <p:slideViewPr>
    <p:cSldViewPr snapToGrid="0" snapToObjects="1">
      <p:cViewPr>
        <p:scale>
          <a:sx n="66" d="100"/>
          <a:sy n="66" d="100"/>
        </p:scale>
        <p:origin x="-1272" y="354"/>
      </p:cViewPr>
      <p:guideLst>
        <p:guide orient="horz" pos="135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%20buttare%20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lineChart>
        <c:grouping val="standard"/>
        <c:ser>
          <c:idx val="0"/>
          <c:order val="0"/>
          <c:tx>
            <c:strRef>
              <c:f>'I.Stat export'!$K$25</c:f>
              <c:strCache>
                <c:ptCount val="1"/>
                <c:pt idx="0">
                  <c:v>Tasso di occupazione</c:v>
                </c:pt>
              </c:strCache>
            </c:strRef>
          </c:tx>
          <c:marker>
            <c:symbol val="none"/>
          </c:marker>
          <c:cat>
            <c:strRef>
              <c:f>'I.Stat export'!$J$26:$J$39</c:f>
              <c:strCache>
                <c:ptCount val="14"/>
                <c:pt idx="0">
                  <c:v>2005/2004</c:v>
                </c:pt>
                <c:pt idx="1">
                  <c:v>2006/2005</c:v>
                </c:pt>
                <c:pt idx="2">
                  <c:v>2007/2006</c:v>
                </c:pt>
                <c:pt idx="3">
                  <c:v>2008/2007</c:v>
                </c:pt>
                <c:pt idx="4">
                  <c:v>2009/2008</c:v>
                </c:pt>
                <c:pt idx="5">
                  <c:v>2010/2009</c:v>
                </c:pt>
                <c:pt idx="6">
                  <c:v>2011/2010</c:v>
                </c:pt>
                <c:pt idx="7">
                  <c:v>2012/2011</c:v>
                </c:pt>
                <c:pt idx="8">
                  <c:v>2013/2012</c:v>
                </c:pt>
                <c:pt idx="9">
                  <c:v>2014/2013</c:v>
                </c:pt>
                <c:pt idx="10">
                  <c:v>2015/2014</c:v>
                </c:pt>
                <c:pt idx="11">
                  <c:v>2016/2015</c:v>
                </c:pt>
                <c:pt idx="12">
                  <c:v>2017/2015</c:v>
                </c:pt>
                <c:pt idx="13">
                  <c:v>2018/2018</c:v>
                </c:pt>
              </c:strCache>
            </c:strRef>
          </c:cat>
          <c:val>
            <c:numRef>
              <c:f>'I.Stat export'!$K$26:$K$39</c:f>
              <c:numCache>
                <c:formatCode>0.0</c:formatCode>
                <c:ptCount val="14"/>
                <c:pt idx="0">
                  <c:v>-0.11571250282427541</c:v>
                </c:pt>
                <c:pt idx="1">
                  <c:v>1.4707327044366447</c:v>
                </c:pt>
                <c:pt idx="2">
                  <c:v>0.38042961780378415</c:v>
                </c:pt>
                <c:pt idx="3">
                  <c:v>0.1247405926581842</c:v>
                </c:pt>
                <c:pt idx="4">
                  <c:v>-2.1516169015814111</c:v>
                </c:pt>
                <c:pt idx="5">
                  <c:v>-1.0694489022390858</c:v>
                </c:pt>
                <c:pt idx="6">
                  <c:v>6.4271274498368919E-2</c:v>
                </c:pt>
                <c:pt idx="7">
                  <c:v>-0.27812278966747189</c:v>
                </c:pt>
                <c:pt idx="8">
                  <c:v>-1.9382841569626439</c:v>
                </c:pt>
                <c:pt idx="9">
                  <c:v>0.27589456825951497</c:v>
                </c:pt>
                <c:pt idx="10">
                  <c:v>1.0737749977173492</c:v>
                </c:pt>
                <c:pt idx="11">
                  <c:v>1.6487629028613351</c:v>
                </c:pt>
                <c:pt idx="12">
                  <c:v>1.2888163754834459</c:v>
                </c:pt>
                <c:pt idx="13">
                  <c:v>0.99251734438368056</c:v>
                </c:pt>
              </c:numCache>
            </c:numRef>
          </c:val>
        </c:ser>
        <c:ser>
          <c:idx val="1"/>
          <c:order val="1"/>
          <c:tx>
            <c:strRef>
              <c:f>'I.Stat export'!$L$25</c:f>
              <c:strCache>
                <c:ptCount val="1"/>
                <c:pt idx="0">
                  <c:v>Tasso di disoccupazione</c:v>
                </c:pt>
              </c:strCache>
            </c:strRef>
          </c:tx>
          <c:marker>
            <c:symbol val="none"/>
          </c:marker>
          <c:cat>
            <c:strRef>
              <c:f>'I.Stat export'!$J$26:$J$39</c:f>
              <c:strCache>
                <c:ptCount val="14"/>
                <c:pt idx="0">
                  <c:v>2005/2004</c:v>
                </c:pt>
                <c:pt idx="1">
                  <c:v>2006/2005</c:v>
                </c:pt>
                <c:pt idx="2">
                  <c:v>2007/2006</c:v>
                </c:pt>
                <c:pt idx="3">
                  <c:v>2008/2007</c:v>
                </c:pt>
                <c:pt idx="4">
                  <c:v>2009/2008</c:v>
                </c:pt>
                <c:pt idx="5">
                  <c:v>2010/2009</c:v>
                </c:pt>
                <c:pt idx="6">
                  <c:v>2011/2010</c:v>
                </c:pt>
                <c:pt idx="7">
                  <c:v>2012/2011</c:v>
                </c:pt>
                <c:pt idx="8">
                  <c:v>2013/2012</c:v>
                </c:pt>
                <c:pt idx="9">
                  <c:v>2014/2013</c:v>
                </c:pt>
                <c:pt idx="10">
                  <c:v>2015/2014</c:v>
                </c:pt>
                <c:pt idx="11">
                  <c:v>2016/2015</c:v>
                </c:pt>
                <c:pt idx="12">
                  <c:v>2017/2015</c:v>
                </c:pt>
                <c:pt idx="13">
                  <c:v>2018/2018</c:v>
                </c:pt>
              </c:strCache>
            </c:strRef>
          </c:cat>
          <c:val>
            <c:numRef>
              <c:f>'I.Stat export'!$L$26:$L$39</c:f>
              <c:numCache>
                <c:formatCode>0.0</c:formatCode>
                <c:ptCount val="14"/>
                <c:pt idx="0">
                  <c:v>-3.3486194772871478</c:v>
                </c:pt>
                <c:pt idx="1">
                  <c:v>-12.339120556322657</c:v>
                </c:pt>
                <c:pt idx="2">
                  <c:v>-10.347246150542938</c:v>
                </c:pt>
                <c:pt idx="3">
                  <c:v>10.663126934745016</c:v>
                </c:pt>
                <c:pt idx="4">
                  <c:v>15.250440189420525</c:v>
                </c:pt>
                <c:pt idx="5">
                  <c:v>7.9232208901621171</c:v>
                </c:pt>
                <c:pt idx="6">
                  <c:v>-4.1542590961399686E-2</c:v>
                </c:pt>
                <c:pt idx="7">
                  <c:v>27.461482363738916</c:v>
                </c:pt>
                <c:pt idx="8">
                  <c:v>14.023673098634662</c:v>
                </c:pt>
                <c:pt idx="9">
                  <c:v>4.3963719901200884</c:v>
                </c:pt>
                <c:pt idx="10">
                  <c:v>-6.2033694291978643</c:v>
                </c:pt>
                <c:pt idx="11">
                  <c:v>-1.7470519601480801</c:v>
                </c:pt>
                <c:pt idx="12">
                  <c:v>-4.0865111082021901</c:v>
                </c:pt>
                <c:pt idx="13">
                  <c:v>-5.3568195015953775</c:v>
                </c:pt>
              </c:numCache>
            </c:numRef>
          </c:val>
        </c:ser>
        <c:marker val="1"/>
        <c:axId val="56518144"/>
        <c:axId val="56828288"/>
      </c:lineChart>
      <c:catAx>
        <c:axId val="56518144"/>
        <c:scaling>
          <c:orientation val="minMax"/>
        </c:scaling>
        <c:axPos val="b"/>
        <c:tickLblPos val="nextTo"/>
        <c:crossAx val="56828288"/>
        <c:crosses val="autoZero"/>
        <c:auto val="1"/>
        <c:lblAlgn val="ctr"/>
        <c:lblOffset val="100"/>
      </c:catAx>
      <c:valAx>
        <c:axId val="56828288"/>
        <c:scaling>
          <c:orientation val="minMax"/>
        </c:scaling>
        <c:axPos val="l"/>
        <c:numFmt formatCode="0.0" sourceLinked="1"/>
        <c:majorTickMark val="none"/>
        <c:minorTickMark val="out"/>
        <c:tickLblPos val="nextTo"/>
        <c:txPr>
          <a:bodyPr rot="-5400000" vert="horz"/>
          <a:lstStyle/>
          <a:p>
            <a:pPr>
              <a:defRPr sz="1200"/>
            </a:pPr>
            <a:endParaRPr lang="it-IT"/>
          </a:p>
        </c:txPr>
        <c:crossAx val="565181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2C66C4-0B5D-4B8F-9FDC-AFC8DB7E76EB}" type="datetimeFigureOut">
              <a:rPr lang="it-IT"/>
              <a:pPr>
                <a:defRPr/>
              </a:pPr>
              <a:t>20/05/2020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113495-DCAA-4E8C-97D3-403E6522AF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4583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D27E4D-8BC7-4DE8-AE22-09FFA7E09BFA}" type="slidenum">
              <a:rPr lang="en-GB" altLang="it-IT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en-GB" altLang="it-IT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37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endParaRPr lang="it-I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A8-011B-47FA-B418-328C467B78D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53303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A8-011B-47FA-B418-328C467B78D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53303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A8-011B-47FA-B418-328C467B78D4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322415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97B09-97EA-4FDD-B14F-9AFCD78C40C4}" type="slidenum">
              <a:rPr lang="en-GB" altLang="it-IT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36</a:t>
            </a:fld>
            <a:endParaRPr lang="en-GB" altLang="it-IT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74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A8-011B-47FA-B418-328C467B78D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3224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Sollecitare un approfondimento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A8-011B-47FA-B418-328C467B78D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3224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b="0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13495-DCAA-4E8C-97D3-403E6522AFFC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4314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908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9861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0147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8865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7766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8612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5342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4240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7700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1166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tan.it/fileadmin/Repository/Home/EUROPA/CoP_I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tan.it/fileadmin/Repository/Home/EUROPA/CoP_I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tan.it/fileadmin/Repository/Home/EUROPA/CoP_IT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tan.it/fileadmin/Repository/Home/EUROPA/CoP_I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tan.it/fileadmin/Repository/Home/EUROPA/CoP_I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tan.it/fileadmin/Repository/Home/EUROPA/CoP_IT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/metadat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search?biw=1366&amp;bih=657&amp;sxsrf=ALeKk02ykSPEON6DP8PHHAFOkLdGcTlqLw:1589916986176&amp;ei=OjXEXpSwCrCvmwXNs66gBg&amp;q=59,0+istat&amp;oq=59,0+istat&amp;gs_lcp=CgZwc3ktYWIQAzoECAAQR1C6Lli6LmCwNGgAcAF4AIABsAKIAbACkgEDMy0xmAEAoAEBqgEHZ3dzLXdpeg&amp;scli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it/search?sxsrf=ALeKk03ifvADTJfG4e58SZMh2gzZPO1Eag:1589917353139&amp;ei=qTbEXoP-B8jc6ASrsa7wCQ&amp;q=59,0+mondo+del+lavoro+tasso+di+occupazione&amp;oq=59,0+mondo+del+lavoro+tasso+di+occupazione&amp;gs_lcp=CgZwc3ktYWIQA1CuH1jdN2D7TGgAcAB4AIABzgOIAd" TargetMode="External"/><Relationship Id="rId4" Type="http://schemas.openxmlformats.org/officeDocument/2006/relationships/hyperlink" Target="https://www.google.it/search?sxsrf=ALeKk03ooC9VU04xM9NGM6ioX8GbESfvgw:1589917565087&amp;ei=fTfEXuHwBIn9rgSu8pDQAg&amp;q=59,0+mondo+del+lavoro&amp;oq=59,0+mondo+del+lavoro&amp;gs_lcp=CgZwc3ktYWIQAzIECCMQJzIECCMQJzIECCMQJzoECAAQR1CZZFiubmDdhwFoAHABeACAAfgCiAHhBJIBBzA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metodi-e-strument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stat.it/it/metodi-e-strumenti/metodi-e-strumenti-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metodi-e-strument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istat.it/it/metodi-e-strumenti/strumenti-per-la-qualit%C3%A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tat.it/it/dati-analisi-e-prodotti/banche-dat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tat.it/it/informazioni-e-servizi" TargetMode="Externa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informazioni-e-servizi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tat.it/it/dati-analisi-e-prodotti/banche-dati" TargetMode="Externa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tat.it/it/dati-analisi-e-prodotti/microdat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dati-analisi-e-prodotti/microdati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tat.it/it/dati-analisi-e-prodotti/visualizzazioni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istat.it/it/dati-analisi-e-prodotti/banche-dat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dati-analisi-e-prodotti/pubblicazioni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tat.it/it/dati-analisi-e-prodotti/microdat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ati.istat.i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ti.istat.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organizzazione-e-attivit%C3%A0/organizzazione/normativ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stan.it/fileadmin/Repository/Home/EUROPA/CoP_I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organizzazione-e-attivit%C3%A0/organizzazione/normativa/normativa-europea" TargetMode="External"/><Relationship Id="rId7" Type="http://schemas.openxmlformats.org/officeDocument/2006/relationships/hyperlink" Target="https://eur-lex.europa.eu/legal-content/EN/TXT/?qid=1409068106403&amp;uri=CELEX:32013R009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web/ess/about-us/statistical-programmes" TargetMode="External"/><Relationship Id="rId5" Type="http://schemas.openxmlformats.org/officeDocument/2006/relationships/hyperlink" Target="https://eur-lex.europa.eu/legal-content/IT/TXT/?uri=celex:32015R0759" TargetMode="External"/><Relationship Id="rId4" Type="http://schemas.openxmlformats.org/officeDocument/2006/relationships/hyperlink" Target="https://eur-lex.europa.eu/legal-content/IT/TXT/?uri=CELEX:02009R0223-2015060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zzettaufficiale.it/eli/id/2019/07/16/19A04391/sg" TargetMode="External"/><Relationship Id="rId3" Type="http://schemas.openxmlformats.org/officeDocument/2006/relationships/hyperlink" Target="https://www.istat.it/it/organizzazione-e-attivit%C3%A0/organizzazione/normativa/normativa-nazionale" TargetMode="External"/><Relationship Id="rId7" Type="http://schemas.openxmlformats.org/officeDocument/2006/relationships/hyperlink" Target="https://www.sistan.it/index.php?id=5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mattiva.it/uri-res/N2Ls?urn:nir:stato:decreto.del.presidente.della.repubblica:2010-09-07;166!vig=" TargetMode="External"/><Relationship Id="rId5" Type="http://schemas.openxmlformats.org/officeDocument/2006/relationships/hyperlink" Target="https://www.normattiva.it/uri-res/N2Ls?urn:nir:stato:decreto.legislativo:1989-09-06;322!vig=" TargetMode="External"/><Relationship Id="rId4" Type="http://schemas.openxmlformats.org/officeDocument/2006/relationships/hyperlink" Target="http://www.normattiva.it/uri-res/N2Ls?urn:nir:stato:legge:1988-08-23;400!vig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043890"/>
            <a:ext cx="9144000" cy="1470025"/>
          </a:xfrm>
        </p:spPr>
        <p:txBody>
          <a:bodyPr/>
          <a:lstStyle/>
          <a:p>
            <a:pPr defTabSz="449263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sz="2800" b="1" dirty="0" smtClean="0">
                <a:solidFill>
                  <a:srgbClr val="9E0000"/>
                </a:solidFill>
                <a:ea typeface="MS PGothic" panose="020B0600070205080204" pitchFamily="34" charset="-128"/>
                <a:cs typeface="+mn-cs"/>
              </a:rPr>
              <a:t>Analisi del processo e prodotti</a:t>
            </a:r>
            <a:br>
              <a:rPr lang="it-IT" sz="2800" b="1" dirty="0" smtClean="0">
                <a:solidFill>
                  <a:srgbClr val="9E0000"/>
                </a:solidFill>
                <a:ea typeface="MS PGothic" panose="020B0600070205080204" pitchFamily="34" charset="-128"/>
                <a:cs typeface="+mn-cs"/>
              </a:rPr>
            </a:br>
            <a:r>
              <a:rPr lang="it-IT" sz="2800" b="1" dirty="0" smtClean="0">
                <a:solidFill>
                  <a:srgbClr val="9E0000"/>
                </a:solidFill>
                <a:ea typeface="MS PGothic" panose="020B0600070205080204" pitchFamily="34" charset="-128"/>
                <a:cs typeface="+mn-cs"/>
              </a:rPr>
              <a:t>della statistica ufficiale</a:t>
            </a:r>
            <a:endParaRPr sz="2800" b="1" dirty="0">
              <a:solidFill>
                <a:srgbClr val="9E0000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869394"/>
            <a:ext cx="9144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Associazione Europea per l'Educazione Economica – AEEE - Italia</a:t>
            </a:r>
          </a:p>
          <a:p>
            <a:pPr algn="ctr"/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Nazionale di Statistica – Istat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5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Webinar</a:t>
            </a:r>
            <a:r>
              <a:rPr lang="it-IT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 di cultura statistica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5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63386" y="5011635"/>
            <a:ext cx="7794814" cy="1470025"/>
          </a:xfrm>
          <a:prstGeom prst="rect">
            <a:avLst/>
          </a:prstGeom>
        </p:spPr>
        <p:txBody>
          <a:bodyPr/>
          <a:lstStyle/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</a:b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Paola Francesca Cortese – Istat</a:t>
            </a:r>
          </a:p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it-IT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n-cs"/>
            </a:endParaRPr>
          </a:p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panose="020B0600070205080204" pitchFamily="34" charset="-128"/>
                <a:cs typeface="+mn-cs"/>
              </a:rPr>
              <a:t>20 maggio 2020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Quadro normativo Nazionale</a:t>
            </a:r>
          </a:p>
          <a:p>
            <a:endParaRPr lang="it-IT" altLang="it-IT" sz="1500" dirty="0" smtClean="0">
              <a:solidFill>
                <a:srgbClr val="C00000"/>
              </a:solidFill>
              <a:ea typeface="MS PGothic" panose="020B0600070205080204" pitchFamily="34" charset="-128"/>
            </a:endParaRPr>
          </a:p>
          <a:p>
            <a:r>
              <a:rPr lang="it-IT" sz="2200" dirty="0" smtClean="0"/>
              <a:t>Zoom sul processo di produzione e formalizzazione del PSN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6200000">
            <a:off x="-2299407" y="3102953"/>
            <a:ext cx="5472953" cy="423500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5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Il Contesto normativo</a:t>
            </a:r>
            <a:endParaRPr lang="it-IT" sz="25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4987" t="28860" r="31685" b="10662"/>
          <a:stretch>
            <a:fillRect/>
          </a:stretch>
        </p:blipFill>
        <p:spPr bwMode="auto">
          <a:xfrm>
            <a:off x="1048872" y="1855695"/>
            <a:ext cx="7748202" cy="43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670629" y="2206171"/>
            <a:ext cx="188686" cy="319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Quadro normativo Nazionale</a:t>
            </a:r>
          </a:p>
          <a:p>
            <a:endParaRPr lang="it-IT" altLang="it-IT" sz="3200" dirty="0" smtClean="0">
              <a:solidFill>
                <a:srgbClr val="C00000"/>
              </a:solidFill>
              <a:ea typeface="MS PGothic" panose="020B0600070205080204" pitchFamily="34" charset="-128"/>
            </a:endParaRPr>
          </a:p>
          <a:p>
            <a:r>
              <a:rPr lang="it-IT" sz="2200" dirty="0" smtClean="0"/>
              <a:t>Zoom sul processo di produzione e formalizzazione del PSN</a:t>
            </a:r>
          </a:p>
          <a:p>
            <a:endParaRPr lang="it-IT" sz="2200" dirty="0" smtClean="0"/>
          </a:p>
          <a:p>
            <a:r>
              <a:rPr lang="it-IT" dirty="0" smtClean="0"/>
              <a:t>La procedura di formalizzazione del </a:t>
            </a:r>
            <a:r>
              <a:rPr lang="it-IT" dirty="0" err="1" smtClean="0"/>
              <a:t>Psn</a:t>
            </a:r>
            <a:r>
              <a:rPr lang="it-IT" dirty="0" smtClean="0"/>
              <a:t> presenta un iter molto complesso, in parte sviluppato in Istat, in parte all'esterno dell'Istituto: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6200000">
            <a:off x="-2299407" y="3102953"/>
            <a:ext cx="5472953" cy="423500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5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Il Contesto normativo</a:t>
            </a:r>
            <a:endParaRPr lang="it-IT" sz="25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 l="25114" t="43427" r="26828" b="37368"/>
          <a:stretch>
            <a:fillRect/>
          </a:stretch>
        </p:blipFill>
        <p:spPr bwMode="auto">
          <a:xfrm>
            <a:off x="772883" y="2794771"/>
            <a:ext cx="7230043" cy="162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5114" t="75781" r="26828" b="8104"/>
          <a:stretch>
            <a:fillRect/>
          </a:stretch>
        </p:blipFill>
        <p:spPr bwMode="auto">
          <a:xfrm>
            <a:off x="772883" y="4688110"/>
            <a:ext cx="7230045" cy="136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 rot="3276712">
            <a:off x="7220516" y="3290210"/>
            <a:ext cx="1911375" cy="346556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In Istat</a:t>
            </a:r>
            <a:endParaRPr lang="it-IT" sz="20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ttangolo 8"/>
          <p:cNvSpPr/>
          <p:nvPr/>
        </p:nvSpPr>
        <p:spPr>
          <a:xfrm rot="3276712">
            <a:off x="7220516" y="5227385"/>
            <a:ext cx="1911374" cy="346556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Fuori Istat</a:t>
            </a:r>
            <a:endParaRPr lang="it-IT" sz="20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85025" y="5626263"/>
            <a:ext cx="5647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DPR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Quadro di Autoregolamentazione</a:t>
            </a:r>
          </a:p>
          <a:p>
            <a:endParaRPr lang="it-IT" dirty="0" smtClean="0"/>
          </a:p>
          <a:p>
            <a:r>
              <a:rPr lang="it-IT" sz="2200" dirty="0" smtClean="0"/>
              <a:t>Quadro comune di autoregolamentazione per la qualità del sistema statistico europeo</a:t>
            </a:r>
          </a:p>
          <a:p>
            <a:endParaRPr lang="it-IT" sz="2200" dirty="0" smtClean="0"/>
          </a:p>
          <a:p>
            <a:r>
              <a:rPr lang="it-IT" dirty="0" smtClean="0"/>
              <a:t>Il </a:t>
            </a:r>
            <a:r>
              <a:rPr lang="it-IT" dirty="0" smtClean="0">
                <a:hlinkClick r:id="rId3"/>
              </a:rPr>
              <a:t>quadro</a:t>
            </a:r>
            <a:r>
              <a:rPr lang="it-IT" dirty="0" smtClean="0"/>
              <a:t> comprende:</a:t>
            </a:r>
          </a:p>
          <a:p>
            <a:endParaRPr lang="it-IT" sz="1000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il codice delle statistiche europee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il quadro di riferimento per la garanzia della qualità del sistema statistico europeo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i principi generali di gestione della qualità (quali l’interazione costante con gli utenti, l’impegno ad esercitare la leadership, il partenariato, la soddisfazione del personale, il miglioramento continuo, l’integrazione e l’armonizzazione)</a:t>
            </a:r>
          </a:p>
          <a:p>
            <a:endParaRPr lang="it-IT" dirty="0" smtClean="0"/>
          </a:p>
          <a:p>
            <a:r>
              <a:rPr lang="it-IT" dirty="0" smtClean="0"/>
              <a:t>Il Quadro, integrando l’ampio contesto giuridico del SSE, assicura che lo sviluppo, la produzione e la diffusione di servizi e statistiche europee di alta qualità, avvengano in un contesto giuridico e un quadro di riferimento di autoregolamentazione per la qualità </a:t>
            </a:r>
            <a:r>
              <a:rPr lang="it-IT" b="1" dirty="0" smtClean="0"/>
              <a:t>particolarmente solidi</a:t>
            </a:r>
            <a:endParaRPr lang="it-IT" altLang="it-IT" b="1" dirty="0" smtClean="0">
              <a:ea typeface="MS PGothic" panose="020B0600070205080204" pitchFamily="34" charset="-128"/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6200000">
            <a:off x="-2299407" y="3102953"/>
            <a:ext cx="5472953" cy="423500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5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Il quadro di Autoregolamentazione</a:t>
            </a:r>
            <a:endParaRPr lang="it-IT" sz="25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Quadro di Autoregolamentazione</a:t>
            </a:r>
          </a:p>
          <a:p>
            <a:endParaRPr lang="it-IT" dirty="0" smtClean="0"/>
          </a:p>
          <a:p>
            <a:r>
              <a:rPr lang="it-IT" sz="2200" dirty="0" smtClean="0"/>
              <a:t>Quadro comune di autoregolamentazione per la qualità del sistema statistico europeo</a:t>
            </a:r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1000" dirty="0" smtClean="0"/>
          </a:p>
          <a:p>
            <a:r>
              <a:rPr lang="it-IT" sz="2200" i="1" dirty="0" smtClean="0"/>
              <a:t>“Consideriamo la qualità come la base del nostro vantaggio competitivo in un contesto mondiale caratterizzato da una crescente tendenza verso informazioni istantanee di cui spesso non è attestata la qualità” </a:t>
            </a:r>
            <a:r>
              <a:rPr lang="it-IT" sz="2200" dirty="0" smtClean="0"/>
              <a:t>(*)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dirty="0" smtClean="0"/>
              <a:t>(*) Dichiarazione sulla qualità del sistema statistico europeo nel </a:t>
            </a:r>
            <a:r>
              <a:rPr lang="it-IT" dirty="0" smtClean="0">
                <a:hlinkClick r:id="rId3"/>
              </a:rPr>
              <a:t>quadro</a:t>
            </a:r>
            <a:endParaRPr lang="it-IT" b="1" dirty="0" smtClean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6200000">
            <a:off x="-2299407" y="3102953"/>
            <a:ext cx="5472953" cy="423500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5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Il quadro di Autoregolamentazione</a:t>
            </a:r>
            <a:endParaRPr lang="it-IT" sz="25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ttangolo 9"/>
          <p:cNvSpPr>
            <a:spLocks noChangeArrowheads="1"/>
          </p:cNvSpPr>
          <p:nvPr/>
        </p:nvSpPr>
        <p:spPr bwMode="auto">
          <a:xfrm>
            <a:off x="36893" y="1196788"/>
            <a:ext cx="372679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800" b="1" dirty="0" smtClean="0"/>
              <a:t>I </a:t>
            </a:r>
            <a:r>
              <a:rPr lang="it-IT" sz="2800" b="1" dirty="0" smtClean="0">
                <a:hlinkClick r:id="rId3"/>
              </a:rPr>
              <a:t>principi</a:t>
            </a:r>
            <a:r>
              <a:rPr lang="it-IT" sz="2800" b="1" dirty="0" smtClean="0"/>
              <a:t> del codice:</a:t>
            </a:r>
          </a:p>
          <a:p>
            <a:endParaRPr lang="it-IT" sz="1500" dirty="0" smtClean="0"/>
          </a:p>
          <a:p>
            <a:r>
              <a:rPr lang="it-IT" sz="2000" dirty="0" smtClean="0"/>
              <a:t>Il codice contempla 15 principi (+1) raggruppati in tre settori:</a:t>
            </a:r>
          </a:p>
          <a:p>
            <a:endParaRPr lang="it-IT" sz="500" dirty="0" smtClean="0"/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il contesto istituzionale in cui operano le autorità statistiche nazionali e dell'UE</a:t>
            </a:r>
          </a:p>
          <a:p>
            <a:pPr>
              <a:buFont typeface="Wingdings" pitchFamily="2" charset="2"/>
              <a:buChar char="§"/>
            </a:pPr>
            <a:endParaRPr lang="it-IT" sz="500" dirty="0" smtClean="0"/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i processi produttivi</a:t>
            </a:r>
          </a:p>
          <a:p>
            <a:pPr>
              <a:buFont typeface="Wingdings" pitchFamily="2" charset="2"/>
              <a:buChar char="§"/>
            </a:pPr>
            <a:endParaRPr lang="it-IT" sz="500" dirty="0" smtClean="0"/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 i prodotti e la loro diffusione </a:t>
            </a:r>
          </a:p>
          <a:p>
            <a:endParaRPr lang="it-IT" sz="500" dirty="0" smtClean="0"/>
          </a:p>
          <a:p>
            <a:endParaRPr lang="it-IT" sz="500" dirty="0" smtClean="0"/>
          </a:p>
          <a:p>
            <a:endParaRPr lang="it-IT" sz="500" dirty="0" smtClean="0"/>
          </a:p>
          <a:p>
            <a:endParaRPr lang="it-IT" sz="500" dirty="0" smtClean="0"/>
          </a:p>
          <a:p>
            <a:r>
              <a:rPr lang="it-IT" sz="2000" dirty="0" smtClean="0"/>
              <a:t>La sua applicazione</a:t>
            </a:r>
          </a:p>
          <a:p>
            <a:r>
              <a:rPr lang="it-IT" sz="2000" dirty="0" smtClean="0"/>
              <a:t>è sostenuta da </a:t>
            </a:r>
          </a:p>
          <a:p>
            <a:r>
              <a:rPr lang="it-IT" sz="2000" dirty="0" smtClean="0"/>
              <a:t>indicatori di buone</a:t>
            </a:r>
          </a:p>
          <a:p>
            <a:r>
              <a:rPr lang="it-IT" sz="2000" dirty="0" smtClean="0"/>
              <a:t>pratiche per ogni</a:t>
            </a:r>
          </a:p>
          <a:p>
            <a:r>
              <a:rPr lang="it-IT" sz="2000" dirty="0" smtClean="0"/>
              <a:t>principio</a:t>
            </a:r>
            <a:endParaRPr lang="it-IT" altLang="it-IT" sz="2000" dirty="0" smtClean="0">
              <a:ea typeface="MS PGothic" panose="020B0600070205080204" pitchFamily="34" charset="-128"/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4267198" y="1429013"/>
            <a:ext cx="2989944" cy="11690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dirty="0" smtClean="0"/>
          </a:p>
          <a:p>
            <a:pPr algn="ctr"/>
            <a:r>
              <a:rPr lang="it-IT" sz="2400" dirty="0" smtClean="0"/>
              <a:t>7 principi</a:t>
            </a:r>
          </a:p>
          <a:p>
            <a:pPr algn="ctr"/>
            <a:r>
              <a:rPr lang="it-IT" sz="2400" dirty="0" smtClean="0"/>
              <a:t>37 indicatori </a:t>
            </a:r>
          </a:p>
          <a:p>
            <a:pPr algn="ctr"/>
            <a:endParaRPr lang="it-IT" sz="2400" dirty="0"/>
          </a:p>
        </p:txBody>
      </p:sp>
      <p:sp>
        <p:nvSpPr>
          <p:cNvPr id="8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Il Codice delle statistiche europee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267198" y="1269358"/>
            <a:ext cx="2989944" cy="3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CONTESTO ISTITUZIONALE</a:t>
            </a:r>
            <a:endParaRPr lang="it-IT" sz="1600" dirty="0"/>
          </a:p>
        </p:txBody>
      </p:sp>
      <p:sp>
        <p:nvSpPr>
          <p:cNvPr id="16" name="Rettangolo 15"/>
          <p:cNvSpPr/>
          <p:nvPr/>
        </p:nvSpPr>
        <p:spPr>
          <a:xfrm>
            <a:off x="6035102" y="4617058"/>
            <a:ext cx="2989943" cy="11690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dirty="0" smtClean="0"/>
          </a:p>
          <a:p>
            <a:pPr algn="ctr"/>
            <a:r>
              <a:rPr lang="it-IT" sz="2400" dirty="0" smtClean="0"/>
              <a:t>4 principi</a:t>
            </a:r>
          </a:p>
          <a:p>
            <a:pPr algn="ctr"/>
            <a:r>
              <a:rPr lang="it-IT" sz="2400" dirty="0" smtClean="0"/>
              <a:t>24 indicatori </a:t>
            </a:r>
          </a:p>
          <a:p>
            <a:pPr algn="ctr"/>
            <a:endParaRPr lang="it-IT" sz="2400" dirty="0"/>
          </a:p>
        </p:txBody>
      </p:sp>
      <p:sp>
        <p:nvSpPr>
          <p:cNvPr id="14" name="Rettangolo 13"/>
          <p:cNvSpPr/>
          <p:nvPr/>
        </p:nvSpPr>
        <p:spPr>
          <a:xfrm>
            <a:off x="7199086" y="3120574"/>
            <a:ext cx="184047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Supervisione</a:t>
            </a:r>
          </a:p>
          <a:p>
            <a:pPr algn="ctr"/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ESGAB</a:t>
            </a: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544483" y="4617058"/>
            <a:ext cx="2989944" cy="1169044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principi</a:t>
            </a:r>
          </a:p>
          <a:p>
            <a:pPr algn="ctr"/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23 indicatori </a:t>
            </a:r>
          </a:p>
          <a:p>
            <a:pPr algn="ctr"/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035102" y="4513030"/>
            <a:ext cx="2989944" cy="356516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PROCESSI STATISTICI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44482" y="4520284"/>
            <a:ext cx="2989944" cy="3565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PRODOTTI STATISTICI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4441366" y="3077032"/>
            <a:ext cx="2641602" cy="116114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Codice delle statistiche europee</a:t>
            </a:r>
            <a:endParaRPr lang="it-IT" dirty="0"/>
          </a:p>
        </p:txBody>
      </p:sp>
      <p:cxnSp>
        <p:nvCxnSpPr>
          <p:cNvPr id="20" name="Connettore 2 19"/>
          <p:cNvCxnSpPr>
            <a:stCxn id="18" idx="0"/>
            <a:endCxn id="15" idx="2"/>
          </p:cNvCxnSpPr>
          <p:nvPr/>
        </p:nvCxnSpPr>
        <p:spPr>
          <a:xfrm rot="5400000" flipH="1" flipV="1">
            <a:off x="5522681" y="2837544"/>
            <a:ext cx="47897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4 22"/>
          <p:cNvCxnSpPr>
            <a:stCxn id="18" idx="4"/>
            <a:endCxn id="13" idx="0"/>
          </p:cNvCxnSpPr>
          <p:nvPr/>
        </p:nvCxnSpPr>
        <p:spPr>
          <a:xfrm rot="16200000" flipH="1">
            <a:off x="6508691" y="3491647"/>
            <a:ext cx="274858" cy="176790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>
            <a:stCxn id="18" idx="4"/>
            <a:endCxn id="12" idx="0"/>
          </p:cNvCxnSpPr>
          <p:nvPr/>
        </p:nvCxnSpPr>
        <p:spPr>
          <a:xfrm rot="5400000">
            <a:off x="4759755" y="3517872"/>
            <a:ext cx="282112" cy="17227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8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Il Codice delle statistiche europee</a:t>
            </a:r>
          </a:p>
        </p:txBody>
      </p:sp>
      <p:sp>
        <p:nvSpPr>
          <p:cNvPr id="11" name="Rettangolo 10">
            <a:hlinkClick r:id="rId3"/>
          </p:cNvPr>
          <p:cNvSpPr/>
          <p:nvPr/>
        </p:nvSpPr>
        <p:spPr>
          <a:xfrm>
            <a:off x="818308" y="1091100"/>
            <a:ext cx="4073006" cy="3565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CONTESTO ISTITUZIONALE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818307" y="1674674"/>
            <a:ext cx="75709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 fattori istituzionali e organizzativi influiscono in modo rilevante sull’efficienza e sulla credibilità di un’autorità statistica che sviluppa, produce e diffonde statistiche europee</a:t>
            </a:r>
          </a:p>
          <a:p>
            <a:endParaRPr lang="it-IT" sz="2000" dirty="0" smtClean="0"/>
          </a:p>
          <a:p>
            <a:r>
              <a:rPr lang="it-IT" sz="2000" dirty="0" smtClean="0"/>
              <a:t>6 principi più il principio 1 bis:</a:t>
            </a:r>
          </a:p>
          <a:p>
            <a:endParaRPr lang="it-IT" sz="2000" dirty="0" smtClean="0"/>
          </a:p>
          <a:p>
            <a:r>
              <a:rPr lang="it-IT" sz="2000" dirty="0" smtClean="0"/>
              <a:t>1) l’indipendenza professionale 					(8 indicatori)</a:t>
            </a:r>
          </a:p>
          <a:p>
            <a:r>
              <a:rPr lang="it-IT" sz="2000" dirty="0" smtClean="0"/>
              <a:t>	1 bis) il coordinamento e la cooperazione	(3 indicatori)</a:t>
            </a:r>
          </a:p>
          <a:p>
            <a:r>
              <a:rPr lang="it-IT" sz="2000" dirty="0" smtClean="0"/>
              <a:t>2) il mandato per la rilevazione dei dati			(4 indicatori)</a:t>
            </a:r>
          </a:p>
          <a:p>
            <a:r>
              <a:rPr lang="it-IT" sz="2000" dirty="0" smtClean="0"/>
              <a:t>3) l’adeguatezza delle risorse					(4 indicatori)</a:t>
            </a:r>
          </a:p>
          <a:p>
            <a:r>
              <a:rPr lang="it-IT" sz="2000" dirty="0" smtClean="0"/>
              <a:t>4) l’impegno a favore della qualità				(4 indicatori)</a:t>
            </a:r>
          </a:p>
          <a:p>
            <a:r>
              <a:rPr lang="it-IT" sz="2000" dirty="0" smtClean="0"/>
              <a:t>5) la riservatezza statistica						(6 indicatori)</a:t>
            </a:r>
          </a:p>
          <a:p>
            <a:r>
              <a:rPr lang="it-IT" sz="2000" dirty="0" smtClean="0"/>
              <a:t>6) l’imparzialità e l’obiettività						(8 indicatori)</a:t>
            </a: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8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Il Codice delle statistiche europee</a:t>
            </a:r>
          </a:p>
        </p:txBody>
      </p:sp>
      <p:sp>
        <p:nvSpPr>
          <p:cNvPr id="11" name="Rettangolo 10">
            <a:hlinkClick r:id="rId3"/>
          </p:cNvPr>
          <p:cNvSpPr/>
          <p:nvPr/>
        </p:nvSpPr>
        <p:spPr>
          <a:xfrm>
            <a:off x="818308" y="1091100"/>
            <a:ext cx="4073006" cy="356516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PROCESSI STATISTICI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18307" y="1674674"/>
            <a:ext cx="75709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Gli standard, le linee guida e le buone pratiche europee e internazionali devono essere pienamente rispettati nei processi statistici utilizzati dalle autorità statistiche per sviluppare, produrre e diffondere le statistiche europee. Al contempo viene perseguita costantemente l’innovazione. La credibilità delle statistiche risulta rafforzata da una reputazione di efficienza e di buona gestione</a:t>
            </a:r>
          </a:p>
          <a:p>
            <a:endParaRPr lang="it-IT" sz="2000" dirty="0" smtClean="0"/>
          </a:p>
          <a:p>
            <a:r>
              <a:rPr lang="it-IT" sz="2000" dirty="0" smtClean="0"/>
              <a:t>4 principi:</a:t>
            </a:r>
          </a:p>
          <a:p>
            <a:endParaRPr lang="it-IT" sz="2000" dirty="0" smtClean="0"/>
          </a:p>
          <a:p>
            <a:pPr marL="457200" indent="-457200"/>
            <a:r>
              <a:rPr lang="it-IT" sz="2000" dirty="0" smtClean="0"/>
              <a:t>7) solida metodologia							(7 indicatori)</a:t>
            </a:r>
          </a:p>
          <a:p>
            <a:pPr marL="457200" indent="-457200"/>
            <a:r>
              <a:rPr lang="it-IT" sz="2000" dirty="0" smtClean="0"/>
              <a:t>8) procedure statistiche appropriate				(7 indicatori)</a:t>
            </a:r>
          </a:p>
          <a:p>
            <a:pPr marL="457200" indent="-457200"/>
            <a:r>
              <a:rPr lang="it-IT" sz="2000" dirty="0" smtClean="0"/>
              <a:t>9) onere non eccessivo sui rispondenti			(6 indicatori)</a:t>
            </a:r>
          </a:p>
          <a:p>
            <a:r>
              <a:rPr lang="it-IT" sz="2000" dirty="0" smtClean="0"/>
              <a:t>10) rapporto costi/efficacia						(4 indicatori)</a:t>
            </a: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8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Il Codice delle statistiche europee</a:t>
            </a:r>
          </a:p>
        </p:txBody>
      </p:sp>
      <p:sp>
        <p:nvSpPr>
          <p:cNvPr id="11" name="Rettangolo 10">
            <a:hlinkClick r:id="rId3"/>
          </p:cNvPr>
          <p:cNvSpPr/>
          <p:nvPr/>
        </p:nvSpPr>
        <p:spPr>
          <a:xfrm>
            <a:off x="818308" y="1091100"/>
            <a:ext cx="4073006" cy="3565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PRODOTTI STATISTICI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18307" y="1674674"/>
            <a:ext cx="75709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Le statistiche disponibili devono soddisfare le esigenze degli utilizzatori, devono rispettare gli standard europei sulla qualità e devono rispondere alle esigenze delle istituzioni europee, delle amministrazioni pubbliche, degli istituti di ricerca, delle imprese e dei cittadini in generale</a:t>
            </a:r>
          </a:p>
          <a:p>
            <a:endParaRPr lang="it-IT" sz="2000" dirty="0" smtClean="0"/>
          </a:p>
          <a:p>
            <a:r>
              <a:rPr lang="it-IT" sz="2000" dirty="0" smtClean="0"/>
              <a:t>5 principi:</a:t>
            </a:r>
          </a:p>
          <a:p>
            <a:pPr marL="457200" indent="-457200"/>
            <a:endParaRPr lang="it-IT" sz="2000" dirty="0" smtClean="0"/>
          </a:p>
          <a:p>
            <a:pPr marL="457200" indent="-457200"/>
            <a:r>
              <a:rPr lang="it-IT" sz="2000" dirty="0" smtClean="0"/>
              <a:t>11) pertinenza 								(3 indicatori)</a:t>
            </a:r>
          </a:p>
          <a:p>
            <a:pPr marL="457200" indent="-457200"/>
            <a:r>
              <a:rPr lang="it-IT" sz="2000" dirty="0" smtClean="0"/>
              <a:t>12) accuratezza e attendibilità 				(3 indicatori)</a:t>
            </a:r>
          </a:p>
          <a:p>
            <a:pPr marL="457200" indent="-457200"/>
            <a:r>
              <a:rPr lang="it-IT" sz="2000" dirty="0" smtClean="0"/>
              <a:t>13) tempestività e puntualità					(5 indicatori)</a:t>
            </a:r>
          </a:p>
          <a:p>
            <a:r>
              <a:rPr lang="it-IT" sz="2000" dirty="0" smtClean="0"/>
              <a:t>14) coerenza e comparabilità				(5 indicatori)</a:t>
            </a:r>
          </a:p>
          <a:p>
            <a:r>
              <a:rPr lang="it-IT" sz="2000" dirty="0" smtClean="0"/>
              <a:t>15) accessibilità e chiarezza					(7 indicatori)</a:t>
            </a: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9"/>
          <p:cNvSpPr>
            <a:spLocks noChangeArrowheads="1"/>
          </p:cNvSpPr>
          <p:nvPr/>
        </p:nvSpPr>
        <p:spPr bwMode="auto">
          <a:xfrm>
            <a:off x="156882" y="558816"/>
            <a:ext cx="88257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0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Standard di qualità, trasparenza e armonizzazione delle statistiche ufficiali europee e nazionali</a:t>
            </a:r>
            <a:endParaRPr lang="en-GB" altLang="it-IT" sz="3000" dirty="0">
              <a:solidFill>
                <a:srgbClr val="C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9818" t="4228" r="13289" b="17831"/>
          <a:stretch>
            <a:fillRect/>
          </a:stretch>
        </p:blipFill>
        <p:spPr bwMode="auto">
          <a:xfrm>
            <a:off x="627744" y="1632768"/>
            <a:ext cx="7836976" cy="446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pic>
        <p:nvPicPr>
          <p:cNvPr id="41986" name="Picture 2" descr="Illustrazi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6" y="1799774"/>
            <a:ext cx="9020175" cy="3705225"/>
          </a:xfrm>
          <a:prstGeom prst="rect">
            <a:avLst/>
          </a:prstGeom>
          <a:noFill/>
        </p:spPr>
      </p:pic>
      <p:sp>
        <p:nvSpPr>
          <p:cNvPr id="8" name="Rettangolo 9"/>
          <p:cNvSpPr>
            <a:spLocks noChangeArrowheads="1"/>
          </p:cNvSpPr>
          <p:nvPr/>
        </p:nvSpPr>
        <p:spPr bwMode="auto">
          <a:xfrm>
            <a:off x="156882" y="558816"/>
            <a:ext cx="88257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Metadati strutturali  versus  Metadati di riferimento</a:t>
            </a:r>
            <a:endParaRPr lang="en-GB" altLang="it-IT" sz="3000" dirty="0" smtClean="0">
              <a:solidFill>
                <a:srgbClr val="C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hlinkClick r:id="rId3"/>
          </p:cNvPr>
          <p:cNvSpPr txBox="1"/>
          <p:nvPr/>
        </p:nvSpPr>
        <p:spPr>
          <a:xfrm>
            <a:off x="2017488" y="2418692"/>
            <a:ext cx="5080000" cy="1169551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7000" dirty="0" smtClean="0">
                <a:solidFill>
                  <a:schemeClr val="bg1">
                    <a:lumMod val="95000"/>
                  </a:schemeClr>
                </a:solidFill>
              </a:rPr>
              <a:t>59,0 - </a:t>
            </a:r>
            <a:r>
              <a:rPr lang="it-IT" sz="7000" dirty="0" smtClean="0">
                <a:solidFill>
                  <a:schemeClr val="bg1">
                    <a:lumMod val="95000"/>
                  </a:schemeClr>
                </a:solidFill>
              </a:rPr>
              <a:t>Istat</a:t>
            </a:r>
            <a:endParaRPr lang="it-IT" sz="7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2196" y="593325"/>
            <a:ext cx="753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Per rompere il ghiaccio</a:t>
            </a:r>
            <a:endParaRPr lang="it-IT" sz="2800" dirty="0">
              <a:solidFill>
                <a:srgbClr val="50515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82196" y="1180286"/>
            <a:ext cx="8382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Uno stimolo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20" name="CasellaDiTesto 19">
            <a:hlinkClick r:id="rId4"/>
          </p:cNvPr>
          <p:cNvSpPr txBox="1"/>
          <p:nvPr/>
        </p:nvSpPr>
        <p:spPr>
          <a:xfrm>
            <a:off x="1524016" y="4009407"/>
            <a:ext cx="6054835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505150"/>
                </a:solidFill>
              </a:rPr>
              <a:t>Mondo del lavoro</a:t>
            </a:r>
          </a:p>
        </p:txBody>
      </p:sp>
      <p:sp>
        <p:nvSpPr>
          <p:cNvPr id="21" name="CasellaDiTesto 20">
            <a:hlinkClick r:id="rId5"/>
          </p:cNvPr>
          <p:cNvSpPr txBox="1"/>
          <p:nvPr/>
        </p:nvSpPr>
        <p:spPr>
          <a:xfrm>
            <a:off x="1516762" y="4771395"/>
            <a:ext cx="60548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505150"/>
                </a:solidFill>
              </a:rPr>
              <a:t>Tasso di occupazione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32825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9"/>
          <p:cNvSpPr>
            <a:spLocks noChangeArrowheads="1"/>
          </p:cNvSpPr>
          <p:nvPr/>
        </p:nvSpPr>
        <p:spPr bwMode="auto">
          <a:xfrm>
            <a:off x="87095" y="472913"/>
            <a:ext cx="87375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SIMS – Struttura Unica Integrata dei Metadati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1887" y="1053672"/>
            <a:ext cx="8577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Il SIMS è composto da due sottoinsiemi di documenti di riferimento per strutturare correttamente i metadati: </a:t>
            </a:r>
          </a:p>
          <a:p>
            <a:endParaRPr lang="it-IT" sz="1000" dirty="0" smtClean="0"/>
          </a:p>
          <a:p>
            <a:pPr lvl="1">
              <a:buFont typeface="Arial" pitchFamily="34" charset="0"/>
              <a:buChar char="•"/>
            </a:pPr>
            <a:r>
              <a:rPr lang="it-IT" sz="2000" dirty="0" smtClean="0"/>
              <a:t>i documenti ESMS per la metodologia e il processo statistico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/>
              <a:t>i documenti ESQRS per gli standard di qualità</a:t>
            </a:r>
          </a:p>
          <a:p>
            <a:endParaRPr lang="it-IT" sz="1000" dirty="0" smtClean="0"/>
          </a:p>
          <a:p>
            <a:r>
              <a:rPr lang="it-IT" sz="2000" dirty="0" smtClean="0"/>
              <a:t>Entrambe le strutture si basano su un glossario con 19 domini: </a:t>
            </a:r>
          </a:p>
          <a:p>
            <a:endParaRPr lang="it-IT" sz="1000" dirty="0" smtClean="0"/>
          </a:p>
          <a:p>
            <a:pPr marL="342900" indent="-342900">
              <a:buAutoNum type="arabicPeriod"/>
            </a:pPr>
            <a:r>
              <a:rPr lang="it-IT" sz="2000" dirty="0" smtClean="0"/>
              <a:t>Contatti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Aggiornamento dei metadati 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Presentazione statistica 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Unità di misura 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Periodo di riferimento 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Mandato istituzionale 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Riservatezza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Politica di rilascio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Periodicità di diffusione 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Accessibilità e chiarezza </a:t>
            </a:r>
          </a:p>
          <a:p>
            <a:pPr marL="342900" indent="-342900">
              <a:buAutoNum type="arabicPeriod"/>
            </a:pP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4726562" y="3051636"/>
            <a:ext cx="3650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it-IT" sz="2000" dirty="0" smtClean="0"/>
              <a:t>Gestione della qualità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t-IT" sz="2000" dirty="0" smtClean="0"/>
              <a:t>Rilevanza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t-IT" sz="2000" dirty="0" smtClean="0"/>
              <a:t>Accuratezza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t-IT" sz="2000" dirty="0" smtClean="0"/>
              <a:t>Tempestività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t-IT" sz="2000" dirty="0" smtClean="0"/>
              <a:t>Coerenza e comparabilità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t-IT" sz="2000" dirty="0" smtClean="0"/>
              <a:t>Costi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t-IT" sz="2000" dirty="0" smtClean="0"/>
              <a:t>Revisione dei dati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t-IT" sz="2000" dirty="0" smtClean="0"/>
              <a:t>Processo statistico 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it-IT" sz="2000" dirty="0" smtClean="0"/>
              <a:t>Commento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48345" y="1053672"/>
            <a:ext cx="6023427" cy="48484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9"/>
          <p:cNvSpPr>
            <a:spLocks noChangeArrowheads="1"/>
          </p:cNvSpPr>
          <p:nvPr/>
        </p:nvSpPr>
        <p:spPr bwMode="auto">
          <a:xfrm>
            <a:off x="87095" y="472913"/>
            <a:ext cx="87375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Cornice italiana per la produzione statistica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1887" y="1053672"/>
            <a:ext cx="8577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C00000"/>
                </a:solidFill>
                <a:hlinkClick r:id="rId3"/>
              </a:rPr>
              <a:t>Metodi e strumenti per la produzione statistica </a:t>
            </a:r>
            <a:endParaRPr lang="it-IT" sz="2200" dirty="0" smtClean="0">
              <a:solidFill>
                <a:srgbClr val="C00000"/>
              </a:solidFill>
            </a:endParaRPr>
          </a:p>
          <a:p>
            <a:endParaRPr lang="it-IT" sz="2000" dirty="0" smtClean="0"/>
          </a:p>
          <a:p>
            <a:r>
              <a:rPr lang="it-IT" sz="2000" dirty="0" smtClean="0"/>
              <a:t>Di particolare interesse la sezione</a:t>
            </a:r>
          </a:p>
          <a:p>
            <a:endParaRPr lang="it-IT" sz="1000" dirty="0" smtClean="0"/>
          </a:p>
          <a:p>
            <a:r>
              <a:rPr lang="it-IT" sz="2000" u="sng" dirty="0" smtClean="0">
                <a:hlinkClick r:id="rId4"/>
              </a:rPr>
              <a:t>Metodi e strumenti IT per la produzione statistica</a:t>
            </a:r>
            <a:r>
              <a:rPr lang="it-IT" sz="2000" dirty="0" smtClean="0"/>
              <a:t> </a:t>
            </a:r>
          </a:p>
          <a:p>
            <a:r>
              <a:rPr lang="it-IT" sz="2000" dirty="0" smtClean="0"/>
              <a:t>contiene la descrizione dei metodi adottati nei processi di produzione delle informazioni statistiche e i software generalizzati utilizzati per l’applicazione dei metodi</a:t>
            </a:r>
          </a:p>
          <a:p>
            <a:endParaRPr lang="it-IT" sz="1000" dirty="0" smtClean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/>
          <a:srcRect l="31346" t="32540" r="32176" b="41468"/>
          <a:stretch>
            <a:fillRect/>
          </a:stretch>
        </p:blipFill>
        <p:spPr bwMode="auto">
          <a:xfrm>
            <a:off x="3585023" y="3802744"/>
            <a:ext cx="4746172" cy="190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48345" y="1053672"/>
            <a:ext cx="6023427" cy="48484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9"/>
          <p:cNvSpPr>
            <a:spLocks noChangeArrowheads="1"/>
          </p:cNvSpPr>
          <p:nvPr/>
        </p:nvSpPr>
        <p:spPr bwMode="auto">
          <a:xfrm>
            <a:off x="87095" y="472913"/>
            <a:ext cx="87375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Cornice italiana per la produzione statistica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1887" y="1053672"/>
            <a:ext cx="8577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C00000"/>
                </a:solidFill>
                <a:hlinkClick r:id="rId3"/>
              </a:rPr>
              <a:t>Metodi e strumenti per la produzione statistica </a:t>
            </a:r>
            <a:endParaRPr lang="it-IT" sz="2200" dirty="0" smtClean="0">
              <a:solidFill>
                <a:srgbClr val="C00000"/>
              </a:solidFill>
            </a:endParaRPr>
          </a:p>
          <a:p>
            <a:endParaRPr lang="it-IT" sz="2000" dirty="0" smtClean="0"/>
          </a:p>
          <a:p>
            <a:r>
              <a:rPr lang="it-IT" sz="2000" dirty="0" smtClean="0"/>
              <a:t>Di particolare interesse anche la sezione</a:t>
            </a:r>
          </a:p>
          <a:p>
            <a:endParaRPr lang="it-IT" sz="1000" dirty="0" smtClean="0"/>
          </a:p>
          <a:p>
            <a:r>
              <a:rPr lang="it-IT" sz="2000" u="sng" dirty="0" smtClean="0">
                <a:hlinkClick r:id="rId4"/>
              </a:rPr>
              <a:t>Strumenti per la qualità dei dati</a:t>
            </a:r>
            <a:r>
              <a:rPr lang="it-IT" sz="2000" dirty="0" smtClean="0"/>
              <a:t> </a:t>
            </a:r>
          </a:p>
          <a:p>
            <a:r>
              <a:rPr lang="it-IT" sz="2000" dirty="0" smtClean="0"/>
              <a:t>contiene gli strumenti messi a punto dall’Istat per garantire la qualità dell’informazione prodotta e diffusa e la trasparenza dei processi statistici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/>
          <a:srcRect l="28000" t="51389" r="26487" b="23413"/>
          <a:stretch>
            <a:fillRect/>
          </a:stretch>
        </p:blipFill>
        <p:spPr bwMode="auto">
          <a:xfrm>
            <a:off x="1913131" y="3715652"/>
            <a:ext cx="6621262" cy="206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ccia a destra 6"/>
          <p:cNvSpPr/>
          <p:nvPr/>
        </p:nvSpPr>
        <p:spPr>
          <a:xfrm rot="20690317">
            <a:off x="1393369" y="5109033"/>
            <a:ext cx="978408" cy="71686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SIMS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62944" y="1183876"/>
            <a:ext cx="8250941" cy="838998"/>
          </a:xfrm>
          <a:prstGeom prst="rect">
            <a:avLst/>
          </a:prstGeom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26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 diffusione agli utenti</a:t>
            </a:r>
          </a:p>
          <a:p>
            <a:pPr lvl="1"/>
            <a:r>
              <a:rPr lang="it-IT" sz="26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Perché le statistiche ufficiali devono essere diffuse</a:t>
            </a:r>
            <a:endParaRPr lang="it-IT" sz="2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6647" y="2208906"/>
            <a:ext cx="45688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Funzione delle statistiche ufficiali: CRESCITA DELLE CONOSCENZE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Servizio alla collettività (risposta ai bisogni informativi che esprime)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 per orientare le scelte anche in condizione di incertezza</a:t>
            </a:r>
          </a:p>
        </p:txBody>
      </p:sp>
      <p:pic>
        <p:nvPicPr>
          <p:cNvPr id="17" name="Picture 4" descr="https://www.nandodallachiesa.it/wp-content/uploads/2018/09/volontari-alluvione-Firenze-75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494" y="2186907"/>
            <a:ext cx="3759091" cy="225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46648" y="4471711"/>
            <a:ext cx="86672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 per la valutazione delle scelte individuali e politiche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Coerenza con il metodo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scientifico (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i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l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metodo scientifico muove dalla creazione di conoscenza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per approdare alla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sua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trasmissione)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sym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Sviluppo umano (c'è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sempre un bisogno crescente di conoscenza per crescere e progredire 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continuamente – Popper)</a:t>
            </a:r>
          </a:p>
        </p:txBody>
      </p:sp>
      <p:sp>
        <p:nvSpPr>
          <p:cNvPr id="1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5" t="21657" r="12323" b="22114"/>
          <a:stretch/>
        </p:blipFill>
        <p:spPr bwMode="auto">
          <a:xfrm>
            <a:off x="559559" y="2386351"/>
            <a:ext cx="6348302" cy="350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255594" y="4651330"/>
            <a:ext cx="805203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374701" y="4990420"/>
            <a:ext cx="2621417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2060797" y="5318080"/>
            <a:ext cx="4067048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317774" y="5360670"/>
            <a:ext cx="77158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hlinkClick r:id="rId4"/>
          </p:cNvPr>
          <p:cNvSpPr/>
          <p:nvPr/>
        </p:nvSpPr>
        <p:spPr>
          <a:xfrm rot="16200000">
            <a:off x="6623240" y="3810612"/>
            <a:ext cx="3526958" cy="654332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Diffusione, trasparenza </a:t>
            </a:r>
            <a:r>
              <a:rPr lang="it-IT" sz="20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e </a:t>
            </a:r>
            <a:r>
              <a:rPr lang="it-IT" sz="20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accessibilità</a:t>
            </a:r>
            <a:endParaRPr lang="it-IT" sz="20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2944" y="1635569"/>
            <a:ext cx="8250941" cy="438889"/>
          </a:xfrm>
          <a:prstGeom prst="rect">
            <a:avLst/>
          </a:prstGeom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Codice Italiano delle statistiche ufficiali – </a:t>
            </a:r>
            <a:r>
              <a:rPr lang="it-IT" sz="26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15° Principio</a:t>
            </a:r>
            <a:endParaRPr lang="it-IT" sz="2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Connettore 2 10"/>
          <p:cNvCxnSpPr>
            <a:stCxn id="4" idx="3"/>
            <a:endCxn id="9" idx="0"/>
          </p:cNvCxnSpPr>
          <p:nvPr/>
        </p:nvCxnSpPr>
        <p:spPr>
          <a:xfrm>
            <a:off x="6907861" y="4136981"/>
            <a:ext cx="1151692" cy="79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255594" y="5649906"/>
            <a:ext cx="113275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6347408" y="3791222"/>
            <a:ext cx="1759357" cy="346556"/>
          </a:xfrm>
          <a:prstGeom prst="rect">
            <a:avLst/>
          </a:prstGeom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 algn="ctr"/>
            <a:r>
              <a:rPr lang="it-IT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</a:t>
            </a:r>
            <a:endParaRPr lang="it-IT" sz="2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 rot="17540268">
            <a:off x="-487121" y="2971441"/>
            <a:ext cx="4653936" cy="1885438"/>
          </a:xfrm>
          <a:prstGeom prst="rect">
            <a:avLst/>
          </a:prstGeom>
          <a:noFill/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 algn="ctr"/>
            <a:r>
              <a:rPr lang="it-IT" sz="3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Il sito </a:t>
            </a:r>
            <a:r>
              <a:rPr lang="it-IT" sz="3000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Istat.it</a:t>
            </a:r>
            <a:r>
              <a:rPr lang="it-IT" sz="3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– un’imponente mole di informazione statistica ufficiale</a:t>
            </a:r>
            <a:endParaRPr lang="it-IT" sz="3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 l="26773" t="6801" r="26598" b="9524"/>
          <a:stretch>
            <a:fillRect/>
          </a:stretch>
        </p:blipFill>
        <p:spPr bwMode="auto">
          <a:xfrm>
            <a:off x="3672123" y="1284279"/>
            <a:ext cx="4855588" cy="48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517752" y="1291771"/>
            <a:ext cx="4653936" cy="500444"/>
          </a:xfrm>
          <a:prstGeom prst="rect">
            <a:avLst/>
          </a:prstGeom>
          <a:noFill/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3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 fonti</a:t>
            </a:r>
            <a:endParaRPr lang="it-IT" sz="3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7752" y="1822195"/>
            <a:ext cx="6942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 smtClean="0">
                <a:solidFill>
                  <a:srgbClr val="409E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INDAGINI CAMPIONARIE</a:t>
            </a:r>
            <a:endParaRPr lang="it-IT" sz="2000" b="1" dirty="0">
              <a:solidFill>
                <a:srgbClr val="409E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Aspetti della vita </a:t>
            </a:r>
            <a:r>
              <a:rPr lang="it-IT" sz="2000" dirty="0" smtClean="0">
                <a:solidFill>
                  <a:srgbClr val="505150"/>
                </a:solidFill>
              </a:rPr>
              <a:t>quotidiana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Condizioni </a:t>
            </a:r>
            <a:r>
              <a:rPr lang="it-IT" sz="2000" dirty="0">
                <a:solidFill>
                  <a:srgbClr val="505150"/>
                </a:solidFill>
              </a:rPr>
              <a:t>di </a:t>
            </a:r>
            <a:r>
              <a:rPr lang="it-IT" sz="2000" dirty="0" smtClean="0">
                <a:solidFill>
                  <a:srgbClr val="505150"/>
                </a:solidFill>
              </a:rPr>
              <a:t>salute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Tempo libero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Sicurezza </a:t>
            </a:r>
            <a:r>
              <a:rPr lang="it-IT" sz="2000" dirty="0">
                <a:solidFill>
                  <a:srgbClr val="505150"/>
                </a:solidFill>
              </a:rPr>
              <a:t>dei </a:t>
            </a:r>
            <a:r>
              <a:rPr lang="it-IT" sz="2000" dirty="0" smtClean="0">
                <a:solidFill>
                  <a:srgbClr val="505150"/>
                </a:solidFill>
              </a:rPr>
              <a:t>cittadini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Viaggi </a:t>
            </a:r>
            <a:r>
              <a:rPr lang="it-IT" sz="2000" dirty="0">
                <a:solidFill>
                  <a:srgbClr val="505150"/>
                </a:solidFill>
              </a:rPr>
              <a:t>e </a:t>
            </a:r>
            <a:r>
              <a:rPr lang="it-IT" sz="2000" dirty="0" smtClean="0">
                <a:solidFill>
                  <a:srgbClr val="505150"/>
                </a:solidFill>
              </a:rPr>
              <a:t>vacanze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Forze </a:t>
            </a:r>
            <a:r>
              <a:rPr lang="it-IT" sz="2000" dirty="0">
                <a:solidFill>
                  <a:srgbClr val="505150"/>
                </a:solidFill>
              </a:rPr>
              <a:t>di </a:t>
            </a:r>
            <a:r>
              <a:rPr lang="it-IT" sz="2000" dirty="0" smtClean="0">
                <a:solidFill>
                  <a:srgbClr val="505150"/>
                </a:solidFill>
              </a:rPr>
              <a:t>lavoro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Consumi </a:t>
            </a:r>
            <a:r>
              <a:rPr lang="it-IT" sz="2000" dirty="0">
                <a:solidFill>
                  <a:srgbClr val="505150"/>
                </a:solidFill>
              </a:rPr>
              <a:t>delle famiglie e </a:t>
            </a:r>
            <a:r>
              <a:rPr lang="it-IT" sz="2000" dirty="0" smtClean="0">
                <a:solidFill>
                  <a:srgbClr val="505150"/>
                </a:solidFill>
              </a:rPr>
              <a:t>povertà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Reddito </a:t>
            </a:r>
            <a:r>
              <a:rPr lang="it-IT" sz="2000" dirty="0">
                <a:solidFill>
                  <a:srgbClr val="505150"/>
                </a:solidFill>
              </a:rPr>
              <a:t>e condizioni di </a:t>
            </a:r>
            <a:r>
              <a:rPr lang="it-IT" sz="2000" dirty="0" smtClean="0">
                <a:solidFill>
                  <a:srgbClr val="505150"/>
                </a:solidFill>
              </a:rPr>
              <a:t>vita</a:t>
            </a:r>
            <a:endParaRPr lang="it-IT" sz="2000" dirty="0">
              <a:solidFill>
                <a:srgbClr val="505150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517752" y="1291771"/>
            <a:ext cx="4653936" cy="500444"/>
          </a:xfrm>
          <a:prstGeom prst="rect">
            <a:avLst/>
          </a:prstGeom>
          <a:noFill/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3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 fonti</a:t>
            </a:r>
            <a:endParaRPr lang="it-IT" sz="3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3649" y="1895223"/>
            <a:ext cx="85222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 smtClean="0">
                <a:solidFill>
                  <a:srgbClr val="409E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ELABORAZIONI BASATE SU FONTI AMMINISTRATIVE</a:t>
            </a:r>
            <a:endParaRPr lang="it-IT" sz="2000" b="1" dirty="0">
              <a:solidFill>
                <a:srgbClr val="409E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Statistiche demografiche basate su Anagrafe e </a:t>
            </a:r>
            <a:r>
              <a:rPr lang="it-IT" sz="2000" dirty="0" smtClean="0">
                <a:solidFill>
                  <a:srgbClr val="505150"/>
                </a:solidFill>
              </a:rPr>
              <a:t>Stato civile</a:t>
            </a:r>
            <a:br>
              <a:rPr lang="it-IT" sz="2000" dirty="0" smtClean="0">
                <a:solidFill>
                  <a:srgbClr val="505150"/>
                </a:solidFill>
              </a:rPr>
            </a:br>
            <a:r>
              <a:rPr lang="it-IT" sz="2000" dirty="0" smtClean="0">
                <a:solidFill>
                  <a:srgbClr val="505150"/>
                </a:solidFill>
              </a:rPr>
              <a:t>		(Matrimoni</a:t>
            </a:r>
            <a:r>
              <a:rPr lang="it-IT" sz="2000" dirty="0">
                <a:solidFill>
                  <a:srgbClr val="505150"/>
                </a:solidFill>
              </a:rPr>
              <a:t>, </a:t>
            </a:r>
            <a:r>
              <a:rPr lang="it-IT" sz="2000" dirty="0" smtClean="0">
                <a:solidFill>
                  <a:srgbClr val="505150"/>
                </a:solidFill>
              </a:rPr>
              <a:t>Cause </a:t>
            </a:r>
            <a:r>
              <a:rPr lang="it-IT" sz="2000" dirty="0">
                <a:solidFill>
                  <a:srgbClr val="505150"/>
                </a:solidFill>
              </a:rPr>
              <a:t>di morte; </a:t>
            </a:r>
            <a:r>
              <a:rPr lang="it-IT" sz="2000" dirty="0" smtClean="0">
                <a:solidFill>
                  <a:srgbClr val="505150"/>
                </a:solidFill>
              </a:rPr>
              <a:t>Popolazione </a:t>
            </a:r>
            <a:r>
              <a:rPr lang="it-IT" sz="2000" dirty="0">
                <a:solidFill>
                  <a:srgbClr val="505150"/>
                </a:solidFill>
              </a:rPr>
              <a:t>residente; </a:t>
            </a:r>
            <a:r>
              <a:rPr lang="it-IT" sz="2000" dirty="0" smtClean="0">
                <a:solidFill>
                  <a:srgbClr val="505150"/>
                </a:solidFill>
              </a:rPr>
              <a:t>					presenza </a:t>
            </a:r>
            <a:r>
              <a:rPr lang="it-IT" sz="2000" dirty="0">
                <a:solidFill>
                  <a:srgbClr val="505150"/>
                </a:solidFill>
              </a:rPr>
              <a:t>straniera</a:t>
            </a:r>
            <a:r>
              <a:rPr lang="it-IT" sz="2000" dirty="0" smtClean="0">
                <a:solidFill>
                  <a:srgbClr val="505150"/>
                </a:solidFill>
              </a:rPr>
              <a:t>…)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Statistiche </a:t>
            </a:r>
            <a:r>
              <a:rPr lang="it-IT" sz="2000" dirty="0">
                <a:solidFill>
                  <a:srgbClr val="505150"/>
                </a:solidFill>
              </a:rPr>
              <a:t>sulle istituzioni </a:t>
            </a:r>
            <a:r>
              <a:rPr lang="it-IT" sz="2000" dirty="0" smtClean="0">
                <a:solidFill>
                  <a:srgbClr val="505150"/>
                </a:solidFill>
              </a:rPr>
              <a:t>sociali</a:t>
            </a:r>
            <a:br>
              <a:rPr lang="it-IT" sz="2000" dirty="0" smtClean="0">
                <a:solidFill>
                  <a:srgbClr val="505150"/>
                </a:solidFill>
              </a:rPr>
            </a:br>
            <a:r>
              <a:rPr lang="it-IT" sz="2000" dirty="0" smtClean="0">
                <a:solidFill>
                  <a:srgbClr val="505150"/>
                </a:solidFill>
              </a:rPr>
              <a:t>		(</a:t>
            </a:r>
            <a:r>
              <a:rPr lang="it-IT" sz="2000" dirty="0">
                <a:solidFill>
                  <a:srgbClr val="505150"/>
                </a:solidFill>
              </a:rPr>
              <a:t>Istruzione e formazione, Sanità, </a:t>
            </a:r>
            <a:r>
              <a:rPr lang="it-IT" sz="2000" dirty="0" smtClean="0">
                <a:solidFill>
                  <a:srgbClr val="505150"/>
                </a:solidFill>
              </a:rPr>
              <a:t>…)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Statistiche ambientali</a:t>
            </a:r>
            <a:br>
              <a:rPr lang="it-IT" sz="2000" dirty="0" smtClean="0">
                <a:solidFill>
                  <a:srgbClr val="505150"/>
                </a:solidFill>
              </a:rPr>
            </a:br>
            <a:r>
              <a:rPr lang="it-IT" sz="2000" dirty="0" smtClean="0">
                <a:solidFill>
                  <a:srgbClr val="505150"/>
                </a:solidFill>
              </a:rPr>
              <a:t>		(</a:t>
            </a:r>
            <a:r>
              <a:rPr lang="it-IT" sz="2000" dirty="0">
                <a:solidFill>
                  <a:srgbClr val="505150"/>
                </a:solidFill>
              </a:rPr>
              <a:t>Dati ambientali nelle città, Censimento delle </a:t>
            </a:r>
            <a:r>
              <a:rPr lang="it-IT" sz="2000" dirty="0" smtClean="0">
                <a:solidFill>
                  <a:srgbClr val="505150"/>
                </a:solidFill>
              </a:rPr>
              <a:t>acque …)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Statistiche economiche</a:t>
            </a:r>
            <a:br>
              <a:rPr lang="it-IT" sz="2000" dirty="0" smtClean="0">
                <a:solidFill>
                  <a:srgbClr val="505150"/>
                </a:solidFill>
              </a:rPr>
            </a:br>
            <a:r>
              <a:rPr lang="it-IT" sz="2000" dirty="0" smtClean="0">
                <a:solidFill>
                  <a:srgbClr val="505150"/>
                </a:solidFill>
              </a:rPr>
              <a:t>		(Congiunturali e </a:t>
            </a:r>
            <a:r>
              <a:rPr lang="it-IT" sz="2000" dirty="0">
                <a:solidFill>
                  <a:srgbClr val="505150"/>
                </a:solidFill>
              </a:rPr>
              <a:t>Strutturali</a:t>
            </a:r>
            <a:r>
              <a:rPr lang="it-IT" sz="2000" dirty="0" smtClean="0">
                <a:solidFill>
                  <a:srgbClr val="505150"/>
                </a:solidFill>
              </a:rPr>
              <a:t>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Sistema </a:t>
            </a:r>
            <a:r>
              <a:rPr lang="it-IT" sz="2000" dirty="0">
                <a:solidFill>
                  <a:srgbClr val="505150"/>
                </a:solidFill>
              </a:rPr>
              <a:t>dei Conti Economici </a:t>
            </a:r>
            <a:r>
              <a:rPr lang="it-IT" sz="2000" dirty="0" smtClean="0">
                <a:solidFill>
                  <a:srgbClr val="505150"/>
                </a:solidFill>
              </a:rPr>
              <a:t>Nazionali</a:t>
            </a:r>
            <a:endParaRPr lang="it-IT" sz="2000" dirty="0">
              <a:solidFill>
                <a:srgbClr val="505150"/>
              </a:solidFill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517752" y="1291771"/>
            <a:ext cx="4653936" cy="500444"/>
          </a:xfrm>
          <a:prstGeom prst="rect">
            <a:avLst/>
          </a:prstGeom>
          <a:noFill/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3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 fonti</a:t>
            </a:r>
            <a:endParaRPr lang="it-IT" sz="3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7752" y="2209166"/>
            <a:ext cx="83649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 smtClean="0">
                <a:solidFill>
                  <a:srgbClr val="409E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STATISTICHE SPERIMENTALI</a:t>
            </a:r>
            <a:endParaRPr lang="it-IT" sz="2000" b="1" dirty="0">
              <a:solidFill>
                <a:srgbClr val="409E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Nuove classificazioni</a:t>
            </a:r>
            <a:br>
              <a:rPr lang="it-IT" sz="2000" dirty="0" smtClean="0">
                <a:solidFill>
                  <a:srgbClr val="505150"/>
                </a:solidFill>
              </a:rPr>
            </a:br>
            <a:r>
              <a:rPr lang="it-IT" sz="2000" dirty="0" smtClean="0">
                <a:solidFill>
                  <a:srgbClr val="505150"/>
                </a:solidFill>
              </a:rPr>
              <a:t>		(classificazione delle </a:t>
            </a:r>
            <a:r>
              <a:rPr lang="it-IT" sz="2000" dirty="0" err="1" smtClean="0">
                <a:solidFill>
                  <a:srgbClr val="505150"/>
                </a:solidFill>
              </a:rPr>
              <a:t>Ecoregioni</a:t>
            </a:r>
            <a:r>
              <a:rPr lang="it-IT" sz="2000" dirty="0" smtClean="0">
                <a:solidFill>
                  <a:srgbClr val="505150"/>
                </a:solidFill>
              </a:rPr>
              <a:t> d’Italia…) 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Nuovi indicatori</a:t>
            </a:r>
            <a:br>
              <a:rPr lang="it-IT" sz="2000" dirty="0" smtClean="0">
                <a:solidFill>
                  <a:srgbClr val="505150"/>
                </a:solidFill>
              </a:rPr>
            </a:br>
            <a:r>
              <a:rPr lang="it-IT" sz="2000" dirty="0" smtClean="0">
                <a:solidFill>
                  <a:srgbClr val="505150"/>
                </a:solidFill>
              </a:rPr>
              <a:t>		(Utilizzo di Open Street </a:t>
            </a:r>
            <a:r>
              <a:rPr lang="it-IT" sz="2000" dirty="0" err="1" smtClean="0">
                <a:solidFill>
                  <a:srgbClr val="505150"/>
                </a:solidFill>
              </a:rPr>
              <a:t>Map</a:t>
            </a:r>
            <a:r>
              <a:rPr lang="it-IT" sz="2000" dirty="0" smtClean="0">
                <a:solidFill>
                  <a:srgbClr val="505150"/>
                </a:solidFill>
              </a:rPr>
              <a:t> per l’incidentalità stradale …)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Sperimentazioni su Big Data</a:t>
            </a:r>
            <a:br>
              <a:rPr lang="it-IT" sz="2000" dirty="0" smtClean="0">
                <a:solidFill>
                  <a:srgbClr val="505150"/>
                </a:solidFill>
              </a:rPr>
            </a:br>
            <a:r>
              <a:rPr lang="it-IT" sz="2000" dirty="0" smtClean="0">
                <a:solidFill>
                  <a:srgbClr val="505150"/>
                </a:solidFill>
              </a:rPr>
              <a:t>		(</a:t>
            </a:r>
            <a:r>
              <a:rPr lang="it-IT" sz="2000" dirty="0" err="1" smtClean="0">
                <a:solidFill>
                  <a:srgbClr val="505150"/>
                </a:solidFill>
              </a:rPr>
              <a:t>Sentiment</a:t>
            </a:r>
            <a:r>
              <a:rPr lang="it-IT" sz="2000" dirty="0" smtClean="0">
                <a:solidFill>
                  <a:srgbClr val="505150"/>
                </a:solidFill>
              </a:rPr>
              <a:t> italiano sull’economia basato su </a:t>
            </a:r>
            <a:r>
              <a:rPr lang="it-IT" sz="2000" dirty="0" err="1" smtClean="0">
                <a:solidFill>
                  <a:srgbClr val="505150"/>
                </a:solidFill>
              </a:rPr>
              <a:t>Twitter</a:t>
            </a:r>
            <a:r>
              <a:rPr lang="it-IT" sz="2000" dirty="0" smtClean="0">
                <a:solidFill>
                  <a:srgbClr val="505150"/>
                </a:solidFill>
              </a:rPr>
              <a:t> …)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517752" y="1291771"/>
            <a:ext cx="4653936" cy="500444"/>
          </a:xfrm>
          <a:prstGeom prst="rect">
            <a:avLst/>
          </a:prstGeom>
          <a:noFill/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3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 fonti</a:t>
            </a:r>
            <a:endParaRPr lang="it-IT" sz="3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8475270">
            <a:off x="-26523" y="2927609"/>
            <a:ext cx="45980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 smtClean="0">
                <a:solidFill>
                  <a:srgbClr val="409E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CENSIMENTI PERMANENTI</a:t>
            </a:r>
            <a:endParaRPr lang="it-IT" sz="2000" b="1" dirty="0">
              <a:solidFill>
                <a:srgbClr val="409E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505150"/>
                </a:solidFill>
              </a:rPr>
              <a:t>Integrazione nel Sistema Integrato dei Registri – SIR, di dati  da fonte amministrativa e dati da indagine diretta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08" y="1512494"/>
            <a:ext cx="4483739" cy="4256935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54388" y="3385305"/>
            <a:ext cx="7666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Tasso di occupazione totale in Italia – anno 2019 =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(31 dicembre)</a:t>
            </a:r>
          </a:p>
          <a:p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9988" y="2010397"/>
            <a:ext cx="8865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dirty="0" smtClean="0">
                <a:solidFill>
                  <a:srgbClr val="505150"/>
                </a:solidFill>
              </a:rPr>
              <a:t>Il tasso di occupazione – </a:t>
            </a:r>
            <a:r>
              <a:rPr lang="it-IT" sz="2200" dirty="0" err="1" smtClean="0">
                <a:solidFill>
                  <a:srgbClr val="505150"/>
                </a:solidFill>
                <a:hlinkClick r:id="rId3"/>
              </a:rPr>
              <a:t>I.Stat</a:t>
            </a:r>
            <a:r>
              <a:rPr lang="it-IT" sz="2200" dirty="0" smtClean="0">
                <a:solidFill>
                  <a:srgbClr val="505150"/>
                </a:solidFill>
              </a:rPr>
              <a:t> + ipotesi sul tasso di disoccupazione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50372" y="5222185"/>
            <a:ext cx="766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Tasso di disoccupazione totale in Italia – anno 2019 =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(31 dicembre)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4003" y="2911263"/>
            <a:ext cx="4190815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Tasso di occupazione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99988" y="4736111"/>
            <a:ext cx="4194831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Ipotesi sul tasso di disoccupazione 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608808" y="3338681"/>
            <a:ext cx="1493541" cy="477054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500" dirty="0" smtClean="0">
                <a:solidFill>
                  <a:schemeClr val="bg1">
                    <a:lumMod val="95000"/>
                  </a:schemeClr>
                </a:solidFill>
              </a:rPr>
              <a:t>59,0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620840" y="5195625"/>
            <a:ext cx="1484528" cy="477054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500" dirty="0" smtClean="0">
                <a:solidFill>
                  <a:schemeClr val="bg1">
                    <a:lumMod val="95000"/>
                  </a:schemeClr>
                </a:solidFill>
              </a:rPr>
              <a:t>10,0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82196" y="593325"/>
            <a:ext cx="753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Per rompere il ghiaccio</a:t>
            </a:r>
            <a:endParaRPr lang="it-IT" sz="2800" dirty="0">
              <a:solidFill>
                <a:srgbClr val="50515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82196" y="1180286"/>
            <a:ext cx="8382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Uno stimolo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32825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62944" y="1082278"/>
            <a:ext cx="8250941" cy="438889"/>
          </a:xfrm>
          <a:prstGeom prst="rect">
            <a:avLst/>
          </a:prstGeom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26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L’informazione statistica in </a:t>
            </a:r>
            <a:r>
              <a:rPr lang="it-IT" sz="2600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Istat.it</a:t>
            </a:r>
            <a:endParaRPr lang="it-IT" sz="2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ttangolo 14"/>
          <p:cNvSpPr/>
          <p:nvPr/>
        </p:nvSpPr>
        <p:spPr>
          <a:xfrm rot="17020522">
            <a:off x="-1111030" y="3541023"/>
            <a:ext cx="4123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it-IT" sz="2000" dirty="0" smtClean="0">
                <a:solidFill>
                  <a:srgbClr val="505150"/>
                </a:solidFill>
              </a:rPr>
              <a:t>	L’informazione statistica si caratterizza per l’attenzione all’utente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 l="31016" t="25833" r="37968" b="25833"/>
          <a:stretch>
            <a:fillRect/>
          </a:stretch>
        </p:blipFill>
        <p:spPr bwMode="auto">
          <a:xfrm>
            <a:off x="1763160" y="1671533"/>
            <a:ext cx="5095195" cy="44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/>
          <a:srcRect l="15985" t="13958" r="70709" b="6375"/>
          <a:stretch>
            <a:fillRect/>
          </a:stretch>
        </p:blipFill>
        <p:spPr bwMode="auto">
          <a:xfrm>
            <a:off x="7204714" y="1136207"/>
            <a:ext cx="1679859" cy="56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1763160" y="2121408"/>
            <a:ext cx="1370184" cy="4050624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4 11"/>
          <p:cNvCxnSpPr>
            <a:stCxn id="9" idx="3"/>
          </p:cNvCxnSpPr>
          <p:nvPr/>
        </p:nvCxnSpPr>
        <p:spPr>
          <a:xfrm flipV="1">
            <a:off x="3133344" y="3730752"/>
            <a:ext cx="4071370" cy="41596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hlinkClick r:id="rId5"/>
          </p:cNvPr>
          <p:cNvSpPr/>
          <p:nvPr/>
        </p:nvSpPr>
        <p:spPr>
          <a:xfrm>
            <a:off x="1858207" y="1671533"/>
            <a:ext cx="2738177" cy="449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 rot="16200000">
            <a:off x="-1220758" y="3530022"/>
            <a:ext cx="41231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it-IT" sz="2200" dirty="0" smtClean="0">
                <a:solidFill>
                  <a:srgbClr val="505150"/>
                </a:solidFill>
              </a:rPr>
              <a:t>	Le banche dati e i sistemi informativi</a:t>
            </a:r>
          </a:p>
        </p:txBody>
      </p:sp>
      <p:sp>
        <p:nvSpPr>
          <p:cNvPr id="21" name="Rettangolo 20">
            <a:hlinkClick r:id="rId3"/>
          </p:cNvPr>
          <p:cNvSpPr/>
          <p:nvPr/>
        </p:nvSpPr>
        <p:spPr>
          <a:xfrm>
            <a:off x="1858207" y="1671533"/>
            <a:ext cx="2738177" cy="449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/>
          <a:srcRect l="8152" t="9500" r="25693" b="9833"/>
          <a:stretch>
            <a:fillRect/>
          </a:stretch>
        </p:blipFill>
        <p:spPr bwMode="auto">
          <a:xfrm>
            <a:off x="1858207" y="1622765"/>
            <a:ext cx="6742176" cy="462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3596640" y="2267712"/>
            <a:ext cx="4889035" cy="25603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Click r:id="rId5"/>
          </p:cNvPr>
          <p:cNvSpPr/>
          <p:nvPr/>
        </p:nvSpPr>
        <p:spPr>
          <a:xfrm>
            <a:off x="1858207" y="1671533"/>
            <a:ext cx="5688641" cy="449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62944" y="1082278"/>
            <a:ext cx="8250941" cy="438889"/>
          </a:xfrm>
          <a:prstGeom prst="rect">
            <a:avLst/>
          </a:prstGeom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26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L’informazione statistica in </a:t>
            </a:r>
            <a:r>
              <a:rPr lang="it-IT" sz="2600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Istat.it</a:t>
            </a:r>
            <a:endParaRPr lang="it-IT" sz="2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l="12275" t="11834" r="26817" b="15333"/>
          <a:stretch>
            <a:fillRect/>
          </a:stretch>
        </p:blipFill>
        <p:spPr bwMode="auto">
          <a:xfrm>
            <a:off x="1858207" y="1622765"/>
            <a:ext cx="6798156" cy="446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 rot="16200000">
            <a:off x="-1220758" y="3699299"/>
            <a:ext cx="41231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it-IT" sz="2200" dirty="0" smtClean="0">
                <a:solidFill>
                  <a:srgbClr val="505150"/>
                </a:solidFill>
              </a:rPr>
              <a:t>File di </a:t>
            </a:r>
            <a:r>
              <a:rPr lang="it-IT" sz="2200" dirty="0" err="1" smtClean="0">
                <a:solidFill>
                  <a:srgbClr val="505150"/>
                </a:solidFill>
              </a:rPr>
              <a:t>microdati</a:t>
            </a:r>
            <a:endParaRPr lang="it-IT" sz="2200" dirty="0" smtClean="0">
              <a:solidFill>
                <a:srgbClr val="505150"/>
              </a:solidFill>
            </a:endParaRPr>
          </a:p>
        </p:txBody>
      </p:sp>
      <p:sp>
        <p:nvSpPr>
          <p:cNvPr id="21" name="Rettangolo 20">
            <a:hlinkClick r:id="rId4"/>
          </p:cNvPr>
          <p:cNvSpPr/>
          <p:nvPr/>
        </p:nvSpPr>
        <p:spPr>
          <a:xfrm>
            <a:off x="1858207" y="1671533"/>
            <a:ext cx="3030785" cy="449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Click r:id="rId4"/>
          </p:cNvPr>
          <p:cNvSpPr/>
          <p:nvPr/>
        </p:nvSpPr>
        <p:spPr>
          <a:xfrm>
            <a:off x="1858207" y="1671533"/>
            <a:ext cx="5688641" cy="449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62944" y="1082278"/>
            <a:ext cx="8250941" cy="438889"/>
          </a:xfrm>
          <a:prstGeom prst="rect">
            <a:avLst/>
          </a:prstGeom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26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L’informazione statistica in </a:t>
            </a:r>
            <a:r>
              <a:rPr lang="it-IT" sz="2600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Istat.it</a:t>
            </a:r>
            <a:endParaRPr lang="it-IT" sz="2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 rot="18580274">
            <a:off x="194350" y="3338745"/>
            <a:ext cx="3084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it-IT" sz="2000" dirty="0" smtClean="0">
                <a:solidFill>
                  <a:srgbClr val="505150"/>
                </a:solidFill>
              </a:rPr>
              <a:t>	</a:t>
            </a:r>
            <a:r>
              <a:rPr lang="it-IT" sz="2000" dirty="0" smtClean="0">
                <a:solidFill>
                  <a:srgbClr val="505150"/>
                </a:solidFill>
              </a:rPr>
              <a:t>Visualizzazioni </a:t>
            </a:r>
            <a:r>
              <a:rPr lang="it-IT" sz="2000" dirty="0" err="1" smtClean="0">
                <a:solidFill>
                  <a:srgbClr val="505150"/>
                </a:solidFill>
              </a:rPr>
              <a:t>Infografiche</a:t>
            </a:r>
            <a:r>
              <a:rPr lang="it-IT" sz="2000" dirty="0" smtClean="0">
                <a:solidFill>
                  <a:srgbClr val="505150"/>
                </a:solidFill>
              </a:rPr>
              <a:t> e Cartografia</a:t>
            </a:r>
          </a:p>
        </p:txBody>
      </p:sp>
      <p:sp>
        <p:nvSpPr>
          <p:cNvPr id="21" name="Rettangolo 20">
            <a:hlinkClick r:id="rId3"/>
          </p:cNvPr>
          <p:cNvSpPr/>
          <p:nvPr/>
        </p:nvSpPr>
        <p:spPr>
          <a:xfrm>
            <a:off x="1858207" y="1671533"/>
            <a:ext cx="3030785" cy="449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Click r:id="rId4"/>
          </p:cNvPr>
          <p:cNvSpPr/>
          <p:nvPr/>
        </p:nvSpPr>
        <p:spPr>
          <a:xfrm>
            <a:off x="1858207" y="1671533"/>
            <a:ext cx="5688641" cy="449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/>
          <a:srcRect l="21139" t="9500" r="26883" b="6250"/>
          <a:stretch>
            <a:fillRect/>
          </a:stretch>
        </p:blipFill>
        <p:spPr bwMode="auto">
          <a:xfrm>
            <a:off x="3328416" y="1631614"/>
            <a:ext cx="5035296" cy="458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>
            <a:hlinkClick r:id="rId6"/>
          </p:cNvPr>
          <p:cNvSpPr/>
          <p:nvPr/>
        </p:nvSpPr>
        <p:spPr>
          <a:xfrm>
            <a:off x="3328416" y="1622765"/>
            <a:ext cx="5035296" cy="30357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62944" y="1082278"/>
            <a:ext cx="8250941" cy="438889"/>
          </a:xfrm>
          <a:prstGeom prst="rect">
            <a:avLst/>
          </a:prstGeom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26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L’informazione statistica in </a:t>
            </a:r>
            <a:r>
              <a:rPr lang="it-IT" sz="2600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Istat.it</a:t>
            </a:r>
            <a:endParaRPr lang="it-IT" sz="2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62944" y="1111306"/>
            <a:ext cx="8250941" cy="438889"/>
          </a:xfrm>
          <a:prstGeom prst="rect">
            <a:avLst/>
          </a:prstGeom>
          <a:ln w="28575">
            <a:noFill/>
          </a:ln>
        </p:spPr>
        <p:txBody>
          <a:bodyPr wrap="square" lIns="38405" tIns="19202" rIns="38405" bIns="19202">
            <a:spAutoFit/>
          </a:bodyPr>
          <a:lstStyle/>
          <a:p>
            <a:pPr lvl="1"/>
            <a:r>
              <a:rPr lang="it-IT" sz="26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L’informazione statistica in </a:t>
            </a:r>
            <a:r>
              <a:rPr lang="it-IT" sz="2600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Istat.it</a:t>
            </a:r>
            <a:endParaRPr lang="it-IT" sz="2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ttangolo 14">
            <a:hlinkClick r:id="rId3"/>
          </p:cNvPr>
          <p:cNvSpPr/>
          <p:nvPr/>
        </p:nvSpPr>
        <p:spPr>
          <a:xfrm>
            <a:off x="5735859" y="1136017"/>
            <a:ext cx="2627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it-IT" sz="2000" dirty="0" smtClean="0">
                <a:solidFill>
                  <a:srgbClr val="505150"/>
                </a:solidFill>
              </a:rPr>
              <a:t>Le pubblicazioni</a:t>
            </a:r>
          </a:p>
        </p:txBody>
      </p:sp>
      <p:sp>
        <p:nvSpPr>
          <p:cNvPr id="21" name="Rettangolo 20">
            <a:hlinkClick r:id="rId4"/>
          </p:cNvPr>
          <p:cNvSpPr/>
          <p:nvPr/>
        </p:nvSpPr>
        <p:spPr>
          <a:xfrm>
            <a:off x="1858207" y="1671533"/>
            <a:ext cx="3030785" cy="449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78756" y="1616338"/>
            <a:ext cx="8626087" cy="513986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600" dirty="0" smtClean="0"/>
              <a:t>Pubblicazioni generali</a:t>
            </a:r>
          </a:p>
          <a:p>
            <a:r>
              <a:rPr lang="it-IT" sz="1600" i="1" dirty="0" smtClean="0"/>
              <a:t>Analisi e dati sullo stato del Paese osservato da molteplici punti di vista</a:t>
            </a:r>
          </a:p>
          <a:p>
            <a:endParaRPr lang="it-IT" sz="800" i="1" dirty="0" smtClean="0"/>
          </a:p>
          <a:p>
            <a:r>
              <a:rPr lang="it-IT" sz="1600" dirty="0" smtClean="0"/>
              <a:t>Rapporti tematici</a:t>
            </a:r>
          </a:p>
          <a:p>
            <a:r>
              <a:rPr lang="it-IT" sz="1600" i="1" dirty="0" smtClean="0"/>
              <a:t>Quadri informativi di approfondimento su particolari aspetti sociali o economici</a:t>
            </a:r>
          </a:p>
          <a:p>
            <a:endParaRPr lang="it-IT" sz="800" dirty="0" smtClean="0"/>
          </a:p>
          <a:p>
            <a:r>
              <a:rPr lang="it-IT" sz="1600" dirty="0" smtClean="0"/>
              <a:t>Annali di statistica</a:t>
            </a:r>
          </a:p>
          <a:p>
            <a:r>
              <a:rPr lang="it-IT" sz="1600" i="1" dirty="0" smtClean="0"/>
              <a:t>Collana storica di argomenti vari, pubblicata sin dal 1871</a:t>
            </a:r>
          </a:p>
          <a:p>
            <a:endParaRPr lang="it-IT" sz="800" u="sng" dirty="0" smtClean="0"/>
          </a:p>
          <a:p>
            <a:r>
              <a:rPr lang="it-IT" sz="1600" dirty="0" smtClean="0"/>
              <a:t>Letture statistiche</a:t>
            </a:r>
          </a:p>
          <a:p>
            <a:r>
              <a:rPr lang="it-IT" sz="1600" i="1" dirty="0" smtClean="0"/>
              <a:t>Monografie in formato digitale distinte in tre tipologie in base al contenuto</a:t>
            </a:r>
          </a:p>
          <a:p>
            <a:endParaRPr lang="it-IT" sz="800" u="sng" dirty="0" smtClean="0"/>
          </a:p>
          <a:p>
            <a:r>
              <a:rPr lang="it-IT" sz="1600" dirty="0" smtClean="0"/>
              <a:t>Collane scientifiche</a:t>
            </a:r>
          </a:p>
          <a:p>
            <a:r>
              <a:rPr lang="it-IT" sz="1600" i="1" dirty="0" smtClean="0"/>
              <a:t>Per valorizzare e condividere le innovazioni nei processi e nei prodotti</a:t>
            </a:r>
          </a:p>
          <a:p>
            <a:endParaRPr lang="it-IT" sz="800" u="sng" dirty="0" smtClean="0"/>
          </a:p>
          <a:p>
            <a:r>
              <a:rPr lang="it-IT" sz="1600" dirty="0" smtClean="0"/>
              <a:t>Pubblicazioni web</a:t>
            </a:r>
          </a:p>
          <a:p>
            <a:r>
              <a:rPr lang="it-IT" sz="1600" i="1" dirty="0" smtClean="0"/>
              <a:t>Prodotti interattivi, ricchi di contenuti visuali, pensati per la fruizione on </a:t>
            </a:r>
            <a:r>
              <a:rPr lang="it-IT" sz="1600" i="1" dirty="0" err="1" smtClean="0"/>
              <a:t>line</a:t>
            </a:r>
            <a:endParaRPr lang="it-IT" sz="1600" i="1" dirty="0" smtClean="0"/>
          </a:p>
          <a:p>
            <a:endParaRPr lang="it-IT" sz="800" u="sng" dirty="0" smtClean="0"/>
          </a:p>
          <a:p>
            <a:r>
              <a:rPr lang="it-IT" sz="1600" dirty="0" smtClean="0"/>
              <a:t>Altre pubblicazioni </a:t>
            </a:r>
          </a:p>
          <a:p>
            <a:r>
              <a:rPr lang="it-IT" sz="1600" i="1" dirty="0" smtClean="0"/>
              <a:t>Convegni, analisi e studi tematici, lavori in collaborazione con altri enti</a:t>
            </a:r>
          </a:p>
          <a:p>
            <a:endParaRPr lang="it-IT" sz="800" u="sng" dirty="0" smtClean="0"/>
          </a:p>
          <a:p>
            <a:r>
              <a:rPr lang="it-IT" sz="1600" dirty="0" smtClean="0"/>
              <a:t>Altre forme di diffusione</a:t>
            </a:r>
          </a:p>
          <a:p>
            <a:r>
              <a:rPr lang="it-IT" sz="1600" i="1" dirty="0" smtClean="0"/>
              <a:t>Analisi e brevi approfondimenti sull’evoluzione di particolari fenomeni (Report e Focus)</a:t>
            </a:r>
          </a:p>
          <a:p>
            <a:endParaRPr lang="it-IT" sz="1600" dirty="0" smtClean="0"/>
          </a:p>
        </p:txBody>
      </p:sp>
      <p:sp>
        <p:nvSpPr>
          <p:cNvPr id="22" name="Rettangolo 21"/>
          <p:cNvSpPr/>
          <p:nvPr/>
        </p:nvSpPr>
        <p:spPr>
          <a:xfrm>
            <a:off x="517752" y="497542"/>
            <a:ext cx="5967339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it-IT" altLang="it-IT" sz="25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La statistica ufficiale è un Bene pubblico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74164" y="2148114"/>
            <a:ext cx="7435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>
                <a:solidFill>
                  <a:srgbClr val="505150"/>
                </a:solidFill>
              </a:rPr>
              <a:t>Il tasso di occupazione e di disoccupazione – </a:t>
            </a:r>
            <a:r>
              <a:rPr lang="it-IT" sz="2400" dirty="0" err="1" smtClean="0">
                <a:solidFill>
                  <a:srgbClr val="505150"/>
                </a:solidFill>
                <a:hlinkClick r:id="rId3"/>
              </a:rPr>
              <a:t>I.Stat</a:t>
            </a:r>
            <a:r>
              <a:rPr lang="it-IT" sz="2400" dirty="0" smtClean="0">
                <a:solidFill>
                  <a:srgbClr val="505150"/>
                </a:solidFill>
              </a:rPr>
              <a:t>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64303" y="3125140"/>
            <a:ext cx="8539633" cy="43088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dirty="0" smtClean="0">
                <a:solidFill>
                  <a:schemeClr val="bg1">
                    <a:lumMod val="95000"/>
                  </a:schemeClr>
                </a:solidFill>
              </a:rPr>
              <a:t>Tasso di occupazione: come si calcola? Chi sono gli occupati? </a:t>
            </a:r>
            <a:endParaRPr lang="it-IT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4303" y="4231199"/>
            <a:ext cx="8539633" cy="43088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dirty="0" smtClean="0">
                <a:solidFill>
                  <a:schemeClr val="bg1">
                    <a:lumMod val="95000"/>
                  </a:schemeClr>
                </a:solidFill>
              </a:rPr>
              <a:t>Tasso di disoccupazione: come si calcola? Chi sono i disoccupati? </a:t>
            </a:r>
            <a:endParaRPr lang="it-IT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4303" y="5337258"/>
            <a:ext cx="8539633" cy="43088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dirty="0" smtClean="0">
                <a:solidFill>
                  <a:schemeClr val="bg1">
                    <a:lumMod val="95000"/>
                  </a:schemeClr>
                </a:solidFill>
              </a:rPr>
              <a:t>Forza lavoro attiva: chi ne fa parte? </a:t>
            </a:r>
            <a:endParaRPr lang="it-IT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2196" y="593325"/>
            <a:ext cx="753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Per concludere</a:t>
            </a:r>
            <a:endParaRPr lang="it-IT" sz="2800" dirty="0">
              <a:solidFill>
                <a:srgbClr val="50515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82196" y="1180286"/>
            <a:ext cx="8382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Uno stimolo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11169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859338" y="5146675"/>
            <a:ext cx="34718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Paola Francesca Cortese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01800" y="2214563"/>
            <a:ext cx="5848350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10000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ce Script MT" pitchFamily="66" charset="0"/>
                <a:cs typeface="Andalus" pitchFamily="18" charset="-78"/>
              </a:rPr>
              <a:t>Grazie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77268" y="1718013"/>
            <a:ext cx="7435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505150"/>
                </a:solidFill>
              </a:rPr>
              <a:t>Il tasso di occupazione e di disoccupazione – </a:t>
            </a:r>
            <a:r>
              <a:rPr lang="it-IT" dirty="0" err="1" smtClean="0">
                <a:solidFill>
                  <a:srgbClr val="505150"/>
                </a:solidFill>
                <a:hlinkClick r:id="rId3"/>
              </a:rPr>
              <a:t>I.Stat</a:t>
            </a:r>
            <a:r>
              <a:rPr lang="it-IT" dirty="0" smtClean="0">
                <a:solidFill>
                  <a:srgbClr val="505150"/>
                </a:solidFill>
              </a:rPr>
              <a:t> </a:t>
            </a:r>
          </a:p>
          <a:p>
            <a:pPr>
              <a:defRPr/>
            </a:pPr>
            <a:r>
              <a:rPr lang="it-IT" i="1" dirty="0" smtClean="0">
                <a:solidFill>
                  <a:srgbClr val="505150"/>
                </a:solidFill>
              </a:rPr>
              <a:t>Le vostre ipotesi sulle caratteristiche del trend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04003" y="2597297"/>
            <a:ext cx="8554986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Andamento del tasso di occupazione e del tasso di disoccupazione – Variazioni percentuali 2004 – 2018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5080773"/>
              </p:ext>
            </p:extLst>
          </p:nvPr>
        </p:nvGraphicFramePr>
        <p:xfrm>
          <a:off x="683099" y="3237636"/>
          <a:ext cx="7430174" cy="301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tangolo 1"/>
          <p:cNvSpPr/>
          <p:nvPr/>
        </p:nvSpPr>
        <p:spPr>
          <a:xfrm>
            <a:off x="6280220" y="4367679"/>
            <a:ext cx="492369" cy="1261068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772580" y="4367679"/>
            <a:ext cx="969675" cy="1261068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593325"/>
            <a:ext cx="753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Per rompere il ghiaccio</a:t>
            </a:r>
            <a:endParaRPr lang="it-IT" sz="2800" dirty="0">
              <a:solidFill>
                <a:srgbClr val="50515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2196" y="1180286"/>
            <a:ext cx="8382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Uno stimolo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6809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74164" y="2148114"/>
            <a:ext cx="7435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>
                <a:solidFill>
                  <a:srgbClr val="505150"/>
                </a:solidFill>
              </a:rPr>
              <a:t>Il tasso di occupazione e di disoccupazione – </a:t>
            </a:r>
            <a:r>
              <a:rPr lang="it-IT" sz="2400" dirty="0" err="1" smtClean="0">
                <a:solidFill>
                  <a:srgbClr val="505150"/>
                </a:solidFill>
                <a:hlinkClick r:id="rId3"/>
              </a:rPr>
              <a:t>I.Stat</a:t>
            </a:r>
            <a:r>
              <a:rPr lang="it-IT" sz="2400" dirty="0" smtClean="0">
                <a:solidFill>
                  <a:srgbClr val="505150"/>
                </a:solidFill>
              </a:rPr>
              <a:t>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64303" y="3125140"/>
            <a:ext cx="8539633" cy="43088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dirty="0" smtClean="0">
                <a:solidFill>
                  <a:schemeClr val="bg1">
                    <a:lumMod val="95000"/>
                  </a:schemeClr>
                </a:solidFill>
              </a:rPr>
              <a:t>Tasso di occupazione: come si calcola? Chi sono gli occupati? </a:t>
            </a:r>
            <a:endParaRPr lang="it-IT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4303" y="4231199"/>
            <a:ext cx="8539633" cy="43088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dirty="0" smtClean="0">
                <a:solidFill>
                  <a:schemeClr val="bg1">
                    <a:lumMod val="95000"/>
                  </a:schemeClr>
                </a:solidFill>
              </a:rPr>
              <a:t>Tasso di disoccupazione: come si calcola? Chi sono i disoccupati? </a:t>
            </a:r>
            <a:endParaRPr lang="it-IT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4303" y="5337258"/>
            <a:ext cx="8539633" cy="43088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dirty="0" smtClean="0">
                <a:solidFill>
                  <a:schemeClr val="bg1">
                    <a:lumMod val="95000"/>
                  </a:schemeClr>
                </a:solidFill>
              </a:rPr>
              <a:t>Forza lavoro attiva: chi ne fa parte? </a:t>
            </a:r>
            <a:endParaRPr lang="it-IT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2196" y="593325"/>
            <a:ext cx="753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Per rompere il ghiaccio</a:t>
            </a:r>
            <a:endParaRPr lang="it-IT" sz="2800" dirty="0">
              <a:solidFill>
                <a:srgbClr val="50515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82196" y="1180286"/>
            <a:ext cx="8382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Uno stimolo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169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ttangolo 9"/>
          <p:cNvSpPr>
            <a:spLocks noChangeArrowheads="1"/>
          </p:cNvSpPr>
          <p:nvPr/>
        </p:nvSpPr>
        <p:spPr bwMode="auto">
          <a:xfrm>
            <a:off x="818309" y="981636"/>
            <a:ext cx="793572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Ordine del </a:t>
            </a:r>
            <a:r>
              <a:rPr lang="it-IT" altLang="it-IT" sz="3200" dirty="0" err="1" smtClean="0">
                <a:solidFill>
                  <a:srgbClr val="C00000"/>
                </a:solidFill>
                <a:ea typeface="MS PGothic" panose="020B0600070205080204" pitchFamily="34" charset="-128"/>
              </a:rPr>
              <a:t>webinar</a:t>
            </a:r>
            <a:endParaRPr lang="it-IT" altLang="it-IT" sz="3200" dirty="0" smtClean="0">
              <a:solidFill>
                <a:srgbClr val="C00000"/>
              </a:solidFill>
              <a:ea typeface="MS PGothic" panose="020B0600070205080204" pitchFamily="34" charset="-128"/>
            </a:endParaRPr>
          </a:p>
          <a:p>
            <a:endParaRPr lang="it-IT" altLang="it-IT" sz="3200" dirty="0" smtClean="0">
              <a:ea typeface="MS PGothic" panose="020B0600070205080204" pitchFamily="34" charset="-128"/>
            </a:endParaRPr>
          </a:p>
          <a:p>
            <a:r>
              <a:rPr lang="it-IT" sz="2000" dirty="0" smtClean="0"/>
              <a:t>Il percorso del </a:t>
            </a:r>
            <a:r>
              <a:rPr lang="it-IT" sz="2000" dirty="0" err="1" smtClean="0"/>
              <a:t>webinar</a:t>
            </a:r>
            <a:r>
              <a:rPr lang="it-IT" sz="2000" dirty="0" smtClean="0"/>
              <a:t> prevede: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pPr lvl="1"/>
            <a:r>
              <a:rPr lang="it-IT" sz="4800" dirty="0" smtClean="0"/>
              <a:t>Uno zoom sulla qualità!</a:t>
            </a:r>
            <a:endParaRPr lang="en-GB" altLang="it-IT" sz="4800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ttangolo 9"/>
          <p:cNvSpPr>
            <a:spLocks noChangeArrowheads="1"/>
          </p:cNvSpPr>
          <p:nvPr/>
        </p:nvSpPr>
        <p:spPr bwMode="auto">
          <a:xfrm>
            <a:off x="818309" y="981636"/>
            <a:ext cx="7935725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Quadro normativo (</a:t>
            </a:r>
            <a:r>
              <a:rPr lang="it-IT" altLang="it-IT" sz="3200" dirty="0" err="1" smtClean="0">
                <a:solidFill>
                  <a:srgbClr val="C00000"/>
                </a:solidFill>
                <a:ea typeface="MS PGothic" panose="020B0600070205080204" pitchFamily="34" charset="-128"/>
                <a:hlinkClick r:id="rId3"/>
              </a:rPr>
              <a:t>Q</a:t>
            </a:r>
            <a:r>
              <a:rPr lang="it-IT" altLang="it-IT" sz="3200" dirty="0" err="1" smtClean="0">
                <a:solidFill>
                  <a:srgbClr val="C00000"/>
                </a:solidFill>
                <a:ea typeface="MS PGothic" panose="020B0600070205080204" pitchFamily="34" charset="-128"/>
              </a:rPr>
              <a:t>n</a:t>
            </a:r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)</a:t>
            </a:r>
          </a:p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	</a:t>
            </a:r>
            <a:r>
              <a:rPr lang="it-IT" alt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Europeo</a:t>
            </a:r>
          </a:p>
          <a:p>
            <a:endParaRPr lang="it-IT" altLang="it-IT" sz="1000" dirty="0" smtClean="0">
              <a:solidFill>
                <a:schemeClr val="tx1">
                  <a:lumMod val="85000"/>
                  <a:lumOff val="15000"/>
                </a:schemeClr>
              </a:solidFill>
              <a:ea typeface="MS PGothic" panose="020B0600070205080204" pitchFamily="34" charset="-128"/>
            </a:endParaRPr>
          </a:p>
          <a:p>
            <a:r>
              <a:rPr lang="it-IT" alt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	Nazionale</a:t>
            </a:r>
          </a:p>
          <a:p>
            <a:endParaRPr lang="it-IT" altLang="it-IT" sz="2500" dirty="0" smtClean="0">
              <a:solidFill>
                <a:schemeClr val="tx1">
                  <a:lumMod val="85000"/>
                  <a:lumOff val="15000"/>
                </a:schemeClr>
              </a:solidFill>
              <a:ea typeface="MS PGothic" panose="020B0600070205080204" pitchFamily="34" charset="-128"/>
            </a:endParaRPr>
          </a:p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Quadro di autoregolamentazione (</a:t>
            </a:r>
            <a:r>
              <a:rPr lang="it-IT" altLang="it-IT" sz="3200" dirty="0" err="1" smtClean="0">
                <a:solidFill>
                  <a:srgbClr val="C00000"/>
                </a:solidFill>
                <a:ea typeface="MS PGothic" panose="020B0600070205080204" pitchFamily="34" charset="-128"/>
                <a:hlinkClick r:id="rId4"/>
              </a:rPr>
              <a:t>Q</a:t>
            </a:r>
            <a:r>
              <a:rPr lang="it-IT" altLang="it-IT" sz="3200" dirty="0" err="1" smtClean="0">
                <a:solidFill>
                  <a:srgbClr val="C00000"/>
                </a:solidFill>
                <a:ea typeface="MS PGothic" panose="020B0600070205080204" pitchFamily="34" charset="-128"/>
              </a:rPr>
              <a:t>a</a:t>
            </a:r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)</a:t>
            </a:r>
          </a:p>
          <a:p>
            <a:r>
              <a:rPr 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	</a:t>
            </a:r>
            <a:r>
              <a:rPr lang="it-IT" sz="2000" dirty="0" smtClean="0"/>
              <a:t>Codice delle statistiche europee/nazionali</a:t>
            </a:r>
          </a:p>
          <a:p>
            <a:endParaRPr lang="it-IT" sz="1000" dirty="0" smtClean="0"/>
          </a:p>
          <a:p>
            <a:pPr lvl="1"/>
            <a:r>
              <a:rPr lang="it-IT" sz="2000" dirty="0" smtClean="0"/>
              <a:t>Quadro di riferimento per la garanzia della qualità del sistema statistico europeo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2000" dirty="0" smtClean="0"/>
              <a:t>Principi generali di gestione della qualità </a:t>
            </a:r>
            <a:endParaRPr lang="it-IT" altLang="it-IT" sz="2000" dirty="0" smtClean="0">
              <a:solidFill>
                <a:srgbClr val="C00000"/>
              </a:solidFill>
              <a:ea typeface="MS PGothic" panose="020B0600070205080204" pitchFamily="34" charset="-128"/>
            </a:endParaRPr>
          </a:p>
          <a:p>
            <a:endParaRPr lang="it-IT" altLang="it-IT" sz="2000" dirty="0" smtClean="0">
              <a:ea typeface="MS PGothic" panose="020B0600070205080204" pitchFamily="34" charset="-128"/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6200000">
            <a:off x="-2299407" y="3102953"/>
            <a:ext cx="5472953" cy="423500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5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Il Contesto  regolamentare</a:t>
            </a:r>
            <a:endParaRPr lang="it-IT" sz="25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Quadro normativo Europeo (</a:t>
            </a:r>
            <a:r>
              <a:rPr lang="it-IT" altLang="it-IT" sz="3200" dirty="0" err="1" smtClean="0">
                <a:solidFill>
                  <a:srgbClr val="C00000"/>
                </a:solidFill>
                <a:ea typeface="MS PGothic" panose="020B0600070205080204" pitchFamily="34" charset="-128"/>
                <a:hlinkClick r:id="rId3"/>
              </a:rPr>
              <a:t>Q</a:t>
            </a:r>
            <a:r>
              <a:rPr lang="it-IT" altLang="it-IT" sz="3200" dirty="0" err="1" smtClean="0">
                <a:solidFill>
                  <a:srgbClr val="C00000"/>
                </a:solidFill>
                <a:ea typeface="MS PGothic" panose="020B0600070205080204" pitchFamily="34" charset="-128"/>
              </a:rPr>
              <a:t>ne</a:t>
            </a:r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)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200" dirty="0" smtClean="0"/>
              <a:t>Principali disposizioni in materia di statistica pubblica emanate dagli organismi dell’Unione Europea</a:t>
            </a:r>
          </a:p>
          <a:p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hlinkClick r:id="rId4"/>
              </a:rPr>
              <a:t>Regolamento (CE) n. 223/2009 del Parlamento europeo e del Consiglio dell’11 marzo 2009</a:t>
            </a:r>
            <a:r>
              <a:rPr lang="it-IT" dirty="0" smtClean="0"/>
              <a:t>, modificato dal </a:t>
            </a:r>
            <a:r>
              <a:rPr lang="it-IT" dirty="0" smtClean="0">
                <a:hlinkClick r:id="rId5"/>
              </a:rPr>
              <a:t>Regolamento (UE) 759/2015 del Parlamento Europeo e del Consiglio del 29 aprile 2015</a:t>
            </a:r>
            <a:r>
              <a:rPr lang="it-IT" dirty="0" smtClean="0"/>
              <a:t> - definisce un quadro giuridico che detta le regole per lo sviluppo, la produzione e la diffusione di statistiche europee</a:t>
            </a:r>
          </a:p>
          <a:p>
            <a:pPr lvl="1">
              <a:buFont typeface="Arial" pitchFamily="34" charset="0"/>
              <a:buChar char="•"/>
            </a:pPr>
            <a:endParaRPr lang="it-IT" u="sng" dirty="0" smtClean="0"/>
          </a:p>
          <a:p>
            <a:pPr lvl="1">
              <a:buFont typeface="Arial" pitchFamily="34" charset="0"/>
              <a:buChar char="•"/>
            </a:pPr>
            <a:r>
              <a:rPr lang="it-IT" u="sng" dirty="0" smtClean="0">
                <a:hlinkClick r:id="rId6"/>
              </a:rPr>
              <a:t>Programma Statistico Europeo</a:t>
            </a:r>
            <a:r>
              <a:rPr lang="it-IT" dirty="0" smtClean="0"/>
              <a:t> che definisce le statistiche che devono essere prodotte a livello della UE</a:t>
            </a:r>
          </a:p>
          <a:p>
            <a:pPr lvl="2"/>
            <a:r>
              <a:rPr lang="it-IT" dirty="0" smtClean="0"/>
              <a:t>	L’attuale Programma è stabilito con </a:t>
            </a:r>
            <a:r>
              <a:rPr lang="it-IT" dirty="0" smtClean="0">
                <a:hlinkClick r:id="rId7"/>
              </a:rPr>
              <a:t>Regolamento (UE) n. 99/2013 del Parlamento europeo e del Consiglio, del 15 gennaio 2013</a:t>
            </a:r>
            <a:endParaRPr lang="it-IT" dirty="0" smtClean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6200000">
            <a:off x="-2299407" y="3102953"/>
            <a:ext cx="5472953" cy="423500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5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Il quadro normativo essenziale</a:t>
            </a:r>
            <a:endParaRPr lang="it-IT" sz="25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ttangolo 9"/>
          <p:cNvSpPr>
            <a:spLocks noChangeArrowheads="1"/>
          </p:cNvSpPr>
          <p:nvPr/>
        </p:nvSpPr>
        <p:spPr bwMode="auto">
          <a:xfrm>
            <a:off x="818308" y="416862"/>
            <a:ext cx="8325691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Quadro normativo Nazionale (</a:t>
            </a:r>
            <a:r>
              <a:rPr lang="it-IT" altLang="it-IT" sz="3200" dirty="0" err="1" smtClean="0">
                <a:solidFill>
                  <a:srgbClr val="C00000"/>
                </a:solidFill>
                <a:ea typeface="MS PGothic" panose="020B0600070205080204" pitchFamily="34" charset="-128"/>
                <a:hlinkClick r:id="rId3"/>
              </a:rPr>
              <a:t>Q</a:t>
            </a:r>
            <a:r>
              <a:rPr lang="it-IT" altLang="it-IT" sz="3200" dirty="0" err="1" smtClean="0">
                <a:solidFill>
                  <a:srgbClr val="C00000"/>
                </a:solidFill>
                <a:ea typeface="MS PGothic" panose="020B0600070205080204" pitchFamily="34" charset="-128"/>
              </a:rPr>
              <a:t>nn</a:t>
            </a:r>
            <a:r>
              <a:rPr lang="it-IT" altLang="it-IT" sz="3200" dirty="0" smtClean="0">
                <a:solidFill>
                  <a:srgbClr val="C00000"/>
                </a:solidFill>
                <a:ea typeface="MS PGothic" panose="020B0600070205080204" pitchFamily="34" charset="-128"/>
              </a:rPr>
              <a:t>)</a:t>
            </a:r>
          </a:p>
          <a:p>
            <a:endParaRPr lang="it-IT" altLang="it-IT" sz="3200" dirty="0" smtClean="0">
              <a:solidFill>
                <a:srgbClr val="C00000"/>
              </a:solidFill>
              <a:ea typeface="MS PGothic" panose="020B0600070205080204" pitchFamily="34" charset="-128"/>
            </a:endParaRPr>
          </a:p>
          <a:p>
            <a:r>
              <a:rPr lang="it-IT" sz="2200" dirty="0" smtClean="0"/>
              <a:t>Disciplina generale del Sistema statistico nazionale – </a:t>
            </a:r>
            <a:r>
              <a:rPr lang="it-IT" sz="2200" dirty="0" err="1" smtClean="0"/>
              <a:t>Sistan</a:t>
            </a:r>
            <a:endParaRPr lang="it-IT" sz="2200" dirty="0" smtClean="0"/>
          </a:p>
          <a:p>
            <a:endParaRPr lang="it-IT" sz="2200" u="sng" dirty="0" smtClean="0">
              <a:hlinkClick r:id="rId4"/>
            </a:endParaRPr>
          </a:p>
          <a:p>
            <a:pPr lvl="1">
              <a:buFont typeface="Arial" pitchFamily="34" charset="0"/>
              <a:buChar char="•"/>
            </a:pPr>
            <a:r>
              <a:rPr lang="it-IT" u="sng" dirty="0" smtClean="0">
                <a:hlinkClick r:id="rId4"/>
              </a:rPr>
              <a:t>Legge n. 400 del 23 agosto 1988</a:t>
            </a:r>
            <a:r>
              <a:rPr lang="it-IT" dirty="0" smtClean="0"/>
              <a:t>  (art. 24, Delega per la riforma degli enti pubblici di informazione statistica) </a:t>
            </a:r>
            <a:endParaRPr lang="it-IT" dirty="0" smtClean="0">
              <a:hlinkClick r:id="rId5"/>
            </a:endParaRPr>
          </a:p>
          <a:p>
            <a:pPr lvl="1">
              <a:buFont typeface="Arial" pitchFamily="34" charset="0"/>
              <a:buChar char="•"/>
            </a:pPr>
            <a:endParaRPr lang="it-IT" sz="1000" u="sng" dirty="0" smtClean="0">
              <a:hlinkClick r:id="rId5"/>
            </a:endParaRPr>
          </a:p>
          <a:p>
            <a:pPr lvl="1">
              <a:buFont typeface="Arial" pitchFamily="34" charset="0"/>
              <a:buChar char="•"/>
            </a:pPr>
            <a:r>
              <a:rPr lang="it-IT" u="sng" dirty="0" err="1" smtClean="0">
                <a:hlinkClick r:id="rId5"/>
              </a:rPr>
              <a:t>D.lgs</a:t>
            </a:r>
            <a:r>
              <a:rPr lang="it-IT" u="sng" dirty="0" smtClean="0">
                <a:hlinkClick r:id="rId5"/>
              </a:rPr>
              <a:t> n. 322 del 6 settembre 1989</a:t>
            </a:r>
            <a:r>
              <a:rPr lang="it-IT" dirty="0" smtClean="0"/>
              <a:t> (Norme sul Sistema statistico nazionale e sulla riorganizzazione dell’Istituto nazionale di statistica, ai sensi dell’art. 24 della Legge 400/88), integrato e modificato dal  </a:t>
            </a:r>
            <a:r>
              <a:rPr lang="it-IT" u="sng" dirty="0" smtClean="0">
                <a:hlinkClick r:id="rId6"/>
              </a:rPr>
              <a:t>DPR n. 166 del 7 settembre 2010</a:t>
            </a:r>
            <a:r>
              <a:rPr lang="it-IT" dirty="0" smtClean="0"/>
              <a:t> (Regolamento recante il riordino dell’Istituto nazionale di Statistica)</a:t>
            </a:r>
          </a:p>
          <a:p>
            <a:pPr lvl="1">
              <a:buFont typeface="Arial" pitchFamily="34" charset="0"/>
              <a:buChar char="•"/>
            </a:pPr>
            <a:endParaRPr lang="it-IT" sz="1000" dirty="0" smtClean="0"/>
          </a:p>
          <a:p>
            <a:pPr lvl="1">
              <a:buFont typeface="Arial" pitchFamily="34" charset="0"/>
              <a:buChar char="•"/>
            </a:pPr>
            <a:r>
              <a:rPr lang="it-IT" u="sng" dirty="0" smtClean="0">
                <a:hlinkClick r:id="rId7"/>
              </a:rPr>
              <a:t>Programma Statistico Nazionale</a:t>
            </a:r>
            <a:r>
              <a:rPr lang="it-IT" dirty="0" smtClean="0"/>
              <a:t> stabilisce le rilevazioni statistiche di interesse pubblico affidate al Sistema statistico nazionale e i relativi obiettivi informativi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/>
              <a:t>Il PSN attualmente in vigore è l’Aggiornamento 2018 del </a:t>
            </a:r>
            <a:r>
              <a:rPr lang="it-IT" dirty="0" err="1" smtClean="0"/>
              <a:t>Psn</a:t>
            </a:r>
            <a:r>
              <a:rPr lang="it-IT" dirty="0" smtClean="0"/>
              <a:t> 2017-2019, pubblicato sul </a:t>
            </a:r>
            <a:r>
              <a:rPr lang="it-IT" dirty="0" smtClean="0">
                <a:hlinkClick r:id="rId8" tooltip="Opens external link in new window"/>
              </a:rPr>
              <a:t>Supplemento Ordinario n. 30 alla Gazzetta Ufficiale - serie generale - n. 165 del 16 luglio 2019</a:t>
            </a:r>
            <a:r>
              <a:rPr lang="it-IT" dirty="0" smtClean="0"/>
              <a:t> 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0" i="1" baseline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Paola Francesca Cortese - Istat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6200000">
            <a:off x="-2299407" y="3102953"/>
            <a:ext cx="5472953" cy="423500"/>
          </a:xfrm>
          <a:prstGeom prst="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9202" rIns="360000" bIns="19202">
            <a:spAutoFit/>
          </a:bodyPr>
          <a:lstStyle/>
          <a:p>
            <a:pPr lvl="1" algn="ctr"/>
            <a:r>
              <a:rPr lang="it-IT" sz="25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Il Contesto normativo</a:t>
            </a:r>
            <a:endParaRPr lang="it-IT" sz="2500" b="1" u="sng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11724</TotalTime>
  <Words>1587</Words>
  <Application>Microsoft Office PowerPoint</Application>
  <PresentationFormat>Presentazione su schermo (4:3)</PresentationFormat>
  <Paragraphs>389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copertina</vt:lpstr>
      <vt:lpstr>Analisi del processo e prodotti della statistica ufficiale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AEEE webinar cultura statistica</dc:title>
  <dc:subject>Mariangelo carosotto trovi il lilnk ad un file in pdf che dovresti stamparmihttps://www.sistan.it/fileadmin/Repository/Home/EUROPA/CoP_IT.pdfinoltre dovresti stampare in gradazioni di grigio (non b/n né colore) il file che ti allego</dc:subject>
  <dc:creator>Paola Francesca Cortese</dc:creator>
  <cp:keywords>cultura</cp:keywords>
  <cp:lastModifiedBy>user</cp:lastModifiedBy>
  <cp:revision>340</cp:revision>
  <dcterms:created xsi:type="dcterms:W3CDTF">2012-12-11T11:00:35Z</dcterms:created>
  <dcterms:modified xsi:type="dcterms:W3CDTF">2020-05-20T14:07:55Z</dcterms:modified>
</cp:coreProperties>
</file>