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2"/>
  </p:notesMasterIdLst>
  <p:handoutMasterIdLst>
    <p:handoutMasterId r:id="rId23"/>
  </p:handoutMasterIdLst>
  <p:sldIdLst>
    <p:sldId id="256" r:id="rId2"/>
    <p:sldId id="356" r:id="rId3"/>
    <p:sldId id="376" r:id="rId4"/>
    <p:sldId id="375" r:id="rId5"/>
    <p:sldId id="378" r:id="rId6"/>
    <p:sldId id="377" r:id="rId7"/>
    <p:sldId id="381" r:id="rId8"/>
    <p:sldId id="380" r:id="rId9"/>
    <p:sldId id="382" r:id="rId10"/>
    <p:sldId id="383" r:id="rId11"/>
    <p:sldId id="379" r:id="rId12"/>
    <p:sldId id="357" r:id="rId13"/>
    <p:sldId id="358" r:id="rId14"/>
    <p:sldId id="384" r:id="rId15"/>
    <p:sldId id="385" r:id="rId16"/>
    <p:sldId id="386" r:id="rId17"/>
    <p:sldId id="387" r:id="rId18"/>
    <p:sldId id="388" r:id="rId19"/>
    <p:sldId id="389" r:id="rId20"/>
    <p:sldId id="372" r:id="rId21"/>
  </p:sldIdLst>
  <p:sldSz cx="9144000" cy="5143500" type="screen16x9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FE3AD240-B658-493F-82BF-27C37F0468D5}">
          <p14:sldIdLst>
            <p14:sldId id="256"/>
            <p14:sldId id="356"/>
            <p14:sldId id="376"/>
            <p14:sldId id="375"/>
            <p14:sldId id="378"/>
            <p14:sldId id="377"/>
            <p14:sldId id="381"/>
            <p14:sldId id="380"/>
            <p14:sldId id="382"/>
            <p14:sldId id="383"/>
            <p14:sldId id="379"/>
            <p14:sldId id="357"/>
            <p14:sldId id="358"/>
            <p14:sldId id="384"/>
            <p14:sldId id="385"/>
            <p14:sldId id="386"/>
            <p14:sldId id="387"/>
            <p14:sldId id="388"/>
            <p14:sldId id="389"/>
            <p14:sldId id="372"/>
          </p14:sldIdLst>
        </p14:section>
        <p14:section name="Sezione senza titolo" id="{EDF691AE-45B6-4420-A3DB-63F34CDDEB0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50">
          <p15:clr>
            <a:srgbClr val="A4A3A4"/>
          </p15:clr>
        </p15:guide>
        <p15:guide id="4" pos="56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ara Ascari" initials="BA" lastIdx="4" clrIdx="0">
    <p:extLst>
      <p:ext uri="{19B8F6BF-5375-455C-9EA6-DF929625EA0E}">
        <p15:presenceInfo xmlns:p15="http://schemas.microsoft.com/office/powerpoint/2012/main" userId="14a0236923e510a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4" autoAdjust="0"/>
    <p:restoredTop sz="81455" autoAdjust="0"/>
  </p:normalViewPr>
  <p:slideViewPr>
    <p:cSldViewPr>
      <p:cViewPr varScale="1">
        <p:scale>
          <a:sx n="76" d="100"/>
          <a:sy n="76" d="100"/>
        </p:scale>
        <p:origin x="54" y="-234"/>
      </p:cViewPr>
      <p:guideLst>
        <p:guide orient="horz" pos="2160"/>
        <p:guide pos="2880"/>
        <p:guide orient="horz" pos="350"/>
        <p:guide pos="567"/>
      </p:guideLst>
    </p:cSldViewPr>
  </p:slideViewPr>
  <p:outlineViewPr>
    <p:cViewPr>
      <p:scale>
        <a:sx n="33" d="100"/>
        <a:sy n="33" d="100"/>
      </p:scale>
      <p:origin x="0" y="10242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2099A-3515-4062-B316-61E5EAD6D0F4}" type="datetimeFigureOut">
              <a:rPr lang="it-IT" smtClean="0"/>
              <a:t>21/05/2020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36965-B2FF-412F-B3EE-18649D1277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333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F654C-2BE1-430D-88E7-4B0E12C3896C}" type="datetimeFigureOut">
              <a:rPr lang="it-IT" smtClean="0"/>
              <a:pPr/>
              <a:t>21/05/2020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44BC4-9B81-4020-81A8-FAEF1E493C6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2330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44BC4-9B81-4020-81A8-FAEF1E493C69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7290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44BC4-9B81-4020-81A8-FAEF1E493C69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984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44BC4-9B81-4020-81A8-FAEF1E493C69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6753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44BC4-9B81-4020-81A8-FAEF1E493C69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8771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44BC4-9B81-4020-81A8-FAEF1E493C69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7856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44BC4-9B81-4020-81A8-FAEF1E493C69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6764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44BC4-9B81-4020-81A8-FAEF1E493C69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6740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44BC4-9B81-4020-81A8-FAEF1E493C69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3076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44BC4-9B81-4020-81A8-FAEF1E493C69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2837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44BC4-9B81-4020-81A8-FAEF1E493C69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914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44BC4-9B81-4020-81A8-FAEF1E493C69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4366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00300"/>
            <a:ext cx="7543800" cy="1143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543300"/>
            <a:ext cx="6858000" cy="74295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E2C0-05A1-4168-A912-F7633AEA8CD8}" type="datetimeFigureOut">
              <a:rPr lang="it-IT" smtClean="0"/>
              <a:pPr/>
              <a:t>21/05/2020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0E0A-8337-4533-AF30-887626173C9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14350"/>
            <a:ext cx="7239000" cy="2914650"/>
          </a:xfrm>
        </p:spPr>
        <p:txBody>
          <a:bodyPr vert="eaVert" anchor="t" anchorCtr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E2C0-05A1-4168-A912-F7633AEA8CD8}" type="datetimeFigureOut">
              <a:rPr lang="it-IT" smtClean="0"/>
              <a:pPr/>
              <a:t>21/05/2020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0E0A-8337-4533-AF30-887626173C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514351"/>
            <a:ext cx="1828800" cy="4057649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514351"/>
            <a:ext cx="5715000" cy="3657600"/>
          </a:xfrm>
        </p:spPr>
        <p:txBody>
          <a:bodyPr vert="eaVert" anchor="t" anchorCtr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E2C0-05A1-4168-A912-F7633AEA8CD8}" type="datetimeFigureOut">
              <a:rPr lang="it-IT" smtClean="0"/>
              <a:pPr/>
              <a:t>21/05/2020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0E0A-8337-4533-AF30-887626173C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57450"/>
            <a:ext cx="7543800" cy="12573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714750"/>
            <a:ext cx="6858000" cy="6858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E2C0-05A1-4168-A912-F7633AEA8CD8}" type="datetimeFigureOut">
              <a:rPr lang="it-IT" smtClean="0"/>
              <a:pPr/>
              <a:t>21/05/2020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0E0A-8337-4533-AF30-887626173C9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E2C0-05A1-4168-A912-F7633AEA8CD8}" type="datetimeFigureOut">
              <a:rPr lang="it-IT" smtClean="0"/>
              <a:pPr/>
              <a:t>21/05/2020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0E0A-8337-4533-AF30-887626173C9A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E2C0-05A1-4168-A912-F7633AEA8CD8}" type="datetimeFigureOut">
              <a:rPr lang="it-IT" smtClean="0"/>
              <a:pPr/>
              <a:t>21/05/2020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0E0A-8337-4533-AF30-887626173C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5/21/2020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342900"/>
            <a:ext cx="4594934" cy="30860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342900"/>
            <a:ext cx="2673657" cy="30861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E2C0-05A1-4168-A912-F7633AEA8CD8}" type="datetimeFigureOut">
              <a:rPr lang="it-IT" smtClean="0"/>
              <a:pPr/>
              <a:t>21/05/2020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0E0A-8337-4533-AF30-887626173C9A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153444" y="1885752"/>
            <a:ext cx="28575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342900"/>
            <a:ext cx="7543800" cy="21717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2628900"/>
            <a:ext cx="7391400" cy="60364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E2C0-05A1-4168-A912-F7633AEA8CD8}" type="datetimeFigureOut">
              <a:rPr lang="it-IT" smtClean="0"/>
              <a:pPr/>
              <a:t>21/05/2020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0E0A-8337-4533-AF30-887626173C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14350"/>
            <a:ext cx="7543800" cy="29146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4656582"/>
            <a:ext cx="48738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at.it/it/archivio/23985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at.it/it/archivio/242495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istat.it/it/archivio/23985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istat.it/it/archivio/24134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istat.it/it/archivio/24134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istat.it/it/archivio/24267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istat.it/it/archivio/24264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istat.it/it/archivio/24264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pcollesi@istat.i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at.it/it/archivio/24040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at.it/it/archivio/24040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at.it/it/archivio/23985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at.it/it/archivio/23985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s://www.istat.it/it/archivio/242294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at.it/it/archivio/23985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s://www.istat.it/it/archivio/242294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0100" y="1707654"/>
            <a:ext cx="7516316" cy="2808312"/>
          </a:xfrm>
        </p:spPr>
        <p:txBody>
          <a:bodyPr/>
          <a:lstStyle/>
          <a:p>
            <a:r>
              <a:rPr lang="it-IT" sz="3500" b="1" dirty="0">
                <a:solidFill>
                  <a:schemeClr val="bg1"/>
                </a:solidFill>
              </a:rPr>
              <a:t/>
            </a:r>
            <a:br>
              <a:rPr lang="it-IT" sz="3500" b="1" dirty="0">
                <a:solidFill>
                  <a:schemeClr val="bg1"/>
                </a:solidFill>
              </a:rPr>
            </a:br>
            <a:r>
              <a:rPr lang="it-IT" sz="3500" b="1" dirty="0">
                <a:solidFill>
                  <a:schemeClr val="bg1"/>
                </a:solidFill>
              </a:rPr>
              <a:t/>
            </a:r>
            <a:br>
              <a:rPr lang="it-IT" sz="3500" b="1" dirty="0">
                <a:solidFill>
                  <a:schemeClr val="bg1"/>
                </a:solidFill>
              </a:rPr>
            </a:br>
            <a:r>
              <a:rPr lang="it-IT" sz="2800" b="1" dirty="0">
                <a:solidFill>
                  <a:schemeClr val="bg1"/>
                </a:solidFill>
              </a:rPr>
              <a:t/>
            </a:r>
            <a:br>
              <a:rPr lang="it-IT" sz="2800" b="1" dirty="0">
                <a:solidFill>
                  <a:schemeClr val="bg1"/>
                </a:solidFill>
              </a:rPr>
            </a:br>
            <a:r>
              <a:rPr lang="it-IT" sz="2800" b="1" dirty="0">
                <a:solidFill>
                  <a:schemeClr val="bg1"/>
                </a:solidFill>
              </a:rPr>
              <a:t/>
            </a:r>
            <a:br>
              <a:rPr lang="it-IT" sz="2800" b="1" dirty="0">
                <a:solidFill>
                  <a:schemeClr val="bg1"/>
                </a:solidFill>
              </a:rPr>
            </a:br>
            <a:r>
              <a:rPr lang="it-IT" sz="2800" b="1" dirty="0">
                <a:solidFill>
                  <a:schemeClr val="bg1"/>
                </a:solidFill>
              </a:rPr>
              <a:t/>
            </a:r>
            <a:br>
              <a:rPr lang="it-IT" sz="2800" b="1" dirty="0">
                <a:solidFill>
                  <a:schemeClr val="bg1"/>
                </a:solidFill>
              </a:rPr>
            </a:br>
            <a:r>
              <a:rPr lang="it-IT" sz="2800" b="1" dirty="0">
                <a:solidFill>
                  <a:schemeClr val="bg1"/>
                </a:solidFill>
              </a:rPr>
              <a:t/>
            </a:r>
            <a:br>
              <a:rPr lang="it-IT" sz="2800" b="1" dirty="0">
                <a:solidFill>
                  <a:schemeClr val="bg1"/>
                </a:solidFill>
              </a:rPr>
            </a:br>
            <a:r>
              <a:rPr lang="it-IT" sz="2800" b="1" dirty="0">
                <a:solidFill>
                  <a:schemeClr val="bg1"/>
                </a:solidFill>
              </a:rPr>
              <a:t/>
            </a:r>
            <a:br>
              <a:rPr lang="it-IT" sz="2800" b="1" dirty="0">
                <a:solidFill>
                  <a:schemeClr val="bg1"/>
                </a:solidFill>
              </a:rPr>
            </a:br>
            <a:r>
              <a:rPr lang="it-IT" sz="2800" b="1" dirty="0">
                <a:solidFill>
                  <a:schemeClr val="bg1"/>
                </a:solidFill>
              </a:rPr>
              <a:t>  </a:t>
            </a:r>
            <a:br>
              <a:rPr lang="it-IT" sz="2800" b="1" dirty="0">
                <a:solidFill>
                  <a:schemeClr val="bg1"/>
                </a:solidFill>
              </a:rPr>
            </a:br>
            <a:r>
              <a:rPr lang="it-IT" sz="2800" b="1" dirty="0">
                <a:solidFill>
                  <a:schemeClr val="bg1"/>
                </a:solidFill>
              </a:rPr>
              <a:t/>
            </a:r>
            <a:br>
              <a:rPr lang="it-IT" sz="2800" b="1" dirty="0">
                <a:solidFill>
                  <a:schemeClr val="bg1"/>
                </a:solidFill>
              </a:rPr>
            </a:br>
            <a:r>
              <a:rPr lang="it-IT" sz="2800" b="1" dirty="0">
                <a:solidFill>
                  <a:schemeClr val="bg1"/>
                </a:solidFill>
              </a:rPr>
              <a:t/>
            </a:r>
            <a:br>
              <a:rPr lang="it-IT" sz="2800" b="1" dirty="0">
                <a:solidFill>
                  <a:schemeClr val="bg1"/>
                </a:solidFill>
              </a:rPr>
            </a:br>
            <a:r>
              <a:rPr lang="it-IT" sz="2800" b="1" dirty="0">
                <a:solidFill>
                  <a:schemeClr val="bg1"/>
                </a:solidFill>
              </a:rPr>
              <a:t/>
            </a:r>
            <a:br>
              <a:rPr lang="it-IT" sz="2800" b="1" dirty="0">
                <a:solidFill>
                  <a:schemeClr val="bg1"/>
                </a:solidFill>
              </a:rPr>
            </a:br>
            <a:r>
              <a:rPr lang="it-IT" sz="2800" b="1" dirty="0">
                <a:solidFill>
                  <a:schemeClr val="bg1"/>
                </a:solidFill>
              </a:rPr>
              <a:t/>
            </a:r>
            <a:br>
              <a:rPr lang="it-IT" sz="2800" b="1" dirty="0">
                <a:solidFill>
                  <a:schemeClr val="bg1"/>
                </a:solidFill>
              </a:rPr>
            </a:br>
            <a:r>
              <a:rPr lang="it-IT" sz="2800" b="1" dirty="0">
                <a:solidFill>
                  <a:schemeClr val="bg1"/>
                </a:solidFill>
              </a:rPr>
              <a:t/>
            </a:r>
            <a:br>
              <a:rPr lang="it-IT" sz="2800" b="1" dirty="0">
                <a:solidFill>
                  <a:schemeClr val="bg1"/>
                </a:solidFill>
              </a:rPr>
            </a:br>
            <a:r>
              <a:rPr lang="it-IT" sz="2800" b="1" dirty="0">
                <a:solidFill>
                  <a:schemeClr val="bg1"/>
                </a:solidFill>
              </a:rPr>
              <a:t/>
            </a:r>
            <a:br>
              <a:rPr lang="it-IT" sz="2800" b="1" dirty="0">
                <a:solidFill>
                  <a:schemeClr val="bg1"/>
                </a:solidFill>
              </a:rPr>
            </a:br>
            <a:r>
              <a:rPr lang="it-IT" sz="2800" b="1" dirty="0">
                <a:solidFill>
                  <a:schemeClr val="bg1"/>
                </a:solidFill>
              </a:rPr>
              <a:t/>
            </a:r>
            <a:br>
              <a:rPr lang="it-IT" sz="2800" b="1" dirty="0">
                <a:solidFill>
                  <a:schemeClr val="bg1"/>
                </a:solidFill>
              </a:rPr>
            </a:br>
            <a:r>
              <a:rPr lang="it-IT" sz="2800" b="1" dirty="0">
                <a:solidFill>
                  <a:schemeClr val="bg1"/>
                </a:solidFill>
              </a:rPr>
              <a:t/>
            </a:r>
            <a:br>
              <a:rPr lang="it-IT" sz="2800" b="1" dirty="0">
                <a:solidFill>
                  <a:schemeClr val="bg1"/>
                </a:solidFill>
              </a:rPr>
            </a:br>
            <a:r>
              <a:rPr lang="it-IT" sz="2800" dirty="0">
                <a:solidFill>
                  <a:schemeClr val="bg1"/>
                </a:solidFill>
                <a:ea typeface="Verdana" panose="020B0604030504040204" pitchFamily="34" charset="0"/>
              </a:rPr>
              <a:t>Le informazioni dell’Istat nel periodo dell'emergenza sanitaria</a:t>
            </a:r>
            <a:r>
              <a:rPr lang="it-IT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it-IT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4000" dirty="0">
                <a:latin typeface="Arial" panose="020B0604020202020204" pitchFamily="34" charset="0"/>
                <a:ea typeface="Arial Unicode MS"/>
              </a:rPr>
              <a:t/>
            </a:r>
            <a:br>
              <a:rPr lang="it-IT" sz="4000" dirty="0">
                <a:latin typeface="Arial" panose="020B0604020202020204" pitchFamily="34" charset="0"/>
                <a:ea typeface="Arial Unicode MS"/>
              </a:rPr>
            </a:br>
            <a:r>
              <a:rPr lang="it-IT" sz="3800" b="1" dirty="0">
                <a:solidFill>
                  <a:schemeClr val="bg1"/>
                </a:solidFill>
              </a:rPr>
              <a:t/>
            </a:r>
            <a:br>
              <a:rPr lang="it-IT" sz="3800" b="1" dirty="0">
                <a:solidFill>
                  <a:schemeClr val="bg1"/>
                </a:solidFill>
              </a:rPr>
            </a:br>
            <a:r>
              <a:rPr lang="it-IT" sz="3800" b="1" dirty="0">
                <a:solidFill>
                  <a:schemeClr val="bg1"/>
                </a:solidFill>
              </a:rPr>
              <a:t/>
            </a:r>
            <a:br>
              <a:rPr lang="it-IT" sz="3800" b="1" dirty="0">
                <a:solidFill>
                  <a:schemeClr val="bg1"/>
                </a:solidFill>
              </a:rPr>
            </a:br>
            <a:r>
              <a:rPr lang="it-IT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Patrizia Collesi (pcollesi@istat.it) </a:t>
            </a:r>
            <a:br>
              <a:rPr lang="it-IT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Istat - Direzione </a:t>
            </a: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centrale </a:t>
            </a:r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 la comunicazione, informazione e </a:t>
            </a: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servizi ai cittadini </a:t>
            </a:r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 agli utenti – Servizio Comunicazione, eventi e social media</a:t>
            </a:r>
            <a:b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1800" b="1" dirty="0" err="1" smtClean="0">
                <a:solidFill>
                  <a:srgbClr val="C00000"/>
                </a:solidFill>
              </a:rPr>
              <a:t>Webinar</a:t>
            </a:r>
            <a:r>
              <a:rPr lang="it-IT" sz="1800" b="1" dirty="0" smtClean="0">
                <a:solidFill>
                  <a:srgbClr val="C00000"/>
                </a:solidFill>
              </a:rPr>
              <a:t> AEEE – 22 maggio 2020</a:t>
            </a:r>
            <a:r>
              <a:rPr lang="it-IT" sz="1800" i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it-IT" sz="1800" i="1" dirty="0">
                <a:solidFill>
                  <a:schemeClr val="bg1">
                    <a:lumMod val="50000"/>
                  </a:schemeClr>
                </a:solidFill>
              </a:rPr>
            </a:br>
            <a:endParaRPr lang="it-IT" sz="1400" b="1" dirty="0">
              <a:solidFill>
                <a:srgbClr val="C0000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720467"/>
            <a:ext cx="1014616" cy="294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91C82303-B9A4-2940-AD79-7EA1D73821AA}"/>
              </a:ext>
            </a:extLst>
          </p:cNvPr>
          <p:cNvSpPr/>
          <p:nvPr/>
        </p:nvSpPr>
        <p:spPr>
          <a:xfrm>
            <a:off x="770229" y="4407662"/>
            <a:ext cx="1279103" cy="345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700" dirty="0">
                <a:solidFill>
                  <a:srgbClr val="1177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22 MAGGIO 2020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it-IT" sz="7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F9CBD96-8CB1-4C44-A9CE-CB8CF0627A06}"/>
              </a:ext>
            </a:extLst>
          </p:cNvPr>
          <p:cNvSpPr/>
          <p:nvPr/>
        </p:nvSpPr>
        <p:spPr>
          <a:xfrm>
            <a:off x="770229" y="4785976"/>
            <a:ext cx="1279103" cy="219727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it-IT" sz="7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7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7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6EB15BCE-B062-B041-B10D-4F1FEC7C6975}"/>
              </a:ext>
            </a:extLst>
          </p:cNvPr>
          <p:cNvCxnSpPr>
            <a:cxnSpLocks/>
          </p:cNvCxnSpPr>
          <p:nvPr/>
        </p:nvCxnSpPr>
        <p:spPr>
          <a:xfrm>
            <a:off x="770229" y="4440112"/>
            <a:ext cx="907964" cy="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2267744" y="3219822"/>
            <a:ext cx="54006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48" y="411510"/>
            <a:ext cx="5995798" cy="339137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720467"/>
            <a:ext cx="1014616" cy="29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0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91C82303-B9A4-2940-AD79-7EA1D73821AA}"/>
              </a:ext>
            </a:extLst>
          </p:cNvPr>
          <p:cNvSpPr/>
          <p:nvPr/>
        </p:nvSpPr>
        <p:spPr>
          <a:xfrm>
            <a:off x="770229" y="4407662"/>
            <a:ext cx="1279103" cy="345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700" dirty="0">
                <a:solidFill>
                  <a:srgbClr val="1177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22 MAGGIO 2020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it-IT" sz="7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F9CBD96-8CB1-4C44-A9CE-CB8CF0627A06}"/>
              </a:ext>
            </a:extLst>
          </p:cNvPr>
          <p:cNvSpPr/>
          <p:nvPr/>
        </p:nvSpPr>
        <p:spPr>
          <a:xfrm>
            <a:off x="770229" y="4785976"/>
            <a:ext cx="1279103" cy="219727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it-IT" sz="7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7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7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93D6EB4-34BE-DB48-8AEB-CDDC8CC8563A}"/>
              </a:ext>
            </a:extLst>
          </p:cNvPr>
          <p:cNvSpPr/>
          <p:nvPr/>
        </p:nvSpPr>
        <p:spPr>
          <a:xfrm>
            <a:off x="2232023" y="1563638"/>
            <a:ext cx="6599239" cy="259228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lang="it-IT" sz="900" dirty="0" smtClean="0"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5C051A2-C4BF-BB48-87C0-1CD771997FEE}"/>
              </a:ext>
            </a:extLst>
          </p:cNvPr>
          <p:cNvSpPr/>
          <p:nvPr/>
        </p:nvSpPr>
        <p:spPr>
          <a:xfrm>
            <a:off x="770229" y="1226876"/>
            <a:ext cx="1279103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0"/>
              </a:spcAft>
            </a:pPr>
            <a:r>
              <a:rPr lang="it-IT" sz="700" dirty="0" smtClean="0">
                <a:cs typeface="Arial" panose="020B0604020202020204" pitchFamily="34" charset="0"/>
              </a:rPr>
              <a:t>Le informazioni dell’Istat </a:t>
            </a:r>
          </a:p>
          <a:p>
            <a:pPr>
              <a:spcAft>
                <a:spcPts val="0"/>
              </a:spcAft>
            </a:pPr>
            <a:r>
              <a:rPr lang="it-IT" sz="700" dirty="0">
                <a:cs typeface="Arial" panose="020B0604020202020204" pitchFamily="34" charset="0"/>
              </a:rPr>
              <a:t>n</a:t>
            </a:r>
            <a:r>
              <a:rPr lang="it-IT" sz="700" dirty="0" smtClean="0">
                <a:cs typeface="Arial" panose="020B0604020202020204" pitchFamily="34" charset="0"/>
              </a:rPr>
              <a:t>el periodo dell’emergenza </a:t>
            </a:r>
          </a:p>
          <a:p>
            <a:pPr>
              <a:spcAft>
                <a:spcPts val="0"/>
              </a:spcAft>
            </a:pPr>
            <a:r>
              <a:rPr lang="it-IT" sz="700" dirty="0" smtClean="0">
                <a:cs typeface="Arial" panose="020B0604020202020204" pitchFamily="34" charset="0"/>
              </a:rPr>
              <a:t>sanitaria</a:t>
            </a:r>
          </a:p>
          <a:p>
            <a:pPr>
              <a:spcAft>
                <a:spcPts val="0"/>
              </a:spcAft>
            </a:pPr>
            <a:endParaRPr lang="it-IT" sz="700" dirty="0" smtClean="0"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it-IT" sz="700" dirty="0"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it-IT" sz="700" b="1" dirty="0">
              <a:solidFill>
                <a:srgbClr val="1177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6EB15BCE-B062-B041-B10D-4F1FEC7C6975}"/>
              </a:ext>
            </a:extLst>
          </p:cNvPr>
          <p:cNvCxnSpPr>
            <a:cxnSpLocks/>
          </p:cNvCxnSpPr>
          <p:nvPr/>
        </p:nvCxnSpPr>
        <p:spPr>
          <a:xfrm>
            <a:off x="770229" y="4440112"/>
            <a:ext cx="907964" cy="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2267744" y="3219822"/>
            <a:ext cx="54006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363" y="1226876"/>
            <a:ext cx="4392488" cy="279486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770229" y="1873207"/>
            <a:ext cx="849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hlinkClick r:id="rId3"/>
              </a:rPr>
              <a:t>https://www.istat.it/it/archivio/239854</a:t>
            </a:r>
            <a:endParaRPr lang="it-IT" sz="8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720467"/>
            <a:ext cx="1014616" cy="29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1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74C72D3A-F1DF-D149-9BB1-2CA338776C04}"/>
              </a:ext>
            </a:extLst>
          </p:cNvPr>
          <p:cNvSpPr/>
          <p:nvPr/>
        </p:nvSpPr>
        <p:spPr>
          <a:xfrm>
            <a:off x="770229" y="4407662"/>
            <a:ext cx="1279103" cy="1152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22 MAGGIO 2020</a:t>
            </a:r>
            <a:endParaRPr lang="it-I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EBDA3E5-2E43-CD4E-8F8A-DB695B601410}"/>
              </a:ext>
            </a:extLst>
          </p:cNvPr>
          <p:cNvSpPr/>
          <p:nvPr/>
        </p:nvSpPr>
        <p:spPr>
          <a:xfrm>
            <a:off x="770229" y="1226876"/>
            <a:ext cx="127910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0"/>
              </a:spcAft>
            </a:pPr>
            <a:r>
              <a:rPr lang="it-IT" sz="700" dirty="0">
                <a:cs typeface="Arial" panose="020B0604020202020204" pitchFamily="34" charset="0"/>
              </a:rPr>
              <a:t>Le informazioni dell’Istat </a:t>
            </a:r>
          </a:p>
          <a:p>
            <a:pPr>
              <a:spcAft>
                <a:spcPts val="0"/>
              </a:spcAft>
            </a:pPr>
            <a:r>
              <a:rPr lang="it-IT" sz="700" dirty="0">
                <a:cs typeface="Arial" panose="020B0604020202020204" pitchFamily="34" charset="0"/>
              </a:rPr>
              <a:t>nel periodo dell’emergenza </a:t>
            </a:r>
          </a:p>
          <a:p>
            <a:pPr>
              <a:spcAft>
                <a:spcPts val="0"/>
              </a:spcAft>
            </a:pPr>
            <a:r>
              <a:rPr lang="it-IT" sz="700" dirty="0">
                <a:cs typeface="Arial" panose="020B0604020202020204" pitchFamily="34" charset="0"/>
              </a:rPr>
              <a:t>sanitaria</a:t>
            </a:r>
          </a:p>
          <a:p>
            <a:pPr>
              <a:spcAft>
                <a:spcPts val="0"/>
              </a:spcAft>
            </a:pPr>
            <a:endParaRPr lang="it-IT" sz="700" b="1" dirty="0">
              <a:solidFill>
                <a:srgbClr val="1177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A7311D52-DCEF-9F4F-83F0-5A07B3DD8BB1}"/>
              </a:ext>
            </a:extLst>
          </p:cNvPr>
          <p:cNvCxnSpPr>
            <a:cxnSpLocks/>
          </p:cNvCxnSpPr>
          <p:nvPr/>
        </p:nvCxnSpPr>
        <p:spPr>
          <a:xfrm>
            <a:off x="770229" y="4407226"/>
            <a:ext cx="907964" cy="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83518"/>
            <a:ext cx="6713716" cy="384146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720467"/>
            <a:ext cx="1014616" cy="29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4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85C2CF09-CD10-414A-9721-E0E02D997635}"/>
              </a:ext>
            </a:extLst>
          </p:cNvPr>
          <p:cNvSpPr/>
          <p:nvPr/>
        </p:nvSpPr>
        <p:spPr>
          <a:xfrm>
            <a:off x="683568" y="4407662"/>
            <a:ext cx="1279103" cy="1152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22 MAGGIO 2020</a:t>
            </a:r>
            <a:endParaRPr lang="it-I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0396427-A105-1F47-B99C-91BD371AC37D}"/>
              </a:ext>
            </a:extLst>
          </p:cNvPr>
          <p:cNvSpPr/>
          <p:nvPr/>
        </p:nvSpPr>
        <p:spPr>
          <a:xfrm>
            <a:off x="2232023" y="1713224"/>
            <a:ext cx="10905620" cy="55337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AF0FB5E-49C0-DE44-A388-2AEA3B01F4D7}"/>
              </a:ext>
            </a:extLst>
          </p:cNvPr>
          <p:cNvSpPr/>
          <p:nvPr/>
        </p:nvSpPr>
        <p:spPr>
          <a:xfrm>
            <a:off x="770229" y="1226876"/>
            <a:ext cx="127910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0"/>
              </a:spcAft>
            </a:pPr>
            <a:r>
              <a:rPr lang="it-IT" sz="700" dirty="0">
                <a:cs typeface="Arial" panose="020B0604020202020204" pitchFamily="34" charset="0"/>
              </a:rPr>
              <a:t>Le informazioni dell’Istat </a:t>
            </a:r>
          </a:p>
          <a:p>
            <a:pPr>
              <a:spcAft>
                <a:spcPts val="0"/>
              </a:spcAft>
            </a:pPr>
            <a:r>
              <a:rPr lang="it-IT" sz="700" dirty="0">
                <a:cs typeface="Arial" panose="020B0604020202020204" pitchFamily="34" charset="0"/>
              </a:rPr>
              <a:t>nel periodo dell’emergenza </a:t>
            </a:r>
          </a:p>
          <a:p>
            <a:pPr>
              <a:spcAft>
                <a:spcPts val="0"/>
              </a:spcAft>
            </a:pPr>
            <a:r>
              <a:rPr lang="it-IT" sz="700" dirty="0">
                <a:cs typeface="Arial" panose="020B0604020202020204" pitchFamily="34" charset="0"/>
              </a:rPr>
              <a:t>sanitaria</a:t>
            </a:r>
          </a:p>
          <a:p>
            <a:pPr>
              <a:spcAft>
                <a:spcPts val="0"/>
              </a:spcAft>
            </a:pPr>
            <a:endParaRPr lang="it-IT" sz="700" b="1" dirty="0">
              <a:solidFill>
                <a:srgbClr val="1177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76E62935-AD79-5748-85B6-2CD8CD5CC095}"/>
              </a:ext>
            </a:extLst>
          </p:cNvPr>
          <p:cNvCxnSpPr>
            <a:cxnSpLocks/>
          </p:cNvCxnSpPr>
          <p:nvPr/>
        </p:nvCxnSpPr>
        <p:spPr>
          <a:xfrm>
            <a:off x="683568" y="4351851"/>
            <a:ext cx="907964" cy="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536" y="1657762"/>
            <a:ext cx="6459547" cy="1634343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051992" y="2148086"/>
            <a:ext cx="504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>
                <a:hlinkClick r:id="rId3"/>
              </a:rPr>
              <a:t>https://www.istat.it/it/archivio/242495</a:t>
            </a:r>
            <a:endParaRPr lang="it-IT" sz="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720467"/>
            <a:ext cx="1014616" cy="29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0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85C2CF09-CD10-414A-9721-E0E02D997635}"/>
              </a:ext>
            </a:extLst>
          </p:cNvPr>
          <p:cNvSpPr/>
          <p:nvPr/>
        </p:nvSpPr>
        <p:spPr>
          <a:xfrm>
            <a:off x="683568" y="4407662"/>
            <a:ext cx="1279103" cy="1152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22 MAGGIO 2020</a:t>
            </a:r>
            <a:endParaRPr lang="it-I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0396427-A105-1F47-B99C-91BD371AC37D}"/>
              </a:ext>
            </a:extLst>
          </p:cNvPr>
          <p:cNvSpPr/>
          <p:nvPr/>
        </p:nvSpPr>
        <p:spPr>
          <a:xfrm>
            <a:off x="2232023" y="1713224"/>
            <a:ext cx="10905620" cy="55337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AF0FB5E-49C0-DE44-A388-2AEA3B01F4D7}"/>
              </a:ext>
            </a:extLst>
          </p:cNvPr>
          <p:cNvSpPr/>
          <p:nvPr/>
        </p:nvSpPr>
        <p:spPr>
          <a:xfrm>
            <a:off x="770229" y="1226876"/>
            <a:ext cx="127910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0"/>
              </a:spcAft>
            </a:pPr>
            <a:r>
              <a:rPr lang="it-IT" sz="700" dirty="0">
                <a:cs typeface="Arial" panose="020B0604020202020204" pitchFamily="34" charset="0"/>
              </a:rPr>
              <a:t>Le informazioni dell’Istat </a:t>
            </a:r>
          </a:p>
          <a:p>
            <a:pPr>
              <a:spcAft>
                <a:spcPts val="0"/>
              </a:spcAft>
            </a:pPr>
            <a:r>
              <a:rPr lang="it-IT" sz="700" dirty="0">
                <a:cs typeface="Arial" panose="020B0604020202020204" pitchFamily="34" charset="0"/>
              </a:rPr>
              <a:t>nel periodo dell’emergenza </a:t>
            </a:r>
          </a:p>
          <a:p>
            <a:pPr>
              <a:spcAft>
                <a:spcPts val="0"/>
              </a:spcAft>
            </a:pPr>
            <a:r>
              <a:rPr lang="it-IT" sz="700" dirty="0">
                <a:cs typeface="Arial" panose="020B0604020202020204" pitchFamily="34" charset="0"/>
              </a:rPr>
              <a:t>sanitaria</a:t>
            </a:r>
          </a:p>
          <a:p>
            <a:pPr>
              <a:spcAft>
                <a:spcPts val="0"/>
              </a:spcAft>
            </a:pPr>
            <a:endParaRPr lang="it-IT" sz="700" b="1" dirty="0">
              <a:solidFill>
                <a:srgbClr val="1177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76E62935-AD79-5748-85B6-2CD8CD5CC095}"/>
              </a:ext>
            </a:extLst>
          </p:cNvPr>
          <p:cNvCxnSpPr>
            <a:cxnSpLocks/>
          </p:cNvCxnSpPr>
          <p:nvPr/>
        </p:nvCxnSpPr>
        <p:spPr>
          <a:xfrm>
            <a:off x="683568" y="4351851"/>
            <a:ext cx="907964" cy="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1051992" y="2148086"/>
            <a:ext cx="504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>
                <a:hlinkClick r:id="rId2"/>
              </a:rPr>
              <a:t>https://www.istat.it/it/archivio/239854</a:t>
            </a:r>
            <a:endParaRPr lang="it-IT" sz="6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23" y="1518582"/>
            <a:ext cx="5734432" cy="282982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720467"/>
            <a:ext cx="1014616" cy="29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0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85C2CF09-CD10-414A-9721-E0E02D997635}"/>
              </a:ext>
            </a:extLst>
          </p:cNvPr>
          <p:cNvSpPr/>
          <p:nvPr/>
        </p:nvSpPr>
        <p:spPr>
          <a:xfrm>
            <a:off x="916633" y="4407662"/>
            <a:ext cx="1279103" cy="1152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22 MAGGIO 2020</a:t>
            </a:r>
            <a:endParaRPr lang="it-I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0396427-A105-1F47-B99C-91BD371AC37D}"/>
              </a:ext>
            </a:extLst>
          </p:cNvPr>
          <p:cNvSpPr/>
          <p:nvPr/>
        </p:nvSpPr>
        <p:spPr>
          <a:xfrm>
            <a:off x="2232023" y="1713224"/>
            <a:ext cx="10905620" cy="55337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AF0FB5E-49C0-DE44-A388-2AEA3B01F4D7}"/>
              </a:ext>
            </a:extLst>
          </p:cNvPr>
          <p:cNvSpPr/>
          <p:nvPr/>
        </p:nvSpPr>
        <p:spPr>
          <a:xfrm>
            <a:off x="770229" y="1226876"/>
            <a:ext cx="127910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0"/>
              </a:spcAft>
            </a:pPr>
            <a:r>
              <a:rPr lang="it-IT" sz="700" dirty="0">
                <a:cs typeface="Arial" panose="020B0604020202020204" pitchFamily="34" charset="0"/>
              </a:rPr>
              <a:t>Le informazioni dell’Istat </a:t>
            </a:r>
          </a:p>
          <a:p>
            <a:pPr>
              <a:spcAft>
                <a:spcPts val="0"/>
              </a:spcAft>
            </a:pPr>
            <a:r>
              <a:rPr lang="it-IT" sz="700" dirty="0">
                <a:cs typeface="Arial" panose="020B0604020202020204" pitchFamily="34" charset="0"/>
              </a:rPr>
              <a:t>nel periodo dell’emergenza </a:t>
            </a:r>
          </a:p>
          <a:p>
            <a:pPr>
              <a:spcAft>
                <a:spcPts val="0"/>
              </a:spcAft>
            </a:pPr>
            <a:r>
              <a:rPr lang="it-IT" sz="700" dirty="0">
                <a:cs typeface="Arial" panose="020B0604020202020204" pitchFamily="34" charset="0"/>
              </a:rPr>
              <a:t>sanitaria</a:t>
            </a:r>
          </a:p>
          <a:p>
            <a:pPr>
              <a:spcAft>
                <a:spcPts val="0"/>
              </a:spcAft>
            </a:pPr>
            <a:endParaRPr lang="it-IT" sz="700" b="1" dirty="0">
              <a:solidFill>
                <a:srgbClr val="1177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76E62935-AD79-5748-85B6-2CD8CD5CC095}"/>
              </a:ext>
            </a:extLst>
          </p:cNvPr>
          <p:cNvCxnSpPr>
            <a:cxnSpLocks/>
          </p:cNvCxnSpPr>
          <p:nvPr/>
        </p:nvCxnSpPr>
        <p:spPr>
          <a:xfrm>
            <a:off x="683568" y="4351851"/>
            <a:ext cx="907964" cy="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1051992" y="2148086"/>
            <a:ext cx="504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>
                <a:hlinkClick r:id="rId2"/>
              </a:rPr>
              <a:t>https://www.istat.it/it/archivio/241341</a:t>
            </a:r>
            <a:endParaRPr lang="it-IT" sz="6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18582"/>
            <a:ext cx="4552735" cy="2829828"/>
          </a:xfrm>
          <a:prstGeom prst="rect">
            <a:avLst/>
          </a:prstGeom>
        </p:spPr>
      </p:pic>
      <p:sp>
        <p:nvSpPr>
          <p:cNvPr id="4" name="Freccia a destra 3"/>
          <p:cNvSpPr/>
          <p:nvPr/>
        </p:nvSpPr>
        <p:spPr>
          <a:xfrm>
            <a:off x="1475656" y="264375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720467"/>
            <a:ext cx="1014616" cy="29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1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85C2CF09-CD10-414A-9721-E0E02D997635}"/>
              </a:ext>
            </a:extLst>
          </p:cNvPr>
          <p:cNvSpPr/>
          <p:nvPr/>
        </p:nvSpPr>
        <p:spPr>
          <a:xfrm>
            <a:off x="683568" y="4407662"/>
            <a:ext cx="1279103" cy="1152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22 MAGGIO 2020</a:t>
            </a:r>
            <a:endParaRPr lang="it-I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0396427-A105-1F47-B99C-91BD371AC37D}"/>
              </a:ext>
            </a:extLst>
          </p:cNvPr>
          <p:cNvSpPr/>
          <p:nvPr/>
        </p:nvSpPr>
        <p:spPr>
          <a:xfrm>
            <a:off x="2232023" y="1713224"/>
            <a:ext cx="10905620" cy="55337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AF0FB5E-49C0-DE44-A388-2AEA3B01F4D7}"/>
              </a:ext>
            </a:extLst>
          </p:cNvPr>
          <p:cNvSpPr/>
          <p:nvPr/>
        </p:nvSpPr>
        <p:spPr>
          <a:xfrm>
            <a:off x="770229" y="1226876"/>
            <a:ext cx="127910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0"/>
              </a:spcAft>
            </a:pPr>
            <a:r>
              <a:rPr lang="it-IT" sz="700" dirty="0">
                <a:cs typeface="Arial" panose="020B0604020202020204" pitchFamily="34" charset="0"/>
              </a:rPr>
              <a:t>Le informazioni dell’Istat </a:t>
            </a:r>
          </a:p>
          <a:p>
            <a:pPr>
              <a:spcAft>
                <a:spcPts val="0"/>
              </a:spcAft>
            </a:pPr>
            <a:r>
              <a:rPr lang="it-IT" sz="700" dirty="0">
                <a:cs typeface="Arial" panose="020B0604020202020204" pitchFamily="34" charset="0"/>
              </a:rPr>
              <a:t>nel periodo dell’emergenza </a:t>
            </a:r>
          </a:p>
          <a:p>
            <a:pPr>
              <a:spcAft>
                <a:spcPts val="0"/>
              </a:spcAft>
            </a:pPr>
            <a:r>
              <a:rPr lang="it-IT" sz="700" dirty="0">
                <a:cs typeface="Arial" panose="020B0604020202020204" pitchFamily="34" charset="0"/>
              </a:rPr>
              <a:t>sanitaria</a:t>
            </a:r>
          </a:p>
          <a:p>
            <a:pPr>
              <a:spcAft>
                <a:spcPts val="0"/>
              </a:spcAft>
            </a:pPr>
            <a:endParaRPr lang="it-IT" sz="700" b="1" dirty="0">
              <a:solidFill>
                <a:srgbClr val="1177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76E62935-AD79-5748-85B6-2CD8CD5CC095}"/>
              </a:ext>
            </a:extLst>
          </p:cNvPr>
          <p:cNvCxnSpPr>
            <a:cxnSpLocks/>
          </p:cNvCxnSpPr>
          <p:nvPr/>
        </p:nvCxnSpPr>
        <p:spPr>
          <a:xfrm>
            <a:off x="683568" y="4351851"/>
            <a:ext cx="907964" cy="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1051992" y="2148086"/>
            <a:ext cx="504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>
                <a:hlinkClick r:id="rId2"/>
              </a:rPr>
              <a:t>https://www.istat.it/it/archivio/241341</a:t>
            </a:r>
            <a:endParaRPr lang="it-IT" sz="6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723" y="1518582"/>
            <a:ext cx="3766857" cy="2829828"/>
          </a:xfrm>
          <a:prstGeom prst="rect">
            <a:avLst/>
          </a:prstGeom>
        </p:spPr>
      </p:pic>
      <p:sp>
        <p:nvSpPr>
          <p:cNvPr id="4" name="Freccia a destra 3"/>
          <p:cNvSpPr/>
          <p:nvPr/>
        </p:nvSpPr>
        <p:spPr>
          <a:xfrm>
            <a:off x="1907639" y="198767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619672" y="1764815"/>
            <a:ext cx="14462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b="1" dirty="0" smtClean="0"/>
              <a:t>Attività verso i rispondent</a:t>
            </a:r>
            <a:r>
              <a:rPr lang="it-IT" sz="600" dirty="0" smtClean="0"/>
              <a:t>i</a:t>
            </a:r>
            <a:endParaRPr lang="it-IT" sz="6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720467"/>
            <a:ext cx="1014616" cy="29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0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85C2CF09-CD10-414A-9721-E0E02D997635}"/>
              </a:ext>
            </a:extLst>
          </p:cNvPr>
          <p:cNvSpPr/>
          <p:nvPr/>
        </p:nvSpPr>
        <p:spPr>
          <a:xfrm>
            <a:off x="844625" y="4407662"/>
            <a:ext cx="1279103" cy="1152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22 MAGGIO 2020</a:t>
            </a:r>
            <a:endParaRPr lang="it-I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0396427-A105-1F47-B99C-91BD371AC37D}"/>
              </a:ext>
            </a:extLst>
          </p:cNvPr>
          <p:cNvSpPr/>
          <p:nvPr/>
        </p:nvSpPr>
        <p:spPr>
          <a:xfrm>
            <a:off x="2232023" y="1713224"/>
            <a:ext cx="10905620" cy="55337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AF0FB5E-49C0-DE44-A388-2AEA3B01F4D7}"/>
              </a:ext>
            </a:extLst>
          </p:cNvPr>
          <p:cNvSpPr/>
          <p:nvPr/>
        </p:nvSpPr>
        <p:spPr>
          <a:xfrm>
            <a:off x="770229" y="1226876"/>
            <a:ext cx="127910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0"/>
              </a:spcAft>
            </a:pPr>
            <a:r>
              <a:rPr lang="it-IT" sz="700" dirty="0">
                <a:cs typeface="Arial" panose="020B0604020202020204" pitchFamily="34" charset="0"/>
              </a:rPr>
              <a:t>Le informazioni dell’Istat </a:t>
            </a:r>
          </a:p>
          <a:p>
            <a:pPr>
              <a:spcAft>
                <a:spcPts val="0"/>
              </a:spcAft>
            </a:pPr>
            <a:r>
              <a:rPr lang="it-IT" sz="700" dirty="0">
                <a:cs typeface="Arial" panose="020B0604020202020204" pitchFamily="34" charset="0"/>
              </a:rPr>
              <a:t>nel periodo dell’emergenza </a:t>
            </a:r>
          </a:p>
          <a:p>
            <a:pPr>
              <a:spcAft>
                <a:spcPts val="0"/>
              </a:spcAft>
            </a:pPr>
            <a:r>
              <a:rPr lang="it-IT" sz="700" dirty="0">
                <a:cs typeface="Arial" panose="020B0604020202020204" pitchFamily="34" charset="0"/>
              </a:rPr>
              <a:t>sanitaria</a:t>
            </a:r>
          </a:p>
          <a:p>
            <a:pPr>
              <a:spcAft>
                <a:spcPts val="0"/>
              </a:spcAft>
            </a:pPr>
            <a:endParaRPr lang="it-IT" sz="700" b="1" dirty="0">
              <a:solidFill>
                <a:srgbClr val="1177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76E62935-AD79-5748-85B6-2CD8CD5CC095}"/>
              </a:ext>
            </a:extLst>
          </p:cNvPr>
          <p:cNvCxnSpPr>
            <a:cxnSpLocks/>
          </p:cNvCxnSpPr>
          <p:nvPr/>
        </p:nvCxnSpPr>
        <p:spPr>
          <a:xfrm>
            <a:off x="683568" y="4351851"/>
            <a:ext cx="907964" cy="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1051992" y="2148086"/>
            <a:ext cx="504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>
                <a:hlinkClick r:id="rId2"/>
              </a:rPr>
              <a:t>https://www.istat.it/it/archivio/242676</a:t>
            </a:r>
            <a:endParaRPr lang="it-IT" sz="6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62" y="1518582"/>
            <a:ext cx="3609579" cy="2829828"/>
          </a:xfrm>
          <a:prstGeom prst="rect">
            <a:avLst/>
          </a:prstGeom>
        </p:spPr>
      </p:pic>
      <p:sp>
        <p:nvSpPr>
          <p:cNvPr id="4" name="Freccia a destra 3"/>
          <p:cNvSpPr/>
          <p:nvPr/>
        </p:nvSpPr>
        <p:spPr>
          <a:xfrm>
            <a:off x="1907639" y="278777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547664" y="1764815"/>
            <a:ext cx="14462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b="1" dirty="0" smtClean="0"/>
              <a:t>Attività verso i rispondent</a:t>
            </a:r>
            <a:r>
              <a:rPr lang="it-IT" sz="600" dirty="0" smtClean="0"/>
              <a:t>i</a:t>
            </a:r>
            <a:endParaRPr lang="it-IT" sz="6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907704" y="2148086"/>
            <a:ext cx="10984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/>
              <a:t>Individui/Sanitaria</a:t>
            </a:r>
            <a:endParaRPr lang="it-IT" sz="800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720467"/>
            <a:ext cx="1014616" cy="29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5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85C2CF09-CD10-414A-9721-E0E02D997635}"/>
              </a:ext>
            </a:extLst>
          </p:cNvPr>
          <p:cNvSpPr/>
          <p:nvPr/>
        </p:nvSpPr>
        <p:spPr>
          <a:xfrm>
            <a:off x="683568" y="4407662"/>
            <a:ext cx="1279103" cy="1152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22 MAGGIO 2020</a:t>
            </a:r>
            <a:endParaRPr lang="it-I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0396427-A105-1F47-B99C-91BD371AC37D}"/>
              </a:ext>
            </a:extLst>
          </p:cNvPr>
          <p:cNvSpPr/>
          <p:nvPr/>
        </p:nvSpPr>
        <p:spPr>
          <a:xfrm>
            <a:off x="2232023" y="1713224"/>
            <a:ext cx="10905620" cy="55337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AF0FB5E-49C0-DE44-A388-2AEA3B01F4D7}"/>
              </a:ext>
            </a:extLst>
          </p:cNvPr>
          <p:cNvSpPr/>
          <p:nvPr/>
        </p:nvSpPr>
        <p:spPr>
          <a:xfrm>
            <a:off x="770229" y="1226876"/>
            <a:ext cx="127910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0"/>
              </a:spcAft>
            </a:pPr>
            <a:r>
              <a:rPr lang="it-IT" sz="700" dirty="0">
                <a:cs typeface="Arial" panose="020B0604020202020204" pitchFamily="34" charset="0"/>
              </a:rPr>
              <a:t>Le informazioni dell’Istat </a:t>
            </a:r>
          </a:p>
          <a:p>
            <a:pPr>
              <a:spcAft>
                <a:spcPts val="0"/>
              </a:spcAft>
            </a:pPr>
            <a:r>
              <a:rPr lang="it-IT" sz="700" dirty="0">
                <a:cs typeface="Arial" panose="020B0604020202020204" pitchFamily="34" charset="0"/>
              </a:rPr>
              <a:t>nel periodo dell’emergenza </a:t>
            </a:r>
          </a:p>
          <a:p>
            <a:pPr>
              <a:spcAft>
                <a:spcPts val="0"/>
              </a:spcAft>
            </a:pPr>
            <a:r>
              <a:rPr lang="it-IT" sz="700" dirty="0">
                <a:cs typeface="Arial" panose="020B0604020202020204" pitchFamily="34" charset="0"/>
              </a:rPr>
              <a:t>sanitaria</a:t>
            </a:r>
          </a:p>
          <a:p>
            <a:pPr>
              <a:spcAft>
                <a:spcPts val="0"/>
              </a:spcAft>
            </a:pPr>
            <a:endParaRPr lang="it-IT" sz="700" b="1" dirty="0">
              <a:solidFill>
                <a:srgbClr val="1177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76E62935-AD79-5748-85B6-2CD8CD5CC095}"/>
              </a:ext>
            </a:extLst>
          </p:cNvPr>
          <p:cNvCxnSpPr>
            <a:cxnSpLocks/>
          </p:cNvCxnSpPr>
          <p:nvPr/>
        </p:nvCxnSpPr>
        <p:spPr>
          <a:xfrm>
            <a:off x="683568" y="4351851"/>
            <a:ext cx="907964" cy="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1051992" y="2148086"/>
            <a:ext cx="504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>
                <a:hlinkClick r:id="rId2"/>
              </a:rPr>
              <a:t>https://www.istat.it/it/archivio/242643</a:t>
            </a:r>
            <a:endParaRPr lang="it-IT" sz="6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047" y="1518582"/>
            <a:ext cx="3476209" cy="2829828"/>
          </a:xfrm>
          <a:prstGeom prst="rect">
            <a:avLst/>
          </a:prstGeom>
        </p:spPr>
      </p:pic>
      <p:sp>
        <p:nvSpPr>
          <p:cNvPr id="4" name="Freccia a destra 3"/>
          <p:cNvSpPr/>
          <p:nvPr/>
        </p:nvSpPr>
        <p:spPr>
          <a:xfrm>
            <a:off x="1907639" y="278777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547664" y="1764815"/>
            <a:ext cx="14462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b="1" dirty="0" smtClean="0"/>
              <a:t>Attività verso i rispondent</a:t>
            </a:r>
            <a:r>
              <a:rPr lang="it-IT" sz="600" dirty="0" smtClean="0"/>
              <a:t>i</a:t>
            </a:r>
            <a:endParaRPr lang="it-IT" sz="6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123728" y="2148086"/>
            <a:ext cx="5790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/>
              <a:t>Imprese</a:t>
            </a:r>
            <a:endParaRPr lang="it-IT" sz="800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720467"/>
            <a:ext cx="1014616" cy="29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5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85C2CF09-CD10-414A-9721-E0E02D997635}"/>
              </a:ext>
            </a:extLst>
          </p:cNvPr>
          <p:cNvSpPr/>
          <p:nvPr/>
        </p:nvSpPr>
        <p:spPr>
          <a:xfrm>
            <a:off x="683568" y="4407662"/>
            <a:ext cx="1279103" cy="1152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22 MAGGIO 2020</a:t>
            </a:r>
            <a:endParaRPr lang="it-I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0396427-A105-1F47-B99C-91BD371AC37D}"/>
              </a:ext>
            </a:extLst>
          </p:cNvPr>
          <p:cNvSpPr/>
          <p:nvPr/>
        </p:nvSpPr>
        <p:spPr>
          <a:xfrm>
            <a:off x="2232023" y="1713224"/>
            <a:ext cx="10905620" cy="55337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AF0FB5E-49C0-DE44-A388-2AEA3B01F4D7}"/>
              </a:ext>
            </a:extLst>
          </p:cNvPr>
          <p:cNvSpPr/>
          <p:nvPr/>
        </p:nvSpPr>
        <p:spPr>
          <a:xfrm>
            <a:off x="770229" y="1226876"/>
            <a:ext cx="127910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0"/>
              </a:spcAft>
            </a:pPr>
            <a:r>
              <a:rPr lang="it-IT" sz="700" dirty="0">
                <a:cs typeface="Arial" panose="020B0604020202020204" pitchFamily="34" charset="0"/>
              </a:rPr>
              <a:t>Le informazioni dell’Istat </a:t>
            </a:r>
          </a:p>
          <a:p>
            <a:pPr>
              <a:spcAft>
                <a:spcPts val="0"/>
              </a:spcAft>
            </a:pPr>
            <a:r>
              <a:rPr lang="it-IT" sz="700" dirty="0">
                <a:cs typeface="Arial" panose="020B0604020202020204" pitchFamily="34" charset="0"/>
              </a:rPr>
              <a:t>nel periodo dell’emergenza </a:t>
            </a:r>
          </a:p>
          <a:p>
            <a:pPr>
              <a:spcAft>
                <a:spcPts val="0"/>
              </a:spcAft>
            </a:pPr>
            <a:r>
              <a:rPr lang="it-IT" sz="700" dirty="0">
                <a:cs typeface="Arial" panose="020B0604020202020204" pitchFamily="34" charset="0"/>
              </a:rPr>
              <a:t>sanitaria</a:t>
            </a:r>
          </a:p>
          <a:p>
            <a:pPr>
              <a:spcAft>
                <a:spcPts val="0"/>
              </a:spcAft>
            </a:pPr>
            <a:endParaRPr lang="it-IT" sz="700" b="1" dirty="0">
              <a:solidFill>
                <a:srgbClr val="1177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76E62935-AD79-5748-85B6-2CD8CD5CC095}"/>
              </a:ext>
            </a:extLst>
          </p:cNvPr>
          <p:cNvCxnSpPr>
            <a:cxnSpLocks/>
          </p:cNvCxnSpPr>
          <p:nvPr/>
        </p:nvCxnSpPr>
        <p:spPr>
          <a:xfrm>
            <a:off x="683568" y="4351851"/>
            <a:ext cx="907964" cy="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1051992" y="2148086"/>
            <a:ext cx="504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>
                <a:hlinkClick r:id="rId2"/>
              </a:rPr>
              <a:t>https://www.istat.it/it/archivio/242643</a:t>
            </a:r>
            <a:endParaRPr lang="it-IT" sz="6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047" y="1945162"/>
            <a:ext cx="3476209" cy="1976668"/>
          </a:xfrm>
          <a:prstGeom prst="rect">
            <a:avLst/>
          </a:prstGeom>
        </p:spPr>
      </p:pic>
      <p:sp>
        <p:nvSpPr>
          <p:cNvPr id="4" name="Freccia a destra 3"/>
          <p:cNvSpPr/>
          <p:nvPr/>
        </p:nvSpPr>
        <p:spPr>
          <a:xfrm>
            <a:off x="1907639" y="278777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547664" y="1764815"/>
            <a:ext cx="14462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b="1" dirty="0" smtClean="0"/>
              <a:t>Attività verso i rispondent</a:t>
            </a:r>
            <a:r>
              <a:rPr lang="it-IT" sz="600" dirty="0" smtClean="0"/>
              <a:t>i</a:t>
            </a:r>
            <a:endParaRPr lang="it-IT" sz="6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123728" y="2148086"/>
            <a:ext cx="9893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/>
              <a:t>Individui/sociale</a:t>
            </a:r>
            <a:endParaRPr lang="it-IT" sz="800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720467"/>
            <a:ext cx="1014616" cy="29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0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22B8AF47-95C4-3B43-BCE8-472C0B48C22F}"/>
              </a:ext>
            </a:extLst>
          </p:cNvPr>
          <p:cNvSpPr/>
          <p:nvPr/>
        </p:nvSpPr>
        <p:spPr>
          <a:xfrm>
            <a:off x="2232025" y="1189348"/>
            <a:ext cx="4572000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spcAft>
                <a:spcPts val="0"/>
              </a:spcAft>
            </a:pPr>
            <a:r>
              <a:rPr lang="it-IT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L’Istat fornitore di dati ufficiali per il Paese</a:t>
            </a:r>
            <a:endParaRPr lang="it-IT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1C82303-B9A4-2940-AD79-7EA1D73821AA}"/>
              </a:ext>
            </a:extLst>
          </p:cNvPr>
          <p:cNvSpPr/>
          <p:nvPr/>
        </p:nvSpPr>
        <p:spPr>
          <a:xfrm>
            <a:off x="770229" y="4407662"/>
            <a:ext cx="1279103" cy="345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700" dirty="0">
                <a:solidFill>
                  <a:srgbClr val="1177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22 MAGGIO 2020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it-IT" sz="7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F9CBD96-8CB1-4C44-A9CE-CB8CF0627A06}"/>
              </a:ext>
            </a:extLst>
          </p:cNvPr>
          <p:cNvSpPr/>
          <p:nvPr/>
        </p:nvSpPr>
        <p:spPr>
          <a:xfrm>
            <a:off x="770229" y="4785976"/>
            <a:ext cx="1279103" cy="219727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it-IT" sz="7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7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7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93D6EB4-34BE-DB48-8AEB-CDDC8CC8563A}"/>
              </a:ext>
            </a:extLst>
          </p:cNvPr>
          <p:cNvSpPr/>
          <p:nvPr/>
        </p:nvSpPr>
        <p:spPr>
          <a:xfrm>
            <a:off x="2232023" y="1563638"/>
            <a:ext cx="6599239" cy="259228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lang="it-IT" sz="900" dirty="0" smtClean="0">
              <a:cs typeface="Arial" panose="020B0604020202020204" pitchFamily="34" charset="0"/>
            </a:endParaRPr>
          </a:p>
          <a:p>
            <a:r>
              <a:rPr lang="it-IT" sz="900" dirty="0" smtClean="0">
                <a:cs typeface="Arial" panose="020B0604020202020204" pitchFamily="34" charset="0"/>
              </a:rPr>
              <a:t>In questo momento: </a:t>
            </a:r>
          </a:p>
          <a:p>
            <a:endParaRPr lang="it-IT" sz="900" dirty="0">
              <a:cs typeface="Arial" panose="020B0604020202020204" pitchFamily="34" charset="0"/>
            </a:endParaRPr>
          </a:p>
          <a:p>
            <a:endParaRPr lang="it-IT" sz="900" dirty="0">
              <a:cs typeface="Arial" panose="020B0604020202020204" pitchFamily="34" charset="0"/>
            </a:endParaRPr>
          </a:p>
          <a:p>
            <a:endParaRPr lang="it-IT" sz="900" dirty="0">
              <a:cs typeface="Arial" panose="020B0604020202020204" pitchFamily="34" charset="0"/>
            </a:endParaRPr>
          </a:p>
          <a:p>
            <a:endParaRPr lang="it-IT" sz="900" dirty="0">
              <a:cs typeface="Arial" panose="020B0604020202020204" pitchFamily="34" charset="0"/>
            </a:endParaRPr>
          </a:p>
          <a:p>
            <a:pPr marL="171450" indent="-171450">
              <a:buClr>
                <a:srgbClr val="1177BB"/>
              </a:buClr>
              <a:buFont typeface="Courier New" panose="02070309020205020404" pitchFamily="49" charset="0"/>
              <a:buChar char="o"/>
            </a:pPr>
            <a:r>
              <a:rPr lang="it-IT" sz="900" dirty="0" smtClean="0">
                <a:cs typeface="Arial" panose="020B0604020202020204" pitchFamily="34" charset="0"/>
              </a:rPr>
              <a:t>Continua la produzione</a:t>
            </a:r>
          </a:p>
          <a:p>
            <a:pPr marL="171450" indent="-171450">
              <a:buClr>
                <a:srgbClr val="1177BB"/>
              </a:buClr>
              <a:buFont typeface="Courier New" panose="02070309020205020404" pitchFamily="49" charset="0"/>
              <a:buChar char="o"/>
            </a:pPr>
            <a:r>
              <a:rPr lang="it-IT" sz="900" dirty="0" smtClean="0">
                <a:cs typeface="Arial" panose="020B0604020202020204" pitchFamily="34" charset="0"/>
              </a:rPr>
              <a:t>Rimodula la raccolta dati</a:t>
            </a:r>
          </a:p>
          <a:p>
            <a:pPr marL="171450" indent="-171450">
              <a:buClr>
                <a:srgbClr val="1177BB"/>
              </a:buClr>
              <a:buFont typeface="Courier New" panose="02070309020205020404" pitchFamily="49" charset="0"/>
              <a:buChar char="o"/>
            </a:pPr>
            <a:r>
              <a:rPr lang="it-IT" sz="900" dirty="0" smtClean="0">
                <a:cs typeface="Arial" panose="020B0604020202020204" pitchFamily="34" charset="0"/>
              </a:rPr>
              <a:t>Utilizza metodologie innovative di campionamento, e per le mancate coperture</a:t>
            </a:r>
          </a:p>
          <a:p>
            <a:pPr marL="171450" indent="-171450">
              <a:buClr>
                <a:srgbClr val="1177BB"/>
              </a:buClr>
              <a:buFont typeface="Courier New" panose="02070309020205020404" pitchFamily="49" charset="0"/>
              <a:buChar char="o"/>
            </a:pPr>
            <a:r>
              <a:rPr lang="it-IT" sz="900" dirty="0" smtClean="0">
                <a:cs typeface="Arial" panose="020B0604020202020204" pitchFamily="34" charset="0"/>
              </a:rPr>
              <a:t>Collabora con le altre Istituzioni per fornire i dati necessari</a:t>
            </a:r>
            <a:endParaRPr lang="it-IT" sz="900" dirty="0">
              <a:cs typeface="Arial" panose="020B0604020202020204" pitchFamily="34" charset="0"/>
            </a:endParaRPr>
          </a:p>
          <a:p>
            <a:pPr>
              <a:buClr>
                <a:srgbClr val="1177BB"/>
              </a:buClr>
            </a:pPr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5C051A2-C4BF-BB48-87C0-1CD771997FEE}"/>
              </a:ext>
            </a:extLst>
          </p:cNvPr>
          <p:cNvSpPr/>
          <p:nvPr/>
        </p:nvSpPr>
        <p:spPr>
          <a:xfrm>
            <a:off x="770229" y="1226876"/>
            <a:ext cx="1279103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0"/>
              </a:spcAft>
            </a:pPr>
            <a:r>
              <a:rPr lang="it-IT" sz="700" dirty="0" smtClean="0">
                <a:cs typeface="Arial" panose="020B0604020202020204" pitchFamily="34" charset="0"/>
              </a:rPr>
              <a:t>Le informazioni dell’Istat </a:t>
            </a:r>
          </a:p>
          <a:p>
            <a:pPr>
              <a:spcAft>
                <a:spcPts val="0"/>
              </a:spcAft>
            </a:pPr>
            <a:r>
              <a:rPr lang="it-IT" sz="700" dirty="0">
                <a:cs typeface="Arial" panose="020B0604020202020204" pitchFamily="34" charset="0"/>
              </a:rPr>
              <a:t>n</a:t>
            </a:r>
            <a:r>
              <a:rPr lang="it-IT" sz="700" dirty="0" smtClean="0">
                <a:cs typeface="Arial" panose="020B0604020202020204" pitchFamily="34" charset="0"/>
              </a:rPr>
              <a:t>el periodo dell’emergenza </a:t>
            </a:r>
          </a:p>
          <a:p>
            <a:pPr>
              <a:spcAft>
                <a:spcPts val="0"/>
              </a:spcAft>
            </a:pPr>
            <a:r>
              <a:rPr lang="it-IT" sz="700" dirty="0" smtClean="0">
                <a:cs typeface="Arial" panose="020B0604020202020204" pitchFamily="34" charset="0"/>
              </a:rPr>
              <a:t>sanitaria</a:t>
            </a:r>
          </a:p>
          <a:p>
            <a:pPr>
              <a:spcAft>
                <a:spcPts val="0"/>
              </a:spcAft>
            </a:pPr>
            <a:endParaRPr lang="it-IT" sz="700" dirty="0" smtClean="0"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it-IT" sz="700" dirty="0"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it-IT" sz="700" b="1" dirty="0">
              <a:solidFill>
                <a:srgbClr val="1177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6EB15BCE-B062-B041-B10D-4F1FEC7C6975}"/>
              </a:ext>
            </a:extLst>
          </p:cNvPr>
          <p:cNvCxnSpPr>
            <a:cxnSpLocks/>
          </p:cNvCxnSpPr>
          <p:nvPr/>
        </p:nvCxnSpPr>
        <p:spPr>
          <a:xfrm>
            <a:off x="770229" y="4440112"/>
            <a:ext cx="907964" cy="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720467"/>
            <a:ext cx="1014616" cy="29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7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DDB2336-42AD-0645-BA88-1C9AA2EC65C3}"/>
              </a:ext>
            </a:extLst>
          </p:cNvPr>
          <p:cNvSpPr txBox="1"/>
          <p:nvPr/>
        </p:nvSpPr>
        <p:spPr>
          <a:xfrm>
            <a:off x="2483768" y="1419622"/>
            <a:ext cx="5256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Grazie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  <a:p>
            <a:endParaRPr lang="it-IT" dirty="0"/>
          </a:p>
          <a:p>
            <a:r>
              <a:rPr lang="it-IT" b="1" dirty="0"/>
              <a:t>Patrizia </a:t>
            </a:r>
            <a:r>
              <a:rPr lang="it-IT" b="1" dirty="0" smtClean="0"/>
              <a:t>Collesi </a:t>
            </a:r>
            <a:endParaRPr lang="it-IT" b="1" dirty="0"/>
          </a:p>
          <a:p>
            <a:r>
              <a:rPr lang="it-IT" dirty="0">
                <a:hlinkClick r:id="rId2"/>
              </a:rPr>
              <a:t>pcollesi@istat.it</a:t>
            </a:r>
            <a:r>
              <a:rPr lang="it-IT" dirty="0"/>
              <a:t>; </a:t>
            </a:r>
            <a:r>
              <a:rPr lang="it-IT" dirty="0" err="1"/>
              <a:t>cultura-statistica@istat.it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873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22B8AF47-95C4-3B43-BCE8-472C0B48C22F}"/>
              </a:ext>
            </a:extLst>
          </p:cNvPr>
          <p:cNvSpPr/>
          <p:nvPr/>
        </p:nvSpPr>
        <p:spPr>
          <a:xfrm>
            <a:off x="2232025" y="843558"/>
            <a:ext cx="4572000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spcAft>
                <a:spcPts val="0"/>
              </a:spcAft>
            </a:pPr>
            <a:r>
              <a:rPr lang="it-IT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L’Istat fornitore di dati ufficiali per il Paese</a:t>
            </a:r>
            <a:endParaRPr lang="it-IT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1C82303-B9A4-2940-AD79-7EA1D73821AA}"/>
              </a:ext>
            </a:extLst>
          </p:cNvPr>
          <p:cNvSpPr/>
          <p:nvPr/>
        </p:nvSpPr>
        <p:spPr>
          <a:xfrm>
            <a:off x="770229" y="4407662"/>
            <a:ext cx="1279103" cy="345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700" dirty="0">
                <a:solidFill>
                  <a:srgbClr val="1177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22 MAGGIO 2020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it-IT" sz="7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F9CBD96-8CB1-4C44-A9CE-CB8CF0627A06}"/>
              </a:ext>
            </a:extLst>
          </p:cNvPr>
          <p:cNvSpPr/>
          <p:nvPr/>
        </p:nvSpPr>
        <p:spPr>
          <a:xfrm>
            <a:off x="770229" y="4785976"/>
            <a:ext cx="1279103" cy="219727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it-IT" sz="7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7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7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93D6EB4-34BE-DB48-8AEB-CDDC8CC8563A}"/>
              </a:ext>
            </a:extLst>
          </p:cNvPr>
          <p:cNvSpPr/>
          <p:nvPr/>
        </p:nvSpPr>
        <p:spPr>
          <a:xfrm>
            <a:off x="2232023" y="1203598"/>
            <a:ext cx="6599239" cy="259228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lang="it-IT" sz="900" dirty="0" smtClean="0">
              <a:cs typeface="Arial" panose="020B0604020202020204" pitchFamily="34" charset="0"/>
            </a:endParaRPr>
          </a:p>
          <a:p>
            <a:endParaRPr lang="it-IT" sz="900" dirty="0">
              <a:cs typeface="Arial" panose="020B0604020202020204" pitchFamily="34" charset="0"/>
            </a:endParaRPr>
          </a:p>
          <a:p>
            <a:pPr marL="171450" indent="-171450">
              <a:buClr>
                <a:srgbClr val="1177BB"/>
              </a:buClr>
              <a:buFont typeface="Courier New" panose="02070309020205020404" pitchFamily="49" charset="0"/>
              <a:buChar char="o"/>
            </a:pPr>
            <a:r>
              <a:rPr lang="it-IT" sz="900" dirty="0" smtClean="0">
                <a:cs typeface="Arial" panose="020B0604020202020204" pitchFamily="34" charset="0"/>
              </a:rPr>
              <a:t>Raccoglie le informazioni in una unica sezione </a:t>
            </a:r>
          </a:p>
          <a:p>
            <a:pPr marL="628650" lvl="1" indent="-171450">
              <a:buClr>
                <a:srgbClr val="1177BB"/>
              </a:buClr>
              <a:buFont typeface="Courier New" panose="02070309020205020404" pitchFamily="49" charset="0"/>
              <a:buChar char="o"/>
            </a:pPr>
            <a:r>
              <a:rPr lang="it-IT" sz="900" dirty="0" smtClean="0">
                <a:cs typeface="Arial" panose="020B0604020202020204" pitchFamily="34" charset="0"/>
              </a:rPr>
              <a:t>Sulla homepage del sito</a:t>
            </a:r>
          </a:p>
          <a:p>
            <a:pPr marL="628650" lvl="1" indent="-171450">
              <a:buClr>
                <a:srgbClr val="1177BB"/>
              </a:buClr>
              <a:buFont typeface="Courier New" panose="02070309020205020404" pitchFamily="49" charset="0"/>
              <a:buChar char="o"/>
            </a:pPr>
            <a:r>
              <a:rPr lang="it-IT" sz="900" dirty="0" smtClean="0">
                <a:cs typeface="Arial" panose="020B0604020202020204" pitchFamily="34" charset="0"/>
              </a:rPr>
              <a:t>Immagine dedicata</a:t>
            </a:r>
          </a:p>
          <a:p>
            <a:pPr marL="628650" lvl="1" indent="-171450">
              <a:buClr>
                <a:srgbClr val="1177BB"/>
              </a:buClr>
              <a:buFont typeface="Courier New" panose="02070309020205020404" pitchFamily="49" charset="0"/>
              <a:buChar char="o"/>
            </a:pPr>
            <a:r>
              <a:rPr lang="it-IT" sz="900" dirty="0" smtClean="0">
                <a:cs typeface="Arial" panose="020B0604020202020204" pitchFamily="34" charset="0"/>
              </a:rPr>
              <a:t>Compare nelle campagne anche social</a:t>
            </a:r>
          </a:p>
          <a:p>
            <a:pPr marL="628650" lvl="1" indent="-171450">
              <a:buClr>
                <a:srgbClr val="1177BB"/>
              </a:buClr>
              <a:buFont typeface="Courier New" panose="02070309020205020404" pitchFamily="49" charset="0"/>
              <a:buChar char="o"/>
            </a:pPr>
            <a:r>
              <a:rPr lang="it-IT" sz="900" dirty="0" smtClean="0">
                <a:cs typeface="Arial" panose="020B0604020202020204" pitchFamily="34" charset="0"/>
              </a:rPr>
              <a:t>Accompagna i prodotti ad hoc per questo periodo</a:t>
            </a:r>
          </a:p>
          <a:p>
            <a:pPr>
              <a:buClr>
                <a:srgbClr val="1177BB"/>
              </a:buClr>
            </a:pPr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5C051A2-C4BF-BB48-87C0-1CD771997FEE}"/>
              </a:ext>
            </a:extLst>
          </p:cNvPr>
          <p:cNvSpPr/>
          <p:nvPr/>
        </p:nvSpPr>
        <p:spPr>
          <a:xfrm>
            <a:off x="770229" y="1226876"/>
            <a:ext cx="1279103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0"/>
              </a:spcAft>
            </a:pPr>
            <a:r>
              <a:rPr lang="it-IT" sz="700" dirty="0" smtClean="0">
                <a:cs typeface="Arial" panose="020B0604020202020204" pitchFamily="34" charset="0"/>
              </a:rPr>
              <a:t>Le informazioni dell’Istat </a:t>
            </a:r>
          </a:p>
          <a:p>
            <a:pPr>
              <a:spcAft>
                <a:spcPts val="0"/>
              </a:spcAft>
            </a:pPr>
            <a:r>
              <a:rPr lang="it-IT" sz="700" dirty="0">
                <a:cs typeface="Arial" panose="020B0604020202020204" pitchFamily="34" charset="0"/>
              </a:rPr>
              <a:t>n</a:t>
            </a:r>
            <a:r>
              <a:rPr lang="it-IT" sz="700" dirty="0" smtClean="0">
                <a:cs typeface="Arial" panose="020B0604020202020204" pitchFamily="34" charset="0"/>
              </a:rPr>
              <a:t>el periodo dell’emergenza </a:t>
            </a:r>
          </a:p>
          <a:p>
            <a:pPr>
              <a:spcAft>
                <a:spcPts val="0"/>
              </a:spcAft>
            </a:pPr>
            <a:r>
              <a:rPr lang="it-IT" sz="700" dirty="0" smtClean="0">
                <a:cs typeface="Arial" panose="020B0604020202020204" pitchFamily="34" charset="0"/>
              </a:rPr>
              <a:t>sanitaria</a:t>
            </a:r>
          </a:p>
          <a:p>
            <a:pPr>
              <a:spcAft>
                <a:spcPts val="0"/>
              </a:spcAft>
            </a:pPr>
            <a:endParaRPr lang="it-IT" sz="700" dirty="0" smtClean="0"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it-IT" sz="700" dirty="0"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it-IT" sz="700" b="1" dirty="0">
              <a:solidFill>
                <a:srgbClr val="1177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6EB15BCE-B062-B041-B10D-4F1FEC7C6975}"/>
              </a:ext>
            </a:extLst>
          </p:cNvPr>
          <p:cNvCxnSpPr>
            <a:cxnSpLocks/>
          </p:cNvCxnSpPr>
          <p:nvPr/>
        </p:nvCxnSpPr>
        <p:spPr>
          <a:xfrm>
            <a:off x="770229" y="4440112"/>
            <a:ext cx="907964" cy="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2267744" y="3219822"/>
            <a:ext cx="54006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489" y="2715766"/>
            <a:ext cx="5904454" cy="138776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720467"/>
            <a:ext cx="1014616" cy="29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5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22B8AF47-95C4-3B43-BCE8-472C0B48C22F}"/>
              </a:ext>
            </a:extLst>
          </p:cNvPr>
          <p:cNvSpPr/>
          <p:nvPr/>
        </p:nvSpPr>
        <p:spPr>
          <a:xfrm>
            <a:off x="2232025" y="1189348"/>
            <a:ext cx="4572000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spcAft>
                <a:spcPts val="0"/>
              </a:spcAft>
            </a:pPr>
            <a:r>
              <a:rPr lang="it-IT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L’Istat fornitore di dati ufficiali per il Paese</a:t>
            </a:r>
            <a:endParaRPr lang="it-IT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1C82303-B9A4-2940-AD79-7EA1D73821AA}"/>
              </a:ext>
            </a:extLst>
          </p:cNvPr>
          <p:cNvSpPr/>
          <p:nvPr/>
        </p:nvSpPr>
        <p:spPr>
          <a:xfrm>
            <a:off x="772617" y="4407662"/>
            <a:ext cx="1279103" cy="1069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700" dirty="0">
                <a:latin typeface="Arial" panose="020B0604020202020204" pitchFamily="34" charset="0"/>
                <a:cs typeface="Arial" panose="020B0604020202020204" pitchFamily="34" charset="0"/>
              </a:rPr>
              <a:t>22 MAGGIO 2020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93D6EB4-34BE-DB48-8AEB-CDDC8CC8563A}"/>
              </a:ext>
            </a:extLst>
          </p:cNvPr>
          <p:cNvSpPr/>
          <p:nvPr/>
        </p:nvSpPr>
        <p:spPr>
          <a:xfrm>
            <a:off x="2232023" y="1563638"/>
            <a:ext cx="6599239" cy="259228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it-IT" sz="900" dirty="0" smtClean="0">
                <a:cs typeface="Arial" panose="020B0604020202020204" pitchFamily="34" charset="0"/>
              </a:rPr>
              <a:t>Ha raccolti insieme in una sezione tutte le informazioni: </a:t>
            </a:r>
          </a:p>
          <a:p>
            <a:pPr marL="171450" indent="-171450">
              <a:buClr>
                <a:srgbClr val="1177BB"/>
              </a:buClr>
              <a:buFont typeface="Courier New" panose="02070309020205020404" pitchFamily="49" charset="0"/>
              <a:buChar char="o"/>
            </a:pPr>
            <a:r>
              <a:rPr lang="it-IT" sz="900" dirty="0" smtClean="0">
                <a:hlinkClick r:id="rId3"/>
              </a:rPr>
              <a:t>https</a:t>
            </a:r>
            <a:r>
              <a:rPr lang="it-IT" sz="900" dirty="0">
                <a:hlinkClick r:id="rId3"/>
              </a:rPr>
              <a:t>://</a:t>
            </a:r>
            <a:r>
              <a:rPr lang="it-IT" sz="900" dirty="0" smtClean="0">
                <a:hlinkClick r:id="rId3"/>
              </a:rPr>
              <a:t>www.istat.it/it/archivio/240401</a:t>
            </a:r>
            <a:endParaRPr lang="it-IT" sz="900" dirty="0" smtClean="0"/>
          </a:p>
          <a:p>
            <a:pPr marL="171450" indent="-171450">
              <a:buClr>
                <a:srgbClr val="1177BB"/>
              </a:buClr>
              <a:buFont typeface="Courier New" panose="02070309020205020404" pitchFamily="49" charset="0"/>
              <a:buChar char="o"/>
            </a:pPr>
            <a:endParaRPr lang="it-IT" sz="900" dirty="0"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5C051A2-C4BF-BB48-87C0-1CD771997FEE}"/>
              </a:ext>
            </a:extLst>
          </p:cNvPr>
          <p:cNvSpPr/>
          <p:nvPr/>
        </p:nvSpPr>
        <p:spPr>
          <a:xfrm>
            <a:off x="770229" y="1226876"/>
            <a:ext cx="1279103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0"/>
              </a:spcAft>
            </a:pPr>
            <a:r>
              <a:rPr lang="it-IT" sz="700" dirty="0" smtClean="0">
                <a:cs typeface="Arial" panose="020B0604020202020204" pitchFamily="34" charset="0"/>
              </a:rPr>
              <a:t>Le informazioni dell’Istat </a:t>
            </a:r>
          </a:p>
          <a:p>
            <a:pPr>
              <a:spcAft>
                <a:spcPts val="0"/>
              </a:spcAft>
            </a:pPr>
            <a:r>
              <a:rPr lang="it-IT" sz="700" dirty="0">
                <a:cs typeface="Arial" panose="020B0604020202020204" pitchFamily="34" charset="0"/>
              </a:rPr>
              <a:t>n</a:t>
            </a:r>
            <a:r>
              <a:rPr lang="it-IT" sz="700" dirty="0" smtClean="0">
                <a:cs typeface="Arial" panose="020B0604020202020204" pitchFamily="34" charset="0"/>
              </a:rPr>
              <a:t>el periodo dell’emergenza </a:t>
            </a:r>
          </a:p>
          <a:p>
            <a:pPr>
              <a:spcAft>
                <a:spcPts val="0"/>
              </a:spcAft>
            </a:pPr>
            <a:r>
              <a:rPr lang="it-IT" sz="700" dirty="0" smtClean="0">
                <a:cs typeface="Arial" panose="020B0604020202020204" pitchFamily="34" charset="0"/>
              </a:rPr>
              <a:t>sanitaria</a:t>
            </a:r>
          </a:p>
          <a:p>
            <a:pPr>
              <a:spcAft>
                <a:spcPts val="0"/>
              </a:spcAft>
            </a:pPr>
            <a:endParaRPr lang="it-IT" sz="700" dirty="0" smtClean="0"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it-IT" sz="700" dirty="0"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it-IT" sz="700" b="1" dirty="0">
              <a:solidFill>
                <a:srgbClr val="1177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6EB15BCE-B062-B041-B10D-4F1FEC7C6975}"/>
              </a:ext>
            </a:extLst>
          </p:cNvPr>
          <p:cNvCxnSpPr>
            <a:cxnSpLocks/>
          </p:cNvCxnSpPr>
          <p:nvPr/>
        </p:nvCxnSpPr>
        <p:spPr>
          <a:xfrm>
            <a:off x="770229" y="4382100"/>
            <a:ext cx="907964" cy="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55526"/>
            <a:ext cx="6175050" cy="339177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720467"/>
            <a:ext cx="1014616" cy="29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3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22B8AF47-95C4-3B43-BCE8-472C0B48C22F}"/>
              </a:ext>
            </a:extLst>
          </p:cNvPr>
          <p:cNvSpPr/>
          <p:nvPr/>
        </p:nvSpPr>
        <p:spPr>
          <a:xfrm>
            <a:off x="2232025" y="1189348"/>
            <a:ext cx="4572000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spcAft>
                <a:spcPts val="0"/>
              </a:spcAft>
            </a:pPr>
            <a:r>
              <a:rPr lang="it-IT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L’Istat fornitore di dati ufficiali per il Paese</a:t>
            </a:r>
            <a:endParaRPr lang="it-IT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1C82303-B9A4-2940-AD79-7EA1D73821AA}"/>
              </a:ext>
            </a:extLst>
          </p:cNvPr>
          <p:cNvSpPr/>
          <p:nvPr/>
        </p:nvSpPr>
        <p:spPr>
          <a:xfrm>
            <a:off x="772617" y="4407662"/>
            <a:ext cx="1279103" cy="1069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700" dirty="0">
                <a:latin typeface="Arial" panose="020B0604020202020204" pitchFamily="34" charset="0"/>
                <a:cs typeface="Arial" panose="020B0604020202020204" pitchFamily="34" charset="0"/>
              </a:rPr>
              <a:t>22 MAGGIO 2020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93D6EB4-34BE-DB48-8AEB-CDDC8CC8563A}"/>
              </a:ext>
            </a:extLst>
          </p:cNvPr>
          <p:cNvSpPr/>
          <p:nvPr/>
        </p:nvSpPr>
        <p:spPr>
          <a:xfrm>
            <a:off x="2232023" y="1563638"/>
            <a:ext cx="6599239" cy="259228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it-IT" sz="900" dirty="0" smtClean="0">
                <a:cs typeface="Arial" panose="020B0604020202020204" pitchFamily="34" charset="0"/>
              </a:rPr>
              <a:t>Ha raccolto in una sezione tutte le informazioni: </a:t>
            </a:r>
          </a:p>
          <a:p>
            <a:pPr marL="171450" indent="-171450">
              <a:buClr>
                <a:srgbClr val="1177BB"/>
              </a:buClr>
              <a:buFont typeface="Courier New" panose="02070309020205020404" pitchFamily="49" charset="0"/>
              <a:buChar char="o"/>
            </a:pPr>
            <a:r>
              <a:rPr lang="it-IT" sz="900" dirty="0" smtClean="0">
                <a:hlinkClick r:id="rId3"/>
              </a:rPr>
              <a:t>https</a:t>
            </a:r>
            <a:r>
              <a:rPr lang="it-IT" sz="900" dirty="0">
                <a:hlinkClick r:id="rId3"/>
              </a:rPr>
              <a:t>://</a:t>
            </a:r>
            <a:r>
              <a:rPr lang="it-IT" sz="900" dirty="0" smtClean="0">
                <a:hlinkClick r:id="rId3"/>
              </a:rPr>
              <a:t>www.istat.it/it/archivio/240401</a:t>
            </a:r>
            <a:endParaRPr lang="it-IT" sz="900" dirty="0" smtClean="0"/>
          </a:p>
          <a:p>
            <a:pPr marL="171450" indent="-171450">
              <a:buClr>
                <a:srgbClr val="1177BB"/>
              </a:buClr>
              <a:buFont typeface="Courier New" panose="02070309020205020404" pitchFamily="49" charset="0"/>
              <a:buChar char="o"/>
            </a:pPr>
            <a:endParaRPr lang="it-IT" sz="900" dirty="0"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5C051A2-C4BF-BB48-87C0-1CD771997FEE}"/>
              </a:ext>
            </a:extLst>
          </p:cNvPr>
          <p:cNvSpPr/>
          <p:nvPr/>
        </p:nvSpPr>
        <p:spPr>
          <a:xfrm>
            <a:off x="770229" y="1226876"/>
            <a:ext cx="1279103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0"/>
              </a:spcAft>
            </a:pPr>
            <a:r>
              <a:rPr lang="it-IT" sz="700" dirty="0" smtClean="0">
                <a:cs typeface="Arial" panose="020B0604020202020204" pitchFamily="34" charset="0"/>
              </a:rPr>
              <a:t>Le informazioni dell’Istat </a:t>
            </a:r>
          </a:p>
          <a:p>
            <a:pPr>
              <a:spcAft>
                <a:spcPts val="0"/>
              </a:spcAft>
            </a:pPr>
            <a:r>
              <a:rPr lang="it-IT" sz="700" dirty="0">
                <a:cs typeface="Arial" panose="020B0604020202020204" pitchFamily="34" charset="0"/>
              </a:rPr>
              <a:t>n</a:t>
            </a:r>
            <a:r>
              <a:rPr lang="it-IT" sz="700" dirty="0" smtClean="0">
                <a:cs typeface="Arial" panose="020B0604020202020204" pitchFamily="34" charset="0"/>
              </a:rPr>
              <a:t>el periodo dell’emergenza </a:t>
            </a:r>
          </a:p>
          <a:p>
            <a:pPr>
              <a:spcAft>
                <a:spcPts val="0"/>
              </a:spcAft>
            </a:pPr>
            <a:r>
              <a:rPr lang="it-IT" sz="700" dirty="0" smtClean="0">
                <a:cs typeface="Arial" panose="020B0604020202020204" pitchFamily="34" charset="0"/>
              </a:rPr>
              <a:t>sanitaria</a:t>
            </a:r>
          </a:p>
          <a:p>
            <a:pPr>
              <a:spcAft>
                <a:spcPts val="0"/>
              </a:spcAft>
            </a:pPr>
            <a:endParaRPr lang="it-IT" sz="700" dirty="0" smtClean="0"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it-IT" sz="700" dirty="0"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it-IT" sz="700" b="1" dirty="0">
              <a:solidFill>
                <a:srgbClr val="1177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6EB15BCE-B062-B041-B10D-4F1FEC7C6975}"/>
              </a:ext>
            </a:extLst>
          </p:cNvPr>
          <p:cNvCxnSpPr>
            <a:cxnSpLocks/>
          </p:cNvCxnSpPr>
          <p:nvPr/>
        </p:nvCxnSpPr>
        <p:spPr>
          <a:xfrm>
            <a:off x="770229" y="4382100"/>
            <a:ext cx="907964" cy="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15" y="1995686"/>
            <a:ext cx="6175050" cy="2782533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025970" y="593215"/>
            <a:ext cx="590465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cs typeface="Arial" panose="020B0604020202020204" pitchFamily="34" charset="0"/>
              </a:rPr>
              <a:t>Raccoglie le informazioni in una unica sezione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115616" y="699542"/>
            <a:ext cx="5688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I contenuti per target di utenza</a:t>
            </a:r>
            <a:endParaRPr lang="it-IT" sz="12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720467"/>
            <a:ext cx="1014616" cy="29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8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22B8AF47-95C4-3B43-BCE8-472C0B48C22F}"/>
              </a:ext>
            </a:extLst>
          </p:cNvPr>
          <p:cNvSpPr/>
          <p:nvPr/>
        </p:nvSpPr>
        <p:spPr>
          <a:xfrm>
            <a:off x="2232025" y="1189348"/>
            <a:ext cx="4572000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spcAft>
                <a:spcPts val="0"/>
              </a:spcAft>
            </a:pPr>
            <a:r>
              <a:rPr lang="it-IT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L’Istat fornitore di dati ufficiali per il Paese</a:t>
            </a:r>
            <a:endParaRPr lang="it-IT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1C82303-B9A4-2940-AD79-7EA1D73821AA}"/>
              </a:ext>
            </a:extLst>
          </p:cNvPr>
          <p:cNvSpPr/>
          <p:nvPr/>
        </p:nvSpPr>
        <p:spPr>
          <a:xfrm>
            <a:off x="770229" y="4407662"/>
            <a:ext cx="1279103" cy="345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700" dirty="0">
                <a:solidFill>
                  <a:srgbClr val="1177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22 MAGGIO 2020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it-IT" sz="7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F9CBD96-8CB1-4C44-A9CE-CB8CF0627A06}"/>
              </a:ext>
            </a:extLst>
          </p:cNvPr>
          <p:cNvSpPr/>
          <p:nvPr/>
        </p:nvSpPr>
        <p:spPr>
          <a:xfrm>
            <a:off x="770229" y="4785976"/>
            <a:ext cx="1279103" cy="219727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it-IT" sz="7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7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7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93D6EB4-34BE-DB48-8AEB-CDDC8CC8563A}"/>
              </a:ext>
            </a:extLst>
          </p:cNvPr>
          <p:cNvSpPr/>
          <p:nvPr/>
        </p:nvSpPr>
        <p:spPr>
          <a:xfrm>
            <a:off x="2232023" y="1563638"/>
            <a:ext cx="6599239" cy="259228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lang="it-IT" sz="900" dirty="0" smtClean="0">
              <a:cs typeface="Arial" panose="020B0604020202020204" pitchFamily="34" charset="0"/>
            </a:endParaRPr>
          </a:p>
          <a:p>
            <a:r>
              <a:rPr lang="it-IT" sz="900" dirty="0" smtClean="0">
                <a:cs typeface="Arial" panose="020B0604020202020204" pitchFamily="34" charset="0"/>
              </a:rPr>
              <a:t>Le informazioni della sezione: </a:t>
            </a:r>
          </a:p>
          <a:p>
            <a:endParaRPr lang="it-IT" sz="900" dirty="0">
              <a:cs typeface="Arial" panose="020B0604020202020204" pitchFamily="34" charset="0"/>
            </a:endParaRPr>
          </a:p>
          <a:p>
            <a:pPr marL="171450" indent="-171450">
              <a:buClr>
                <a:srgbClr val="1177BB"/>
              </a:buClr>
              <a:buFont typeface="Courier New" panose="02070309020205020404" pitchFamily="49" charset="0"/>
              <a:buChar char="o"/>
            </a:pPr>
            <a:r>
              <a:rPr lang="it-IT" sz="900" dirty="0" smtClean="0">
                <a:cs typeface="Arial" panose="020B0604020202020204" pitchFamily="34" charset="0"/>
              </a:rPr>
              <a:t>Raccoglie le informazioni in una unica sezione </a:t>
            </a:r>
          </a:p>
          <a:p>
            <a:pPr>
              <a:buClr>
                <a:srgbClr val="1177BB"/>
              </a:buClr>
            </a:pPr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5C051A2-C4BF-BB48-87C0-1CD771997FEE}"/>
              </a:ext>
            </a:extLst>
          </p:cNvPr>
          <p:cNvSpPr/>
          <p:nvPr/>
        </p:nvSpPr>
        <p:spPr>
          <a:xfrm>
            <a:off x="770229" y="1226876"/>
            <a:ext cx="1279103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0"/>
              </a:spcAft>
            </a:pPr>
            <a:r>
              <a:rPr lang="it-IT" sz="700" dirty="0" smtClean="0">
                <a:cs typeface="Arial" panose="020B0604020202020204" pitchFamily="34" charset="0"/>
              </a:rPr>
              <a:t>Le informazioni dell’Istat </a:t>
            </a:r>
          </a:p>
          <a:p>
            <a:pPr>
              <a:spcAft>
                <a:spcPts val="0"/>
              </a:spcAft>
            </a:pPr>
            <a:r>
              <a:rPr lang="it-IT" sz="700" dirty="0">
                <a:cs typeface="Arial" panose="020B0604020202020204" pitchFamily="34" charset="0"/>
              </a:rPr>
              <a:t>n</a:t>
            </a:r>
            <a:r>
              <a:rPr lang="it-IT" sz="700" dirty="0" smtClean="0">
                <a:cs typeface="Arial" panose="020B0604020202020204" pitchFamily="34" charset="0"/>
              </a:rPr>
              <a:t>el periodo dell’emergenza </a:t>
            </a:r>
          </a:p>
          <a:p>
            <a:pPr>
              <a:spcAft>
                <a:spcPts val="0"/>
              </a:spcAft>
            </a:pPr>
            <a:r>
              <a:rPr lang="it-IT" sz="700" dirty="0" smtClean="0">
                <a:cs typeface="Arial" panose="020B0604020202020204" pitchFamily="34" charset="0"/>
              </a:rPr>
              <a:t>sanitaria</a:t>
            </a:r>
          </a:p>
          <a:p>
            <a:pPr>
              <a:spcAft>
                <a:spcPts val="0"/>
              </a:spcAft>
            </a:pPr>
            <a:endParaRPr lang="it-IT" sz="700" dirty="0" smtClean="0"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it-IT" sz="700" dirty="0"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it-IT" sz="700" b="1" dirty="0">
              <a:solidFill>
                <a:srgbClr val="1177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6EB15BCE-B062-B041-B10D-4F1FEC7C6975}"/>
              </a:ext>
            </a:extLst>
          </p:cNvPr>
          <p:cNvCxnSpPr>
            <a:cxnSpLocks/>
          </p:cNvCxnSpPr>
          <p:nvPr/>
        </p:nvCxnSpPr>
        <p:spPr>
          <a:xfrm>
            <a:off x="770229" y="4440112"/>
            <a:ext cx="907964" cy="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2267744" y="3219822"/>
            <a:ext cx="54006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62164"/>
            <a:ext cx="7350098" cy="4033676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680077" y="2007086"/>
            <a:ext cx="849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hlinkClick r:id="rId3"/>
              </a:rPr>
              <a:t>https://www.istat.it/it/archivio/239854</a:t>
            </a:r>
            <a:endParaRPr lang="it-IT" sz="800" dirty="0"/>
          </a:p>
        </p:txBody>
      </p:sp>
      <p:sp>
        <p:nvSpPr>
          <p:cNvPr id="13" name="Freccia a destra 12"/>
          <p:cNvSpPr/>
          <p:nvPr/>
        </p:nvSpPr>
        <p:spPr>
          <a:xfrm>
            <a:off x="1015484" y="151461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/>
          <p:cNvSpPr/>
          <p:nvPr/>
        </p:nvSpPr>
        <p:spPr>
          <a:xfrm>
            <a:off x="1016703" y="15224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/>
          <p:cNvSpPr/>
          <p:nvPr/>
        </p:nvSpPr>
        <p:spPr>
          <a:xfrm>
            <a:off x="899592" y="280719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720467"/>
            <a:ext cx="1014616" cy="29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91C82303-B9A4-2940-AD79-7EA1D73821AA}"/>
              </a:ext>
            </a:extLst>
          </p:cNvPr>
          <p:cNvSpPr/>
          <p:nvPr/>
        </p:nvSpPr>
        <p:spPr>
          <a:xfrm>
            <a:off x="770229" y="4407662"/>
            <a:ext cx="1279103" cy="345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700" dirty="0">
                <a:solidFill>
                  <a:srgbClr val="1177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22 MAGGIO 2020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it-IT" sz="7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F9CBD96-8CB1-4C44-A9CE-CB8CF0627A06}"/>
              </a:ext>
            </a:extLst>
          </p:cNvPr>
          <p:cNvSpPr/>
          <p:nvPr/>
        </p:nvSpPr>
        <p:spPr>
          <a:xfrm>
            <a:off x="770229" y="4785976"/>
            <a:ext cx="1279103" cy="219727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it-IT" sz="7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7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7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5C051A2-C4BF-BB48-87C0-1CD771997FEE}"/>
              </a:ext>
            </a:extLst>
          </p:cNvPr>
          <p:cNvSpPr/>
          <p:nvPr/>
        </p:nvSpPr>
        <p:spPr>
          <a:xfrm>
            <a:off x="770229" y="1226876"/>
            <a:ext cx="1279103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0"/>
              </a:spcAft>
            </a:pPr>
            <a:r>
              <a:rPr lang="it-IT" sz="700" dirty="0" smtClean="0">
                <a:cs typeface="Arial" panose="020B0604020202020204" pitchFamily="34" charset="0"/>
              </a:rPr>
              <a:t>Le informazioni dell’Istat </a:t>
            </a:r>
          </a:p>
          <a:p>
            <a:pPr>
              <a:spcAft>
                <a:spcPts val="0"/>
              </a:spcAft>
            </a:pPr>
            <a:r>
              <a:rPr lang="it-IT" sz="700" dirty="0">
                <a:cs typeface="Arial" panose="020B0604020202020204" pitchFamily="34" charset="0"/>
              </a:rPr>
              <a:t>n</a:t>
            </a:r>
            <a:r>
              <a:rPr lang="it-IT" sz="700" dirty="0" smtClean="0">
                <a:cs typeface="Arial" panose="020B0604020202020204" pitchFamily="34" charset="0"/>
              </a:rPr>
              <a:t>el periodo dell’emergenza </a:t>
            </a:r>
          </a:p>
          <a:p>
            <a:pPr>
              <a:spcAft>
                <a:spcPts val="0"/>
              </a:spcAft>
            </a:pPr>
            <a:r>
              <a:rPr lang="it-IT" sz="700" dirty="0" smtClean="0">
                <a:cs typeface="Arial" panose="020B0604020202020204" pitchFamily="34" charset="0"/>
              </a:rPr>
              <a:t>sanitaria</a:t>
            </a:r>
          </a:p>
          <a:p>
            <a:pPr>
              <a:spcAft>
                <a:spcPts val="0"/>
              </a:spcAft>
            </a:pPr>
            <a:endParaRPr lang="it-IT" sz="700" dirty="0" smtClean="0"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it-IT" sz="700" dirty="0"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it-IT" sz="700" b="1" dirty="0">
              <a:solidFill>
                <a:srgbClr val="1177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6EB15BCE-B062-B041-B10D-4F1FEC7C6975}"/>
              </a:ext>
            </a:extLst>
          </p:cNvPr>
          <p:cNvCxnSpPr>
            <a:cxnSpLocks/>
          </p:cNvCxnSpPr>
          <p:nvPr/>
        </p:nvCxnSpPr>
        <p:spPr>
          <a:xfrm>
            <a:off x="770229" y="4440112"/>
            <a:ext cx="907964" cy="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2267744" y="3219822"/>
            <a:ext cx="54006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332" y="627534"/>
            <a:ext cx="6771140" cy="397595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680077" y="2007086"/>
            <a:ext cx="849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hlinkClick r:id="rId5"/>
              </a:rPr>
              <a:t>https://www.istat.it/it/archivio/242294</a:t>
            </a:r>
            <a:endParaRPr lang="it-IT" sz="800" dirty="0"/>
          </a:p>
        </p:txBody>
      </p:sp>
      <p:sp>
        <p:nvSpPr>
          <p:cNvPr id="16" name="Freccia a destra 15"/>
          <p:cNvSpPr/>
          <p:nvPr/>
        </p:nvSpPr>
        <p:spPr>
          <a:xfrm>
            <a:off x="899592" y="280719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720467"/>
            <a:ext cx="1014616" cy="29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2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91C82303-B9A4-2940-AD79-7EA1D73821AA}"/>
              </a:ext>
            </a:extLst>
          </p:cNvPr>
          <p:cNvSpPr/>
          <p:nvPr/>
        </p:nvSpPr>
        <p:spPr>
          <a:xfrm>
            <a:off x="770229" y="4407662"/>
            <a:ext cx="1279103" cy="345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700" dirty="0">
                <a:solidFill>
                  <a:srgbClr val="1177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22 MAGGIO 2020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it-IT" sz="7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F9CBD96-8CB1-4C44-A9CE-CB8CF0627A06}"/>
              </a:ext>
            </a:extLst>
          </p:cNvPr>
          <p:cNvSpPr/>
          <p:nvPr/>
        </p:nvSpPr>
        <p:spPr>
          <a:xfrm>
            <a:off x="770229" y="4785976"/>
            <a:ext cx="1279103" cy="219727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it-IT" sz="7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7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7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6EB15BCE-B062-B041-B10D-4F1FEC7C6975}"/>
              </a:ext>
            </a:extLst>
          </p:cNvPr>
          <p:cNvCxnSpPr>
            <a:cxnSpLocks/>
          </p:cNvCxnSpPr>
          <p:nvPr/>
        </p:nvCxnSpPr>
        <p:spPr>
          <a:xfrm>
            <a:off x="770229" y="4440112"/>
            <a:ext cx="907964" cy="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2267744" y="3219822"/>
            <a:ext cx="54006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1" y="1016289"/>
            <a:ext cx="6068272" cy="339137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720467"/>
            <a:ext cx="1014616" cy="29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8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91C82303-B9A4-2940-AD79-7EA1D73821AA}"/>
              </a:ext>
            </a:extLst>
          </p:cNvPr>
          <p:cNvSpPr/>
          <p:nvPr/>
        </p:nvSpPr>
        <p:spPr>
          <a:xfrm>
            <a:off x="770229" y="4407662"/>
            <a:ext cx="1279103" cy="345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700" dirty="0">
                <a:solidFill>
                  <a:srgbClr val="1177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22 MAGGIO 2020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it-IT" sz="7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F9CBD96-8CB1-4C44-A9CE-CB8CF0627A06}"/>
              </a:ext>
            </a:extLst>
          </p:cNvPr>
          <p:cNvSpPr/>
          <p:nvPr/>
        </p:nvSpPr>
        <p:spPr>
          <a:xfrm>
            <a:off x="770229" y="4785976"/>
            <a:ext cx="1279103" cy="219727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it-IT" sz="7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7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7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5C051A2-C4BF-BB48-87C0-1CD771997FEE}"/>
              </a:ext>
            </a:extLst>
          </p:cNvPr>
          <p:cNvSpPr/>
          <p:nvPr/>
        </p:nvSpPr>
        <p:spPr>
          <a:xfrm>
            <a:off x="770229" y="1226876"/>
            <a:ext cx="1279103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0"/>
              </a:spcAft>
            </a:pPr>
            <a:r>
              <a:rPr lang="it-IT" sz="700" dirty="0" smtClean="0">
                <a:cs typeface="Arial" panose="020B0604020202020204" pitchFamily="34" charset="0"/>
              </a:rPr>
              <a:t>Le informazioni dell’Istat </a:t>
            </a:r>
          </a:p>
          <a:p>
            <a:pPr>
              <a:spcAft>
                <a:spcPts val="0"/>
              </a:spcAft>
            </a:pPr>
            <a:r>
              <a:rPr lang="it-IT" sz="700" dirty="0">
                <a:cs typeface="Arial" panose="020B0604020202020204" pitchFamily="34" charset="0"/>
              </a:rPr>
              <a:t>n</a:t>
            </a:r>
            <a:r>
              <a:rPr lang="it-IT" sz="700" dirty="0" smtClean="0">
                <a:cs typeface="Arial" panose="020B0604020202020204" pitchFamily="34" charset="0"/>
              </a:rPr>
              <a:t>el periodo dell’emergenza </a:t>
            </a:r>
          </a:p>
          <a:p>
            <a:pPr>
              <a:spcAft>
                <a:spcPts val="0"/>
              </a:spcAft>
            </a:pPr>
            <a:r>
              <a:rPr lang="it-IT" sz="700" dirty="0" smtClean="0">
                <a:cs typeface="Arial" panose="020B0604020202020204" pitchFamily="34" charset="0"/>
              </a:rPr>
              <a:t>sanitaria</a:t>
            </a:r>
          </a:p>
          <a:p>
            <a:pPr>
              <a:spcAft>
                <a:spcPts val="0"/>
              </a:spcAft>
            </a:pPr>
            <a:endParaRPr lang="it-IT" sz="700" dirty="0" smtClean="0"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it-IT" sz="700" dirty="0"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it-IT" sz="700" b="1" dirty="0">
              <a:solidFill>
                <a:srgbClr val="1177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6EB15BCE-B062-B041-B10D-4F1FEC7C6975}"/>
              </a:ext>
            </a:extLst>
          </p:cNvPr>
          <p:cNvCxnSpPr>
            <a:cxnSpLocks/>
          </p:cNvCxnSpPr>
          <p:nvPr/>
        </p:nvCxnSpPr>
        <p:spPr>
          <a:xfrm>
            <a:off x="770229" y="4440112"/>
            <a:ext cx="907964" cy="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2267744" y="3219822"/>
            <a:ext cx="54006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656" y="1086984"/>
            <a:ext cx="6799450" cy="397595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680077" y="2007086"/>
            <a:ext cx="849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hlinkClick r:id="rId5"/>
              </a:rPr>
              <a:t>https://www.istat.it/it/archivio/242294</a:t>
            </a:r>
            <a:endParaRPr lang="it-IT" sz="800" dirty="0"/>
          </a:p>
        </p:txBody>
      </p:sp>
      <p:sp>
        <p:nvSpPr>
          <p:cNvPr id="16" name="Freccia a destra 15"/>
          <p:cNvSpPr/>
          <p:nvPr/>
        </p:nvSpPr>
        <p:spPr>
          <a:xfrm>
            <a:off x="899592" y="33112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720467"/>
            <a:ext cx="1014616" cy="29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9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7563</TotalTime>
  <Words>394</Words>
  <Application>Microsoft Office PowerPoint</Application>
  <PresentationFormat>Presentazione su schermo (16:9)</PresentationFormat>
  <Paragraphs>164</Paragraphs>
  <Slides>20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7" baseType="lpstr">
      <vt:lpstr>Arial</vt:lpstr>
      <vt:lpstr>Arial Unicode MS</vt:lpstr>
      <vt:lpstr>Calibri</vt:lpstr>
      <vt:lpstr>Century Gothic</vt:lpstr>
      <vt:lpstr>Courier New</vt:lpstr>
      <vt:lpstr>Verdana</vt:lpstr>
      <vt:lpstr>NewsPrint</vt:lpstr>
      <vt:lpstr>                  Le informazioni dell’Istat nel periodo dell'emergenza sanitaria    Patrizia Collesi (pcollesi@istat.it)  Istat - Direzione centrale per la comunicazione, informazione e servizi ai cittadini e agli utenti – Servizio Comunicazione, eventi e social media Webinar AEEE – 22 maggio 2020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"Patrizia Collesi" &lt;pcollesi@istat.it&gt;;Roberta RR. Roncati</dc:creator>
  <cp:lastModifiedBy>Utente Windows</cp:lastModifiedBy>
  <cp:revision>544</cp:revision>
  <cp:lastPrinted>2019-10-08T10:13:23Z</cp:lastPrinted>
  <dcterms:created xsi:type="dcterms:W3CDTF">2017-06-28T15:22:15Z</dcterms:created>
  <dcterms:modified xsi:type="dcterms:W3CDTF">2020-05-21T20:21:40Z</dcterms:modified>
</cp:coreProperties>
</file>