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handoutMasterIdLst>
    <p:handoutMasterId r:id="rId7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349" r:id="rId16"/>
    <p:sldId id="270" r:id="rId17"/>
    <p:sldId id="344" r:id="rId18"/>
    <p:sldId id="271" r:id="rId19"/>
    <p:sldId id="272" r:id="rId20"/>
    <p:sldId id="273" r:id="rId21"/>
    <p:sldId id="274" r:id="rId22"/>
    <p:sldId id="347" r:id="rId23"/>
    <p:sldId id="281" r:id="rId24"/>
    <p:sldId id="282" r:id="rId25"/>
    <p:sldId id="283" r:id="rId26"/>
    <p:sldId id="284" r:id="rId27"/>
    <p:sldId id="348" r:id="rId28"/>
    <p:sldId id="285" r:id="rId29"/>
    <p:sldId id="278" r:id="rId30"/>
    <p:sldId id="279" r:id="rId31"/>
    <p:sldId id="287" r:id="rId32"/>
    <p:sldId id="288" r:id="rId33"/>
    <p:sldId id="289" r:id="rId34"/>
    <p:sldId id="290" r:id="rId35"/>
    <p:sldId id="291" r:id="rId36"/>
    <p:sldId id="292" r:id="rId37"/>
    <p:sldId id="293" r:id="rId38"/>
    <p:sldId id="294" r:id="rId39"/>
    <p:sldId id="296" r:id="rId40"/>
    <p:sldId id="297" r:id="rId41"/>
    <p:sldId id="298" r:id="rId42"/>
    <p:sldId id="299" r:id="rId43"/>
    <p:sldId id="300" r:id="rId44"/>
    <p:sldId id="337" r:id="rId45"/>
    <p:sldId id="338" r:id="rId46"/>
    <p:sldId id="342" r:id="rId47"/>
    <p:sldId id="345" r:id="rId48"/>
    <p:sldId id="301" r:id="rId49"/>
    <p:sldId id="305" r:id="rId50"/>
    <p:sldId id="302" r:id="rId51"/>
    <p:sldId id="304" r:id="rId52"/>
    <p:sldId id="306" r:id="rId53"/>
    <p:sldId id="307" r:id="rId54"/>
    <p:sldId id="350" r:id="rId55"/>
    <p:sldId id="346"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8" r:id="rId73"/>
    <p:sldId id="329" r:id="rId74"/>
    <p:sldId id="330" r:id="rId75"/>
    <p:sldId id="332" r:id="rId76"/>
    <p:sldId id="333" r:id="rId77"/>
  </p:sldIdLst>
  <p:sldSz cx="12192000" cy="6858000"/>
  <p:notesSz cx="6669088"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4" d="100"/>
          <a:sy n="74" d="100"/>
        </p:scale>
        <p:origin x="576" y="72"/>
      </p:cViewPr>
      <p:guideLst/>
    </p:cSldViewPr>
  </p:slideViewPr>
  <p:outlineViewPr>
    <p:cViewPr>
      <p:scale>
        <a:sx n="33" d="100"/>
        <a:sy n="33" d="100"/>
      </p:scale>
      <p:origin x="0" y="-57150"/>
    </p:cViewPr>
  </p:outlineViewPr>
  <p:notesTextViewPr>
    <p:cViewPr>
      <p:scale>
        <a:sx n="1" d="1"/>
        <a:sy n="1" d="1"/>
      </p:scale>
      <p:origin x="0" y="0"/>
    </p:cViewPr>
  </p:notesTextViewPr>
  <p:sorterViewPr>
    <p:cViewPr>
      <p:scale>
        <a:sx n="100" d="100"/>
        <a:sy n="100" d="100"/>
      </p:scale>
      <p:origin x="0" y="-51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97F21B55-144A-4D3F-B5FE-3259F7DA54D9}" type="datetimeFigureOut">
              <a:rPr lang="it-IT" smtClean="0"/>
              <a:t>03/04/2020</a:t>
            </a:fld>
            <a:endParaRPr lang="it-IT"/>
          </a:p>
        </p:txBody>
      </p:sp>
      <p:sp>
        <p:nvSpPr>
          <p:cNvPr id="4" name="Segnaposto piè di pagina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34718332-6CC9-497E-AAE8-2065BBAB4F4A}" type="slidenum">
              <a:rPr lang="it-IT" smtClean="0"/>
              <a:t>‹N›</a:t>
            </a:fld>
            <a:endParaRPr lang="it-IT"/>
          </a:p>
        </p:txBody>
      </p:sp>
    </p:spTree>
    <p:extLst>
      <p:ext uri="{BB962C8B-B14F-4D97-AF65-F5344CB8AC3E}">
        <p14:creationId xmlns:p14="http://schemas.microsoft.com/office/powerpoint/2010/main" val="4286137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5BB66C06-EA25-4F6B-A18E-97E0BD70CD5A}" type="datetimeFigureOut">
              <a:rPr lang="it-IT" smtClean="0"/>
              <a:t>03/04/2020</a:t>
            </a:fld>
            <a:endParaRPr lang="it-IT"/>
          </a:p>
        </p:txBody>
      </p:sp>
      <p:sp>
        <p:nvSpPr>
          <p:cNvPr id="4" name="Segnaposto immagine diapositiva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06021EB3-3430-49ED-AEDC-81082BD5F144}" type="slidenum">
              <a:rPr lang="it-IT" smtClean="0"/>
              <a:t>‹N›</a:t>
            </a:fld>
            <a:endParaRPr lang="it-IT"/>
          </a:p>
        </p:txBody>
      </p:sp>
    </p:spTree>
    <p:extLst>
      <p:ext uri="{BB962C8B-B14F-4D97-AF65-F5344CB8AC3E}">
        <p14:creationId xmlns:p14="http://schemas.microsoft.com/office/powerpoint/2010/main" val="3112907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06021EB3-3430-49ED-AEDC-81082BD5F144}" type="slidenum">
              <a:rPr lang="it-IT" smtClean="0"/>
              <a:t>2</a:t>
            </a:fld>
            <a:endParaRPr lang="it-IT"/>
          </a:p>
        </p:txBody>
      </p:sp>
    </p:spTree>
    <p:extLst>
      <p:ext uri="{BB962C8B-B14F-4D97-AF65-F5344CB8AC3E}">
        <p14:creationId xmlns:p14="http://schemas.microsoft.com/office/powerpoint/2010/main" val="530408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1D073E69-C734-4CBE-8383-BC6B2B6769B8}" type="slidenum">
              <a:rPr lang="it-IT" smtClean="0"/>
              <a:t>45</a:t>
            </a:fld>
            <a:endParaRPr lang="it-IT"/>
          </a:p>
        </p:txBody>
      </p:sp>
    </p:spTree>
    <p:extLst>
      <p:ext uri="{BB962C8B-B14F-4D97-AF65-F5344CB8AC3E}">
        <p14:creationId xmlns:p14="http://schemas.microsoft.com/office/powerpoint/2010/main" val="3388639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F5A8348-8F2F-4FE3-901B-787F04738FE5}" type="datetime1">
              <a:rPr lang="it-IT" smtClean="0"/>
              <a:t>03/04/2020</a:t>
            </a:fld>
            <a:endParaRPr lang="it-IT"/>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962085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C06CC67-B425-4D74-AD2C-01E0F0D09321}" type="datetime1">
              <a:rPr lang="it-IT" smtClean="0"/>
              <a:t>03/04/2020</a:t>
            </a:fld>
            <a:endParaRPr lang="it-IT"/>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1143678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6A5CB52-1AEC-4900-89D6-B2C7607932FD}" type="datetime1">
              <a:rPr lang="it-IT" smtClean="0"/>
              <a:t>03/04/2020</a:t>
            </a:fld>
            <a:endParaRPr lang="it-IT"/>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1987051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93BC11-6A7E-434E-964C-832FC51B1BBB}" type="datetime1">
              <a:rPr lang="it-IT" smtClean="0"/>
              <a:t>03/04/2020</a:t>
            </a:fld>
            <a:endParaRPr lang="it-IT"/>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225167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2D05360-15F5-47C7-B33F-48DB625814A5}" type="datetime1">
              <a:rPr lang="it-IT" smtClean="0"/>
              <a:t>03/04/2020</a:t>
            </a:fld>
            <a:endParaRPr lang="it-IT"/>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319664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2259F40-9E07-4BFB-B39A-EF5A232F325E}" type="datetime1">
              <a:rPr lang="it-IT" smtClean="0"/>
              <a:t>03/04/2020</a:t>
            </a:fld>
            <a:endParaRPr lang="it-IT"/>
          </a:p>
        </p:txBody>
      </p:sp>
      <p:sp>
        <p:nvSpPr>
          <p:cNvPr id="6" name="Segnaposto piè di pagina 5"/>
          <p:cNvSpPr>
            <a:spLocks noGrp="1"/>
          </p:cNvSpPr>
          <p:nvPr>
            <p:ph type="ftr" sz="quarter" idx="11"/>
          </p:nvPr>
        </p:nvSpPr>
        <p:spPr/>
        <p:txBody>
          <a:bodyPr/>
          <a:lstStyle/>
          <a:p>
            <a:r>
              <a:rPr lang="it-IT" smtClean="0"/>
              <a:t>LEZIONI SULLA CRISI  APRILE 2020</a:t>
            </a:r>
            <a:endParaRPr lang="it-IT"/>
          </a:p>
        </p:txBody>
      </p:sp>
      <p:sp>
        <p:nvSpPr>
          <p:cNvPr id="7" name="Segnaposto numero diapositiva 6"/>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4068398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7829E59-7A05-4E3A-9115-15D5BA66BE0F}" type="datetime1">
              <a:rPr lang="it-IT" smtClean="0"/>
              <a:t>03/04/2020</a:t>
            </a:fld>
            <a:endParaRPr lang="it-IT"/>
          </a:p>
        </p:txBody>
      </p:sp>
      <p:sp>
        <p:nvSpPr>
          <p:cNvPr id="8" name="Segnaposto piè di pagina 7"/>
          <p:cNvSpPr>
            <a:spLocks noGrp="1"/>
          </p:cNvSpPr>
          <p:nvPr>
            <p:ph type="ftr" sz="quarter" idx="11"/>
          </p:nvPr>
        </p:nvSpPr>
        <p:spPr/>
        <p:txBody>
          <a:bodyPr/>
          <a:lstStyle/>
          <a:p>
            <a:r>
              <a:rPr lang="it-IT" smtClean="0"/>
              <a:t>LEZIONI SULLA CRISI  APRILE 2020</a:t>
            </a:r>
            <a:endParaRPr lang="it-IT"/>
          </a:p>
        </p:txBody>
      </p:sp>
      <p:sp>
        <p:nvSpPr>
          <p:cNvPr id="9" name="Segnaposto numero diapositiva 8"/>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417429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474F73B-80B9-43D3-ACF0-81F48AACA05C}" type="datetime1">
              <a:rPr lang="it-IT" smtClean="0"/>
              <a:t>03/04/2020</a:t>
            </a:fld>
            <a:endParaRPr lang="it-IT"/>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3516608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CFB54D6-BD1D-4D01-B51F-DAE584C77FFD}" type="datetime1">
              <a:rPr lang="it-IT" smtClean="0"/>
              <a:t>03/04/2020</a:t>
            </a:fld>
            <a:endParaRPr lang="it-IT"/>
          </a:p>
        </p:txBody>
      </p:sp>
      <p:sp>
        <p:nvSpPr>
          <p:cNvPr id="3" name="Segnaposto piè di pagina 2"/>
          <p:cNvSpPr>
            <a:spLocks noGrp="1"/>
          </p:cNvSpPr>
          <p:nvPr>
            <p:ph type="ftr" sz="quarter" idx="11"/>
          </p:nvPr>
        </p:nvSpPr>
        <p:spPr/>
        <p:txBody>
          <a:bodyPr/>
          <a:lstStyle/>
          <a:p>
            <a:r>
              <a:rPr lang="it-IT" smtClean="0"/>
              <a:t>LEZIONI SULLA CRISI  APRILE 2020</a:t>
            </a:r>
            <a:endParaRPr lang="it-IT"/>
          </a:p>
        </p:txBody>
      </p:sp>
      <p:sp>
        <p:nvSpPr>
          <p:cNvPr id="4" name="Segnaposto numero diapositiva 3"/>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1186699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6185C66-1DDD-4A2C-B876-D039B9913F5D}" type="datetime1">
              <a:rPr lang="it-IT" smtClean="0"/>
              <a:t>03/04/2020</a:t>
            </a:fld>
            <a:endParaRPr lang="it-IT"/>
          </a:p>
        </p:txBody>
      </p:sp>
      <p:sp>
        <p:nvSpPr>
          <p:cNvPr id="6" name="Segnaposto piè di pagina 5"/>
          <p:cNvSpPr>
            <a:spLocks noGrp="1"/>
          </p:cNvSpPr>
          <p:nvPr>
            <p:ph type="ftr" sz="quarter" idx="11"/>
          </p:nvPr>
        </p:nvSpPr>
        <p:spPr/>
        <p:txBody>
          <a:bodyPr/>
          <a:lstStyle/>
          <a:p>
            <a:r>
              <a:rPr lang="it-IT" smtClean="0"/>
              <a:t>LEZIONI SULLA CRISI  APRILE 2020</a:t>
            </a:r>
            <a:endParaRPr lang="it-IT"/>
          </a:p>
        </p:txBody>
      </p:sp>
      <p:sp>
        <p:nvSpPr>
          <p:cNvPr id="7" name="Segnaposto numero diapositiva 6"/>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385860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E69C4C4-7D5D-4946-8134-59334EA13102}" type="datetime1">
              <a:rPr lang="it-IT" smtClean="0"/>
              <a:t>03/04/2020</a:t>
            </a:fld>
            <a:endParaRPr lang="it-IT"/>
          </a:p>
        </p:txBody>
      </p:sp>
      <p:sp>
        <p:nvSpPr>
          <p:cNvPr id="6" name="Segnaposto piè di pagina 5"/>
          <p:cNvSpPr>
            <a:spLocks noGrp="1"/>
          </p:cNvSpPr>
          <p:nvPr>
            <p:ph type="ftr" sz="quarter" idx="11"/>
          </p:nvPr>
        </p:nvSpPr>
        <p:spPr/>
        <p:txBody>
          <a:bodyPr/>
          <a:lstStyle/>
          <a:p>
            <a:r>
              <a:rPr lang="it-IT" smtClean="0"/>
              <a:t>LEZIONI SULLA CRISI  APRILE 2020</a:t>
            </a:r>
            <a:endParaRPr lang="it-IT"/>
          </a:p>
        </p:txBody>
      </p:sp>
      <p:sp>
        <p:nvSpPr>
          <p:cNvPr id="7" name="Segnaposto numero diapositiva 6"/>
          <p:cNvSpPr>
            <a:spLocks noGrp="1"/>
          </p:cNvSpPr>
          <p:nvPr>
            <p:ph type="sldNum" sz="quarter" idx="12"/>
          </p:nvPr>
        </p:nvSpPr>
        <p:spPr/>
        <p:txBody>
          <a:bodyPr/>
          <a:lstStyle/>
          <a:p>
            <a:fld id="{80080AE9-5E66-4125-99D8-272ED2366E1F}" type="slidenum">
              <a:rPr lang="it-IT" smtClean="0"/>
              <a:t>‹N›</a:t>
            </a:fld>
            <a:endParaRPr lang="it-IT"/>
          </a:p>
        </p:txBody>
      </p:sp>
    </p:spTree>
    <p:extLst>
      <p:ext uri="{BB962C8B-B14F-4D97-AF65-F5344CB8AC3E}">
        <p14:creationId xmlns:p14="http://schemas.microsoft.com/office/powerpoint/2010/main" val="4050702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EB6AC-D893-4E6C-8C64-71759E20B5E0}" type="datetime1">
              <a:rPr lang="it-IT" smtClean="0"/>
              <a:t>03/04/2020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LEZIONI SULLA CRISI  APRILE 2020</a:t>
            </a:r>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80AE9-5E66-4125-99D8-272ED2366E1F}" type="slidenum">
              <a:rPr lang="it-IT" smtClean="0"/>
              <a:t>‹N›</a:t>
            </a:fld>
            <a:endParaRPr lang="it-IT"/>
          </a:p>
        </p:txBody>
      </p:sp>
    </p:spTree>
    <p:extLst>
      <p:ext uri="{BB962C8B-B14F-4D97-AF65-F5344CB8AC3E}">
        <p14:creationId xmlns:p14="http://schemas.microsoft.com/office/powerpoint/2010/main" val="2841533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ommercialisti.i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package" Target="../embeddings/Documento_di_Microsoft_Word1.docx"/><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hyperlink" Target="http://www.commercialisti.com/" TargetMode="Externa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e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IL CODICE DELLA CRISI D’IMPRESA: QUALE EFFICACIA  IN PRESENZA DI «</a:t>
            </a:r>
            <a:r>
              <a:rPr lang="it-IT" i="1" dirty="0" smtClean="0"/>
              <a:t>CIGNI NERI»?</a:t>
            </a:r>
            <a:endParaRPr lang="it-IT" i="1" dirty="0"/>
          </a:p>
        </p:txBody>
      </p:sp>
      <p:sp>
        <p:nvSpPr>
          <p:cNvPr id="3" name="Sottotitolo 2"/>
          <p:cNvSpPr>
            <a:spLocks noGrp="1"/>
          </p:cNvSpPr>
          <p:nvPr>
            <p:ph type="subTitle" idx="1"/>
          </p:nvPr>
        </p:nvSpPr>
        <p:spPr/>
        <p:txBody>
          <a:bodyPr/>
          <a:lstStyle/>
          <a:p>
            <a:r>
              <a:rPr lang="it-IT" dirty="0" smtClean="0"/>
              <a:t>RIFLESSIONI SULLA CRISI D’IMPRESA</a:t>
            </a:r>
          </a:p>
          <a:p>
            <a:r>
              <a:rPr lang="it-IT" dirty="0" smtClean="0"/>
              <a:t>D. </a:t>
            </a:r>
            <a:r>
              <a:rPr lang="it-IT" smtClean="0"/>
              <a:t>LGS.12 </a:t>
            </a:r>
            <a:r>
              <a:rPr lang="it-IT" dirty="0"/>
              <a:t>gennaio 2019, n. </a:t>
            </a:r>
            <a:r>
              <a:rPr lang="it-IT" dirty="0" smtClean="0"/>
              <a:t>14</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a:t>
            </a:fld>
            <a:endParaRPr lang="it-IT"/>
          </a:p>
        </p:txBody>
      </p:sp>
    </p:spTree>
    <p:extLst>
      <p:ext uri="{BB962C8B-B14F-4D97-AF65-F5344CB8AC3E}">
        <p14:creationId xmlns:p14="http://schemas.microsoft.com/office/powerpoint/2010/main" val="3399749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Effetti da crisi da shock esterni……</a:t>
            </a:r>
            <a:endParaRPr lang="it-IT" dirty="0"/>
          </a:p>
        </p:txBody>
      </p:sp>
      <p:sp>
        <p:nvSpPr>
          <p:cNvPr id="3" name="Segnaposto contenuto 2"/>
          <p:cNvSpPr>
            <a:spLocks noGrp="1"/>
          </p:cNvSpPr>
          <p:nvPr>
            <p:ph idx="1"/>
          </p:nvPr>
        </p:nvSpPr>
        <p:spPr>
          <a:xfrm>
            <a:off x="838200" y="1429555"/>
            <a:ext cx="10515600" cy="4747408"/>
          </a:xfrm>
        </p:spPr>
        <p:txBody>
          <a:bodyPr/>
          <a:lstStyle/>
          <a:p>
            <a:r>
              <a:rPr lang="it-IT" dirty="0" smtClean="0"/>
              <a:t>Cadute improvvise del fatturato…..</a:t>
            </a:r>
          </a:p>
          <a:p>
            <a:r>
              <a:rPr lang="it-IT" dirty="0" smtClean="0"/>
              <a:t>Diminuzione ricavi  </a:t>
            </a:r>
            <a:r>
              <a:rPr lang="it-IT" dirty="0" smtClean="0">
                <a:sym typeface="Wingdings" panose="05000000000000000000" pitchFamily="2" charset="2"/>
              </a:rPr>
              <a:t> minori incassi  minori risorse per far fronte agli impegni…..</a:t>
            </a:r>
          </a:p>
          <a:p>
            <a:r>
              <a:rPr lang="it-IT" dirty="0" smtClean="0">
                <a:sym typeface="Wingdings" panose="05000000000000000000" pitchFamily="2" charset="2"/>
              </a:rPr>
              <a:t>Da crisi «economica»  a «crisi finanziaria»</a:t>
            </a:r>
          </a:p>
          <a:p>
            <a:r>
              <a:rPr lang="it-IT" dirty="0" smtClean="0">
                <a:sym typeface="Wingdings" panose="05000000000000000000" pitchFamily="2" charset="2"/>
              </a:rPr>
              <a:t>Redazione e approvazione dei bilanci 2019: illustrazione nella nota integrativa degli eventi successivi e sui loro effetti sulla continuità aziendale.</a:t>
            </a:r>
          </a:p>
          <a:p>
            <a:r>
              <a:rPr lang="it-IT" dirty="0" smtClean="0">
                <a:sym typeface="Wingdings" panose="05000000000000000000" pitchFamily="2" charset="2"/>
              </a:rPr>
              <a:t>Adempimento delicato in quanto amministratori, revisori e sindaci non sono dotati di «doti divinatorie»  [OIC 11, OIC 29, ISA IT. 570]</a:t>
            </a:r>
          </a:p>
          <a:p>
            <a:r>
              <a:rPr lang="it-IT" dirty="0" smtClean="0">
                <a:sym typeface="Wingdings" panose="05000000000000000000" pitchFamily="2" charset="2"/>
              </a:rPr>
              <a:t>Quale  cura?</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10</a:t>
            </a:fld>
            <a:endParaRPr lang="it-IT"/>
          </a:p>
        </p:txBody>
      </p:sp>
    </p:spTree>
    <p:extLst>
      <p:ext uri="{BB962C8B-B14F-4D97-AF65-F5344CB8AC3E}">
        <p14:creationId xmlns:p14="http://schemas.microsoft.com/office/powerpoint/2010/main" val="3083850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Conseguenze e indicatori delle crisi </a:t>
            </a:r>
            <a:endParaRPr lang="it-IT" dirty="0"/>
          </a:p>
        </p:txBody>
      </p:sp>
      <p:sp>
        <p:nvSpPr>
          <p:cNvPr id="3" name="Segnaposto contenuto 2"/>
          <p:cNvSpPr>
            <a:spLocks noGrp="1"/>
          </p:cNvSpPr>
          <p:nvPr>
            <p:ph idx="1"/>
          </p:nvPr>
        </p:nvSpPr>
        <p:spPr>
          <a:xfrm>
            <a:off x="566671" y="1825625"/>
            <a:ext cx="11062952" cy="4351338"/>
          </a:xfrm>
        </p:spPr>
        <p:txBody>
          <a:bodyPr>
            <a:normAutofit/>
          </a:bodyPr>
          <a:lstStyle/>
          <a:p>
            <a:pPr marL="0" indent="0">
              <a:buNone/>
            </a:pPr>
            <a:r>
              <a:rPr lang="it-IT" dirty="0" smtClean="0"/>
              <a:t>Sono funzione delle caratteristiche dell’azienda…..</a:t>
            </a:r>
            <a:endParaRPr lang="it-IT" dirty="0"/>
          </a:p>
          <a:p>
            <a:pPr marL="0" indent="0">
              <a:buNone/>
            </a:pPr>
            <a:r>
              <a:rPr lang="it-IT" dirty="0" smtClean="0"/>
              <a:t>Tipologia del business, struttura dei costi, tipologia di prodotto, tecnologia, servizio, ……….con  effetti negativi dalle aziende clienti alle aziende fornitrici……</a:t>
            </a:r>
          </a:p>
          <a:p>
            <a:pPr marL="0" indent="0">
              <a:buNone/>
            </a:pPr>
            <a:endParaRPr lang="it-IT" dirty="0"/>
          </a:p>
          <a:p>
            <a:pPr marL="0" indent="0">
              <a:buNone/>
            </a:pPr>
            <a:r>
              <a:rPr lang="it-IT" dirty="0" smtClean="0"/>
              <a:t>Quali sono gli indicatori di crisi «prevedibili»?</a:t>
            </a:r>
          </a:p>
          <a:p>
            <a:pPr marL="0" indent="0" algn="just">
              <a:buNone/>
            </a:pPr>
            <a:r>
              <a:rPr lang="it-IT" dirty="0" smtClean="0"/>
              <a:t>Documento del CNDCEC,  </a:t>
            </a:r>
            <a:r>
              <a:rPr lang="it-IT" sz="2400" i="1" dirty="0"/>
              <a:t>R</a:t>
            </a:r>
            <a:r>
              <a:rPr lang="it-IT" sz="2400" i="1" dirty="0" smtClean="0"/>
              <a:t>uolo e supporto del dottore commercialista e dell'esperto contabile come consulente di direzione nei momenti di crisi dell'impresa, Dicembre 2009. </a:t>
            </a:r>
            <a:r>
              <a:rPr lang="it-IT" sz="2400" i="1" dirty="0" smtClean="0">
                <a:hlinkClick r:id="rId2"/>
              </a:rPr>
              <a:t>www.commercialisti.it</a:t>
            </a:r>
            <a:r>
              <a:rPr lang="it-IT" sz="2400" i="1" dirty="0" smtClean="0"/>
              <a:t> </a:t>
            </a:r>
            <a:endParaRPr lang="it-IT" sz="2400" i="1"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11</a:t>
            </a:fld>
            <a:endParaRPr lang="it-IT"/>
          </a:p>
        </p:txBody>
      </p:sp>
    </p:spTree>
    <p:extLst>
      <p:ext uri="{BB962C8B-B14F-4D97-AF65-F5344CB8AC3E}">
        <p14:creationId xmlns:p14="http://schemas.microsoft.com/office/powerpoint/2010/main" val="1477611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Classificazione delle tipologie di crisi</a:t>
            </a:r>
            <a:endParaRPr lang="it-IT" dirty="0"/>
          </a:p>
        </p:txBody>
      </p:sp>
      <p:sp>
        <p:nvSpPr>
          <p:cNvPr id="3" name="Segnaposto contenuto 2"/>
          <p:cNvSpPr>
            <a:spLocks noGrp="1"/>
          </p:cNvSpPr>
          <p:nvPr>
            <p:ph idx="1"/>
          </p:nvPr>
        </p:nvSpPr>
        <p:spPr/>
        <p:txBody>
          <a:bodyPr/>
          <a:lstStyle/>
          <a:p>
            <a:pPr marL="0" indent="0">
              <a:buNone/>
            </a:pPr>
            <a:r>
              <a:rPr lang="it-IT" dirty="0" smtClean="0"/>
              <a:t>Cause di cessazione:</a:t>
            </a:r>
            <a:endParaRPr lang="it-IT" dirty="0"/>
          </a:p>
          <a:p>
            <a:r>
              <a:rPr lang="it-IT" b="1" dirty="0" smtClean="0"/>
              <a:t>Riconducibili all’andamento </a:t>
            </a:r>
            <a:r>
              <a:rPr lang="it-IT" b="1" dirty="0"/>
              <a:t>tecnico‐economico </a:t>
            </a:r>
            <a:r>
              <a:rPr lang="it-IT" dirty="0"/>
              <a:t>dell’azienda (motivi aziendali</a:t>
            </a:r>
            <a:r>
              <a:rPr lang="it-IT" dirty="0" smtClean="0"/>
              <a:t>)</a:t>
            </a:r>
            <a:endParaRPr lang="it-IT" dirty="0"/>
          </a:p>
          <a:p>
            <a:r>
              <a:rPr lang="it-IT" b="1" dirty="0" smtClean="0"/>
              <a:t>Riconducibili a circostanze </a:t>
            </a:r>
            <a:r>
              <a:rPr lang="it-IT" b="1" dirty="0"/>
              <a:t>non direttamente correlate all’andamento aziendale </a:t>
            </a:r>
            <a:r>
              <a:rPr lang="it-IT" dirty="0"/>
              <a:t>(ad esempio, </a:t>
            </a:r>
            <a:r>
              <a:rPr lang="it-IT" dirty="0" smtClean="0"/>
              <a:t>eventi extra‐aziendali </a:t>
            </a:r>
            <a:r>
              <a:rPr lang="it-IT" dirty="0"/>
              <a:t>di tipo legale o politico).</a:t>
            </a:r>
          </a:p>
          <a:p>
            <a:pPr marL="0" indent="0">
              <a:buNone/>
            </a:pPr>
            <a:r>
              <a:rPr lang="it-IT" dirty="0" smtClean="0"/>
              <a:t> è </a:t>
            </a:r>
            <a:r>
              <a:rPr lang="it-IT" dirty="0"/>
              <a:t>possibile distinguere:</a:t>
            </a:r>
          </a:p>
          <a:p>
            <a:pPr marL="0" indent="0">
              <a:buNone/>
            </a:pPr>
            <a:r>
              <a:rPr lang="it-IT" dirty="0"/>
              <a:t>• cause aziendali fisiologiche di cessazione;</a:t>
            </a:r>
          </a:p>
          <a:p>
            <a:pPr marL="0" indent="0">
              <a:buNone/>
            </a:pPr>
            <a:r>
              <a:rPr lang="it-IT" dirty="0"/>
              <a:t>• cause aziendali patologiche di cessazione.</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12</a:t>
            </a:fld>
            <a:endParaRPr lang="it-IT"/>
          </a:p>
        </p:txBody>
      </p:sp>
    </p:spTree>
    <p:extLst>
      <p:ext uri="{BB962C8B-B14F-4D97-AF65-F5344CB8AC3E}">
        <p14:creationId xmlns:p14="http://schemas.microsoft.com/office/powerpoint/2010/main" val="2763688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7577" y="365125"/>
            <a:ext cx="11539471" cy="974277"/>
          </a:xfrm>
        </p:spPr>
        <p:txBody>
          <a:bodyPr/>
          <a:lstStyle/>
          <a:p>
            <a:pPr algn="ctr"/>
            <a:r>
              <a:rPr lang="it-IT" dirty="0" smtClean="0"/>
              <a:t>“caratteristiche/definizioni  delle crisi </a:t>
            </a:r>
            <a:r>
              <a:rPr lang="it-IT" dirty="0"/>
              <a:t>di impresa</a:t>
            </a:r>
            <a:r>
              <a:rPr lang="it-IT" dirty="0" smtClean="0"/>
              <a:t>”</a:t>
            </a:r>
            <a:endParaRPr lang="it-IT" dirty="0"/>
          </a:p>
        </p:txBody>
      </p:sp>
      <p:sp>
        <p:nvSpPr>
          <p:cNvPr id="3" name="Segnaposto contenuto 2"/>
          <p:cNvSpPr>
            <a:spLocks noGrp="1"/>
          </p:cNvSpPr>
          <p:nvPr>
            <p:ph idx="1"/>
          </p:nvPr>
        </p:nvSpPr>
        <p:spPr>
          <a:xfrm>
            <a:off x="838200" y="1339402"/>
            <a:ext cx="10515600" cy="5016947"/>
          </a:xfrm>
        </p:spPr>
        <p:txBody>
          <a:bodyPr>
            <a:normAutofit/>
          </a:bodyPr>
          <a:lstStyle/>
          <a:p>
            <a:pPr algn="just"/>
            <a:r>
              <a:rPr lang="it-IT" dirty="0" smtClean="0"/>
              <a:t>manifestazione </a:t>
            </a:r>
            <a:r>
              <a:rPr lang="it-IT" dirty="0"/>
              <a:t>di tipo patologico che</a:t>
            </a:r>
            <a:r>
              <a:rPr lang="it-IT" dirty="0" smtClean="0"/>
              <a:t>, partendo </a:t>
            </a:r>
            <a:r>
              <a:rPr lang="it-IT" dirty="0"/>
              <a:t>da fenomeni di squilibrio e/o di inefficienza interni o esterni, genera la </a:t>
            </a:r>
            <a:r>
              <a:rPr lang="it-IT" dirty="0" smtClean="0"/>
              <a:t>perdita di </a:t>
            </a:r>
            <a:r>
              <a:rPr lang="it-IT" dirty="0"/>
              <a:t>valore economico dell’impresa.</a:t>
            </a:r>
          </a:p>
          <a:p>
            <a:r>
              <a:rPr lang="it-IT" dirty="0" smtClean="0"/>
              <a:t>situazione </a:t>
            </a:r>
            <a:r>
              <a:rPr lang="it-IT" dirty="0"/>
              <a:t>di crisi </a:t>
            </a:r>
            <a:r>
              <a:rPr lang="it-IT" dirty="0" smtClean="0"/>
              <a:t>irreversibile allorquando l’azienda non è </a:t>
            </a:r>
            <a:r>
              <a:rPr lang="it-IT" dirty="0"/>
              <a:t>in grado di operare secondo condizioni di economicità, con </a:t>
            </a:r>
            <a:r>
              <a:rPr lang="it-IT" dirty="0" smtClean="0"/>
              <a:t>relativa incapacità </a:t>
            </a:r>
            <a:r>
              <a:rPr lang="it-IT" dirty="0"/>
              <a:t>di </a:t>
            </a:r>
            <a:r>
              <a:rPr lang="it-IT" dirty="0" smtClean="0"/>
              <a:t>perseguire </a:t>
            </a:r>
            <a:r>
              <a:rPr lang="it-IT" dirty="0"/>
              <a:t>equilibri di natura economica, finanziaria e patrimoniale</a:t>
            </a:r>
            <a:r>
              <a:rPr lang="it-IT" dirty="0" smtClean="0"/>
              <a:t>.</a:t>
            </a:r>
          </a:p>
          <a:p>
            <a:pPr algn="just"/>
            <a:r>
              <a:rPr lang="it-IT" dirty="0"/>
              <a:t>la crisi può essere definita come una manifestazione di tipo patologico</a:t>
            </a:r>
            <a:r>
              <a:rPr lang="it-IT" dirty="0" smtClean="0"/>
              <a:t>, originata </a:t>
            </a:r>
            <a:r>
              <a:rPr lang="it-IT" dirty="0"/>
              <a:t>da squilibri ed inefficienze di origine interna o esterna all’azienda</a:t>
            </a:r>
            <a:r>
              <a:rPr lang="it-IT" dirty="0" smtClean="0"/>
              <a:t>, manifestazione </a:t>
            </a:r>
            <a:r>
              <a:rPr lang="it-IT" dirty="0"/>
              <a:t>che si sviluppa progressivamente passando attraverso vari stadi di declino e di deterioramento delle condizioni aziendali.</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13</a:t>
            </a:fld>
            <a:endParaRPr lang="it-IT"/>
          </a:p>
        </p:txBody>
      </p:sp>
    </p:spTree>
    <p:extLst>
      <p:ext uri="{BB962C8B-B14F-4D97-AF65-F5344CB8AC3E}">
        <p14:creationId xmlns:p14="http://schemas.microsoft.com/office/powerpoint/2010/main" val="4074880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Dalla crisi all’insolvenza</a:t>
            </a:r>
            <a:r>
              <a:rPr lang="it-IT" dirty="0" smtClean="0"/>
              <a:t>…</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Il perdurare di </a:t>
            </a:r>
            <a:r>
              <a:rPr lang="it-IT" dirty="0" smtClean="0"/>
              <a:t>condizioni patologiche provoca necessariamente </a:t>
            </a:r>
            <a:r>
              <a:rPr lang="it-IT" dirty="0"/>
              <a:t>uno squilibrio economico che si manifesta con la generazione di </a:t>
            </a:r>
            <a:r>
              <a:rPr lang="it-IT" dirty="0" smtClean="0"/>
              <a:t>perdite d‘esercizio</a:t>
            </a:r>
            <a:r>
              <a:rPr lang="it-IT" dirty="0"/>
              <a:t>. </a:t>
            </a:r>
            <a:endParaRPr lang="it-IT" dirty="0" smtClean="0"/>
          </a:p>
          <a:p>
            <a:pPr algn="just"/>
            <a:r>
              <a:rPr lang="it-IT" dirty="0" smtClean="0"/>
              <a:t>La </a:t>
            </a:r>
            <a:r>
              <a:rPr lang="it-IT" dirty="0"/>
              <a:t>produzione di perdite protratta nel tempo genera prima insolvenza, </a:t>
            </a:r>
            <a:r>
              <a:rPr lang="it-IT" dirty="0" smtClean="0"/>
              <a:t>ovvero incapacità </a:t>
            </a:r>
            <a:r>
              <a:rPr lang="it-IT" dirty="0"/>
              <a:t>di fronteggiare gli impegni assunti, poi dissesto, e quindi incapacità dell’attivo</a:t>
            </a:r>
            <a:r>
              <a:rPr lang="it-IT" dirty="0" smtClean="0"/>
              <a:t>, in </a:t>
            </a:r>
            <a:r>
              <a:rPr lang="it-IT" dirty="0"/>
              <a:t>un’ottica di lungo periodo, di fronteggiare il passivo</a:t>
            </a:r>
            <a:r>
              <a:rPr lang="it-IT" dirty="0" smtClean="0"/>
              <a:t>.</a:t>
            </a:r>
          </a:p>
          <a:p>
            <a:pPr algn="just"/>
            <a:r>
              <a:rPr lang="it-IT" dirty="0"/>
              <a:t>E’ opportuno distinguere il semplice squilibrio dalla crisi vera e propria, in quanto, </a:t>
            </a:r>
            <a:r>
              <a:rPr lang="it-IT" dirty="0" smtClean="0"/>
              <a:t>mentre lo </a:t>
            </a:r>
            <a:r>
              <a:rPr lang="it-IT" dirty="0"/>
              <a:t>stato di crisi comporta sicuramente una grave condizione patologica di </a:t>
            </a:r>
            <a:r>
              <a:rPr lang="it-IT" dirty="0" smtClean="0"/>
              <a:t>squilibrio estremo</a:t>
            </a:r>
            <a:r>
              <a:rPr lang="it-IT" dirty="0"/>
              <a:t>, un’impresa può vivere una situazione di temporanea difficoltà </a:t>
            </a:r>
            <a:r>
              <a:rPr lang="it-IT" dirty="0" smtClean="0"/>
              <a:t>economico-finanziaria (</a:t>
            </a:r>
            <a:r>
              <a:rPr lang="it-IT" dirty="0"/>
              <a:t>squilibrio, appunto) senza che ciò sfoci necessariamente in crisi strutturale.</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14</a:t>
            </a:fld>
            <a:endParaRPr lang="it-IT"/>
          </a:p>
        </p:txBody>
      </p:sp>
    </p:spTree>
    <p:extLst>
      <p:ext uri="{BB962C8B-B14F-4D97-AF65-F5344CB8AC3E}">
        <p14:creationId xmlns:p14="http://schemas.microsoft.com/office/powerpoint/2010/main" val="437860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1850" y="1275009"/>
            <a:ext cx="10515600" cy="2820474"/>
          </a:xfrm>
        </p:spPr>
        <p:txBody>
          <a:bodyPr>
            <a:normAutofit/>
          </a:bodyPr>
          <a:lstStyle/>
          <a:p>
            <a:pPr algn="ctr"/>
            <a:r>
              <a:rPr lang="it-IT" sz="4400" b="1" dirty="0" smtClean="0"/>
              <a:t>La crisi avviene per competenza o per cassa? </a:t>
            </a:r>
            <a:br>
              <a:rPr lang="it-IT" sz="4400" b="1" dirty="0" smtClean="0"/>
            </a:br>
            <a:r>
              <a:rPr lang="it-IT" sz="4400" b="1" dirty="0"/>
              <a:t/>
            </a:r>
            <a:br>
              <a:rPr lang="it-IT" sz="4400" b="1" dirty="0"/>
            </a:br>
            <a:endParaRPr lang="it-IT" sz="4400" b="1" dirty="0"/>
          </a:p>
        </p:txBody>
      </p:sp>
      <p:sp>
        <p:nvSpPr>
          <p:cNvPr id="3" name="Segnaposto testo 2"/>
          <p:cNvSpPr>
            <a:spLocks noGrp="1"/>
          </p:cNvSpPr>
          <p:nvPr>
            <p:ph type="body" idx="1"/>
          </p:nvPr>
        </p:nvSpPr>
        <p:spPr>
          <a:xfrm>
            <a:off x="831850" y="3812381"/>
            <a:ext cx="10515600" cy="1500187"/>
          </a:xfrm>
        </p:spPr>
        <p:txBody>
          <a:bodyPr>
            <a:normAutofit/>
          </a:bodyPr>
          <a:lstStyle/>
          <a:p>
            <a:pPr algn="ctr"/>
            <a:r>
              <a:rPr lang="it-IT" sz="3600" b="1" dirty="0" smtClean="0">
                <a:solidFill>
                  <a:srgbClr val="FF0000"/>
                </a:solidFill>
              </a:rPr>
              <a:t>Si possono pagare i debiti con i …mattoni?</a:t>
            </a:r>
            <a:endParaRPr lang="it-IT" sz="3600" b="1" dirty="0">
              <a:solidFill>
                <a:srgbClr val="FF0000"/>
              </a:solidFill>
            </a:endParaRP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15</a:t>
            </a:fld>
            <a:endParaRPr lang="it-IT"/>
          </a:p>
        </p:txBody>
      </p:sp>
    </p:spTree>
    <p:extLst>
      <p:ext uri="{BB962C8B-B14F-4D97-AF65-F5344CB8AC3E}">
        <p14:creationId xmlns:p14="http://schemas.microsoft.com/office/powerpoint/2010/main" val="1200893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29966"/>
            <a:ext cx="10515600" cy="1325563"/>
          </a:xfrm>
        </p:spPr>
        <p:txBody>
          <a:bodyPr>
            <a:normAutofit/>
          </a:bodyPr>
          <a:lstStyle/>
          <a:p>
            <a:pPr algn="ctr"/>
            <a:r>
              <a:rPr lang="it-IT" sz="3600" b="1" dirty="0"/>
              <a:t>Tabella 1: stadi della crisi e manifestazioni gestionali</a:t>
            </a:r>
          </a:p>
        </p:txBody>
      </p:sp>
      <p:pic>
        <p:nvPicPr>
          <p:cNvPr id="6" name="Segnaposto contenuto 5"/>
          <p:cNvPicPr>
            <a:picLocks noGrp="1" noChangeAspect="1"/>
          </p:cNvPicPr>
          <p:nvPr>
            <p:ph idx="1"/>
          </p:nvPr>
        </p:nvPicPr>
        <p:blipFill>
          <a:blip r:embed="rId2"/>
          <a:stretch>
            <a:fillRect/>
          </a:stretch>
        </p:blipFill>
        <p:spPr>
          <a:xfrm>
            <a:off x="1472484" y="1562681"/>
            <a:ext cx="9247031" cy="4786517"/>
          </a:xfrm>
          <a:prstGeom prst="rect">
            <a:avLst/>
          </a:prstGeom>
        </p:spPr>
      </p:pic>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16</a:t>
            </a:fld>
            <a:endParaRPr lang="it-IT"/>
          </a:p>
        </p:txBody>
      </p:sp>
    </p:spTree>
    <p:extLst>
      <p:ext uri="{BB962C8B-B14F-4D97-AF65-F5344CB8AC3E}">
        <p14:creationId xmlns:p14="http://schemas.microsoft.com/office/powerpoint/2010/main" val="4049532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solidFill>
                  <a:prstClr val="black">
                    <a:tint val="75000"/>
                  </a:prstClr>
                </a:solidFill>
              </a:rPr>
              <a:pPr/>
              <a:t>17</a:t>
            </a:fld>
            <a:endParaRPr lang="it-IT">
              <a:solidFill>
                <a:prstClr val="black">
                  <a:tint val="75000"/>
                </a:prstClr>
              </a:solidFill>
            </a:endParaRPr>
          </a:p>
        </p:txBody>
      </p:sp>
      <p:pic>
        <p:nvPicPr>
          <p:cNvPr id="3" name="Immagine 2"/>
          <p:cNvPicPr>
            <a:picLocks noChangeAspect="1"/>
          </p:cNvPicPr>
          <p:nvPr/>
        </p:nvPicPr>
        <p:blipFill>
          <a:blip r:embed="rId2"/>
          <a:stretch>
            <a:fillRect/>
          </a:stretch>
        </p:blipFill>
        <p:spPr>
          <a:xfrm>
            <a:off x="540913" y="446163"/>
            <a:ext cx="11006839" cy="5910187"/>
          </a:xfrm>
          <a:prstGeom prst="rect">
            <a:avLst/>
          </a:prstGeom>
        </p:spPr>
      </p:pic>
    </p:spTree>
    <p:extLst>
      <p:ext uri="{BB962C8B-B14F-4D97-AF65-F5344CB8AC3E}">
        <p14:creationId xmlns:p14="http://schemas.microsoft.com/office/powerpoint/2010/main" val="4256311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Dimensioni dello squilibrio</a:t>
            </a:r>
            <a:endParaRPr lang="it-IT" dirty="0"/>
          </a:p>
        </p:txBody>
      </p:sp>
      <p:sp>
        <p:nvSpPr>
          <p:cNvPr id="3" name="Segnaposto contenuto 2"/>
          <p:cNvSpPr>
            <a:spLocks noGrp="1"/>
          </p:cNvSpPr>
          <p:nvPr>
            <p:ph idx="1"/>
          </p:nvPr>
        </p:nvSpPr>
        <p:spPr/>
        <p:txBody>
          <a:bodyPr>
            <a:normAutofit fontScale="92500"/>
          </a:bodyPr>
          <a:lstStyle/>
          <a:p>
            <a:pPr marL="0" indent="0" algn="just">
              <a:buNone/>
            </a:pPr>
            <a:r>
              <a:rPr lang="it-IT" dirty="0"/>
              <a:t>a. </a:t>
            </a:r>
            <a:r>
              <a:rPr lang="it-IT" b="1" dirty="0"/>
              <a:t>squilibrio temporaneo</a:t>
            </a:r>
            <a:r>
              <a:rPr lang="it-IT" dirty="0"/>
              <a:t>: derivante dalla naturale oscillazione degli </a:t>
            </a:r>
            <a:r>
              <a:rPr lang="it-IT" dirty="0" smtClean="0"/>
              <a:t>andamenti aziendali</a:t>
            </a:r>
            <a:r>
              <a:rPr lang="it-IT" dirty="0"/>
              <a:t>, o comunque connesso a fenomeni episodici, è normalmente reversibile;</a:t>
            </a:r>
          </a:p>
          <a:p>
            <a:pPr marL="0" indent="0" algn="just">
              <a:buNone/>
            </a:pPr>
            <a:r>
              <a:rPr lang="it-IT" dirty="0"/>
              <a:t>b. </a:t>
            </a:r>
            <a:r>
              <a:rPr lang="it-IT" b="1" dirty="0"/>
              <a:t>squilibrio pronunciato</a:t>
            </a:r>
            <a:r>
              <a:rPr lang="it-IT" dirty="0"/>
              <a:t>: seppur riconducibile ad uno stadio più o meno avanzato </a:t>
            </a:r>
            <a:r>
              <a:rPr lang="it-IT" dirty="0" smtClean="0"/>
              <a:t>di deterioramento </a:t>
            </a:r>
            <a:r>
              <a:rPr lang="it-IT" dirty="0"/>
              <a:t>conseguente ad inefficienze interne o esterne, presenta, tuttavia</a:t>
            </a:r>
            <a:r>
              <a:rPr lang="it-IT" dirty="0" smtClean="0"/>
              <a:t>, ragionevoli </a:t>
            </a:r>
            <a:r>
              <a:rPr lang="it-IT" dirty="0"/>
              <a:t>margini di recupero (crisi reversibile);</a:t>
            </a:r>
          </a:p>
          <a:p>
            <a:pPr marL="0" indent="0" algn="just">
              <a:buNone/>
            </a:pPr>
            <a:r>
              <a:rPr lang="it-IT" dirty="0"/>
              <a:t>c. </a:t>
            </a:r>
            <a:r>
              <a:rPr lang="it-IT" b="1" dirty="0"/>
              <a:t>squilibrio permanente</a:t>
            </a:r>
            <a:r>
              <a:rPr lang="it-IT" dirty="0"/>
              <a:t>: rappresenta uno stato irreversibile, e cioè la perdita </a:t>
            </a:r>
            <a:r>
              <a:rPr lang="it-IT" dirty="0" smtClean="0"/>
              <a:t>di valore </a:t>
            </a:r>
            <a:r>
              <a:rPr lang="it-IT" dirty="0"/>
              <a:t>economico con costante conseguimento di perdite e condizione </a:t>
            </a:r>
            <a:r>
              <a:rPr lang="it-IT" dirty="0" smtClean="0"/>
              <a:t>di insolvenza</a:t>
            </a:r>
            <a:r>
              <a:rPr lang="it-IT" dirty="0"/>
              <a:t>, ossia un dissesto e, quindi, l’incapacità permanente di fronteggiare </a:t>
            </a:r>
            <a:r>
              <a:rPr lang="it-IT" dirty="0" smtClean="0"/>
              <a:t>gli impegni </a:t>
            </a:r>
            <a:r>
              <a:rPr lang="it-IT" dirty="0"/>
              <a:t>aziendali operando secondo condizioni di funzionalità.</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18</a:t>
            </a:fld>
            <a:endParaRPr lang="it-IT"/>
          </a:p>
        </p:txBody>
      </p:sp>
    </p:spTree>
    <p:extLst>
      <p:ext uri="{BB962C8B-B14F-4D97-AF65-F5344CB8AC3E}">
        <p14:creationId xmlns:p14="http://schemas.microsoft.com/office/powerpoint/2010/main" val="13650113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03821"/>
          </a:xfrm>
        </p:spPr>
        <p:txBody>
          <a:bodyPr>
            <a:normAutofit/>
          </a:bodyPr>
          <a:lstStyle/>
          <a:p>
            <a:pPr algn="ctr"/>
            <a:r>
              <a:rPr lang="it-IT" sz="3600" b="1" dirty="0"/>
              <a:t>PROCESSI DI DECLINO E DI CRISI: FATTORI INFLUENTI</a:t>
            </a:r>
          </a:p>
        </p:txBody>
      </p:sp>
      <p:sp>
        <p:nvSpPr>
          <p:cNvPr id="3" name="Segnaposto contenuto 2"/>
          <p:cNvSpPr>
            <a:spLocks noGrp="1"/>
          </p:cNvSpPr>
          <p:nvPr>
            <p:ph idx="1"/>
          </p:nvPr>
        </p:nvSpPr>
        <p:spPr>
          <a:xfrm>
            <a:off x="838200" y="1236372"/>
            <a:ext cx="10515600" cy="4805654"/>
          </a:xfrm>
        </p:spPr>
        <p:txBody>
          <a:bodyPr>
            <a:normAutofit/>
          </a:bodyPr>
          <a:lstStyle/>
          <a:p>
            <a:pPr>
              <a:buFont typeface="Wingdings" panose="05000000000000000000" pitchFamily="2" charset="2"/>
              <a:buChar char="à"/>
            </a:pPr>
            <a:r>
              <a:rPr lang="it-IT" b="1" dirty="0" smtClean="0"/>
              <a:t>Fattori esterni: </a:t>
            </a:r>
            <a:r>
              <a:rPr lang="it-IT" dirty="0" smtClean="0"/>
              <a:t>fenomeni </a:t>
            </a:r>
            <a:r>
              <a:rPr lang="it-IT" dirty="0"/>
              <a:t>macro‐economici </a:t>
            </a:r>
            <a:endParaRPr lang="it-IT" dirty="0" smtClean="0"/>
          </a:p>
          <a:p>
            <a:pPr marL="0" indent="0">
              <a:buNone/>
            </a:pPr>
            <a:r>
              <a:rPr lang="it-IT" sz="2400" dirty="0" smtClean="0"/>
              <a:t>• </a:t>
            </a:r>
            <a:r>
              <a:rPr lang="it-IT" sz="2400" dirty="0"/>
              <a:t>le crisi </a:t>
            </a:r>
            <a:r>
              <a:rPr lang="it-IT" sz="2400" dirty="0" smtClean="0"/>
              <a:t>di settore</a:t>
            </a:r>
          </a:p>
          <a:p>
            <a:r>
              <a:rPr lang="it-IT" sz="2400" dirty="0" smtClean="0"/>
              <a:t>Le crisi economiche </a:t>
            </a:r>
            <a:r>
              <a:rPr lang="it-IT" sz="2400" dirty="0"/>
              <a:t>generali;</a:t>
            </a:r>
          </a:p>
          <a:p>
            <a:pPr marL="0" indent="0">
              <a:buNone/>
            </a:pPr>
            <a:r>
              <a:rPr lang="it-IT" sz="2400" dirty="0"/>
              <a:t>• le turbative imprevedibili del contesto di riferimento</a:t>
            </a:r>
            <a:r>
              <a:rPr lang="it-IT" sz="2400" dirty="0" smtClean="0"/>
              <a:t>,</a:t>
            </a:r>
          </a:p>
          <a:p>
            <a:pPr marL="0" indent="0">
              <a:buNone/>
            </a:pPr>
            <a:r>
              <a:rPr lang="it-IT" sz="3000" dirty="0"/>
              <a:t> </a:t>
            </a:r>
            <a:r>
              <a:rPr lang="it-IT" sz="3000" dirty="0" smtClean="0">
                <a:sym typeface="Wingdings" panose="05000000000000000000" pitchFamily="2" charset="2"/>
              </a:rPr>
              <a:t> </a:t>
            </a:r>
            <a:r>
              <a:rPr lang="it-IT" sz="3000" b="1" dirty="0" smtClean="0"/>
              <a:t>cambiamenti </a:t>
            </a:r>
            <a:r>
              <a:rPr lang="it-IT" sz="3000" b="1" dirty="0"/>
              <a:t>inerenti l’attività economica dell’azienda</a:t>
            </a:r>
          </a:p>
          <a:p>
            <a:pPr marL="0" indent="0">
              <a:buNone/>
            </a:pPr>
            <a:r>
              <a:rPr lang="it-IT" sz="2400" dirty="0" smtClean="0"/>
              <a:t>• </a:t>
            </a:r>
            <a:r>
              <a:rPr lang="it-IT" sz="2400" dirty="0"/>
              <a:t>un elevato tasso di innovazione tecnologica;</a:t>
            </a:r>
          </a:p>
          <a:p>
            <a:pPr marL="0" indent="0">
              <a:buNone/>
            </a:pPr>
            <a:r>
              <a:rPr lang="it-IT" sz="2400" dirty="0"/>
              <a:t>• il rincaro del costo del lavoro;</a:t>
            </a:r>
          </a:p>
          <a:p>
            <a:pPr marL="0" indent="0">
              <a:buNone/>
            </a:pPr>
            <a:r>
              <a:rPr lang="it-IT" sz="2400" dirty="0"/>
              <a:t>• il rincaro delle materie prime e dei prodotti energetici;</a:t>
            </a:r>
          </a:p>
          <a:p>
            <a:pPr marL="0" indent="0">
              <a:buNone/>
            </a:pPr>
            <a:r>
              <a:rPr lang="it-IT" sz="2400" dirty="0"/>
              <a:t>• un elevato tasso di accelerazione di processi innovativi.</a:t>
            </a:r>
          </a:p>
          <a:p>
            <a:pPr>
              <a:buFont typeface="Wingdings" panose="05000000000000000000" pitchFamily="2" charset="2"/>
              <a:buChar char="à"/>
            </a:pP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19</a:t>
            </a:fld>
            <a:endParaRPr lang="it-IT"/>
          </a:p>
        </p:txBody>
      </p:sp>
    </p:spTree>
    <p:extLst>
      <p:ext uri="{BB962C8B-B14F-4D97-AF65-F5344CB8AC3E}">
        <p14:creationId xmlns:p14="http://schemas.microsoft.com/office/powerpoint/2010/main" val="377627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PARLARE DI CRISI PARTENDO DALL’ANALISI DEI FATTORI COMPETITIVI</a:t>
            </a:r>
            <a:endParaRPr lang="it-IT" dirty="0"/>
          </a:p>
        </p:txBody>
      </p:sp>
      <p:sp>
        <p:nvSpPr>
          <p:cNvPr id="3" name="Segnaposto contenuto 2"/>
          <p:cNvSpPr>
            <a:spLocks noGrp="1"/>
          </p:cNvSpPr>
          <p:nvPr>
            <p:ph idx="1"/>
          </p:nvPr>
        </p:nvSpPr>
        <p:spPr/>
        <p:txBody>
          <a:bodyPr/>
          <a:lstStyle/>
          <a:p>
            <a:r>
              <a:rPr lang="it-IT" dirty="0"/>
              <a:t>C</a:t>
            </a:r>
            <a:r>
              <a:rPr lang="it-IT" dirty="0" smtClean="0"/>
              <a:t>osa determina  il «successo delle aziende» ?</a:t>
            </a:r>
          </a:p>
          <a:p>
            <a:endParaRPr lang="it-IT" dirty="0"/>
          </a:p>
          <a:p>
            <a:r>
              <a:rPr lang="it-IT" dirty="0" smtClean="0"/>
              <a:t>Sistemi competitivi e attori del sistema competitivo di Porter</a:t>
            </a:r>
          </a:p>
          <a:p>
            <a:endParaRPr lang="it-IT" dirty="0"/>
          </a:p>
          <a:p>
            <a:r>
              <a:rPr lang="it-IT" dirty="0" smtClean="0"/>
              <a:t>Strategia </a:t>
            </a:r>
            <a:r>
              <a:rPr lang="it-IT" i="1" dirty="0" smtClean="0"/>
              <a:t>prodotto/mercato /tecnologia</a:t>
            </a:r>
          </a:p>
          <a:p>
            <a:endParaRPr lang="it-IT" dirty="0" smtClean="0"/>
          </a:p>
          <a:p>
            <a:r>
              <a:rPr lang="it-IT" dirty="0" smtClean="0"/>
              <a:t>Dallo </a:t>
            </a:r>
            <a:r>
              <a:rPr lang="it-IT" i="1" dirty="0" err="1" smtClean="0"/>
              <a:t>shareholder</a:t>
            </a:r>
            <a:r>
              <a:rPr lang="it-IT" i="1" dirty="0" smtClean="0"/>
              <a:t> </a:t>
            </a:r>
            <a:r>
              <a:rPr lang="it-IT" i="1" dirty="0" err="1" smtClean="0"/>
              <a:t>value</a:t>
            </a:r>
            <a:r>
              <a:rPr lang="it-IT" i="1" dirty="0" smtClean="0"/>
              <a:t> </a:t>
            </a:r>
            <a:r>
              <a:rPr lang="it-IT" dirty="0" smtClean="0"/>
              <a:t>allo </a:t>
            </a:r>
            <a:r>
              <a:rPr lang="it-IT" i="1" dirty="0" err="1" smtClean="0"/>
              <a:t>schared</a:t>
            </a:r>
            <a:r>
              <a:rPr lang="it-IT" i="1" dirty="0" smtClean="0"/>
              <a:t> </a:t>
            </a:r>
            <a:r>
              <a:rPr lang="it-IT" i="1" dirty="0" err="1" smtClean="0"/>
              <a:t>value</a:t>
            </a:r>
            <a:r>
              <a:rPr lang="it-IT" i="1" dirty="0" smtClean="0"/>
              <a:t> </a:t>
            </a:r>
            <a:r>
              <a:rPr lang="it-IT" dirty="0" smtClean="0"/>
              <a:t>(HBR 2011)</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a:t>
            </a:fld>
            <a:endParaRPr lang="it-IT"/>
          </a:p>
        </p:txBody>
      </p:sp>
    </p:spTree>
    <p:extLst>
      <p:ext uri="{BB962C8B-B14F-4D97-AF65-F5344CB8AC3E}">
        <p14:creationId xmlns:p14="http://schemas.microsoft.com/office/powerpoint/2010/main" val="4080896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Crisi da problemi </a:t>
            </a:r>
            <a:r>
              <a:rPr lang="it-IT" dirty="0"/>
              <a:t>strutturali del territorio in cui le imprese operano</a:t>
            </a:r>
          </a:p>
        </p:txBody>
      </p:sp>
      <p:sp>
        <p:nvSpPr>
          <p:cNvPr id="3" name="Segnaposto contenuto 2"/>
          <p:cNvSpPr>
            <a:spLocks noGrp="1"/>
          </p:cNvSpPr>
          <p:nvPr>
            <p:ph idx="1"/>
          </p:nvPr>
        </p:nvSpPr>
        <p:spPr/>
        <p:txBody>
          <a:bodyPr/>
          <a:lstStyle/>
          <a:p>
            <a:pPr marL="0" indent="0">
              <a:buNone/>
            </a:pPr>
            <a:r>
              <a:rPr lang="it-IT" b="1" dirty="0" smtClean="0"/>
              <a:t>carenza </a:t>
            </a:r>
            <a:r>
              <a:rPr lang="it-IT" b="1" dirty="0"/>
              <a:t>o assenza:</a:t>
            </a:r>
          </a:p>
          <a:p>
            <a:r>
              <a:rPr lang="it-IT" dirty="0" smtClean="0"/>
              <a:t>di </a:t>
            </a:r>
            <a:r>
              <a:rPr lang="it-IT" dirty="0"/>
              <a:t>infrastrutture;</a:t>
            </a:r>
          </a:p>
          <a:p>
            <a:r>
              <a:rPr lang="it-IT" dirty="0" smtClean="0"/>
              <a:t>del </a:t>
            </a:r>
            <a:r>
              <a:rPr lang="it-IT" dirty="0"/>
              <a:t>sistema bancario;</a:t>
            </a:r>
          </a:p>
          <a:p>
            <a:r>
              <a:rPr lang="it-IT" dirty="0" smtClean="0"/>
              <a:t>dei </a:t>
            </a:r>
            <a:r>
              <a:rPr lang="it-IT" dirty="0"/>
              <a:t>mercati finanziari;</a:t>
            </a:r>
          </a:p>
          <a:p>
            <a:r>
              <a:rPr lang="it-IT" dirty="0" smtClean="0"/>
              <a:t>delle </a:t>
            </a:r>
            <a:r>
              <a:rPr lang="it-IT" dirty="0"/>
              <a:t>capacità imprenditoriali e manageriali.</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20</a:t>
            </a:fld>
            <a:endParaRPr lang="it-IT"/>
          </a:p>
        </p:txBody>
      </p:sp>
    </p:spTree>
    <p:extLst>
      <p:ext uri="{BB962C8B-B14F-4D97-AF65-F5344CB8AC3E}">
        <p14:creationId xmlns:p14="http://schemas.microsoft.com/office/powerpoint/2010/main" val="1286288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39427"/>
          </a:xfrm>
        </p:spPr>
        <p:txBody>
          <a:bodyPr>
            <a:normAutofit fontScale="90000"/>
          </a:bodyPr>
          <a:lstStyle/>
          <a:p>
            <a:pPr algn="ctr"/>
            <a:r>
              <a:rPr lang="it-IT" b="1" dirty="0"/>
              <a:t>Fattori  </a:t>
            </a:r>
            <a:r>
              <a:rPr lang="it-IT" b="1" dirty="0" smtClean="0"/>
              <a:t>interni di crisi</a:t>
            </a:r>
            <a:endParaRPr lang="it-IT" b="1" dirty="0"/>
          </a:p>
        </p:txBody>
      </p:sp>
      <p:sp>
        <p:nvSpPr>
          <p:cNvPr id="3" name="Segnaposto contenuto 2"/>
          <p:cNvSpPr>
            <a:spLocks noGrp="1"/>
          </p:cNvSpPr>
          <p:nvPr>
            <p:ph idx="1"/>
          </p:nvPr>
        </p:nvSpPr>
        <p:spPr>
          <a:xfrm>
            <a:off x="838200" y="1004552"/>
            <a:ext cx="10515600" cy="5172411"/>
          </a:xfrm>
        </p:spPr>
        <p:txBody>
          <a:bodyPr>
            <a:normAutofit lnSpcReduction="10000"/>
          </a:bodyPr>
          <a:lstStyle/>
          <a:p>
            <a:r>
              <a:rPr lang="it-IT" dirty="0" smtClean="0"/>
              <a:t>inefficienze </a:t>
            </a:r>
            <a:r>
              <a:rPr lang="it-IT" dirty="0"/>
              <a:t>di tipo organizzativo;</a:t>
            </a:r>
          </a:p>
          <a:p>
            <a:r>
              <a:rPr lang="it-IT" dirty="0" smtClean="0"/>
              <a:t>inefficienze </a:t>
            </a:r>
            <a:r>
              <a:rPr lang="it-IT" dirty="0"/>
              <a:t>di tipo produttivo;</a:t>
            </a:r>
          </a:p>
          <a:p>
            <a:r>
              <a:rPr lang="it-IT" dirty="0" smtClean="0"/>
              <a:t>inefficienze </a:t>
            </a:r>
            <a:r>
              <a:rPr lang="it-IT" dirty="0"/>
              <a:t>di gestione manageriale;</a:t>
            </a:r>
          </a:p>
          <a:p>
            <a:r>
              <a:rPr lang="it-IT" dirty="0" smtClean="0"/>
              <a:t>squilibri </a:t>
            </a:r>
            <a:r>
              <a:rPr lang="it-IT" dirty="0"/>
              <a:t>patrimoniali e della gestione finanziaria</a:t>
            </a:r>
            <a:r>
              <a:rPr lang="it-IT" dirty="0" smtClean="0"/>
              <a:t>.</a:t>
            </a:r>
            <a:endParaRPr lang="it-IT" dirty="0"/>
          </a:p>
          <a:p>
            <a:pPr marL="0" indent="0" algn="ctr">
              <a:buNone/>
            </a:pPr>
            <a:r>
              <a:rPr lang="it-IT" b="1" dirty="0" smtClean="0"/>
              <a:t>ovvero</a:t>
            </a:r>
            <a:endParaRPr lang="it-IT" b="1" dirty="0"/>
          </a:p>
          <a:p>
            <a:pPr marL="0" indent="0">
              <a:buNone/>
            </a:pPr>
            <a:r>
              <a:rPr lang="it-IT" dirty="0" smtClean="0"/>
              <a:t>Cinque tipi di cause generative di crisi: </a:t>
            </a:r>
          </a:p>
          <a:p>
            <a:pPr marL="0" indent="0">
              <a:buNone/>
            </a:pPr>
            <a:r>
              <a:rPr lang="it-IT" dirty="0"/>
              <a:t>1. inefficienza;</a:t>
            </a:r>
          </a:p>
          <a:p>
            <a:pPr marL="0" indent="0">
              <a:buNone/>
            </a:pPr>
            <a:r>
              <a:rPr lang="it-IT" dirty="0"/>
              <a:t>2. </a:t>
            </a:r>
            <a:r>
              <a:rPr lang="it-IT" dirty="0" smtClean="0"/>
              <a:t>sovraccapacità/rigidità</a:t>
            </a:r>
            <a:r>
              <a:rPr lang="it-IT" dirty="0"/>
              <a:t>;</a:t>
            </a:r>
          </a:p>
          <a:p>
            <a:pPr marL="0" indent="0">
              <a:buNone/>
            </a:pPr>
            <a:r>
              <a:rPr lang="it-IT" dirty="0"/>
              <a:t>3. carenza di programmazione;</a:t>
            </a:r>
          </a:p>
          <a:p>
            <a:pPr marL="0" indent="0">
              <a:buNone/>
            </a:pPr>
            <a:r>
              <a:rPr lang="it-IT" dirty="0"/>
              <a:t>4. decadimento di prodotti;</a:t>
            </a:r>
          </a:p>
          <a:p>
            <a:pPr marL="0" indent="0">
              <a:buNone/>
            </a:pPr>
            <a:r>
              <a:rPr lang="it-IT" dirty="0"/>
              <a:t>5. squilibrio finanziario.</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21</a:t>
            </a:fld>
            <a:endParaRPr lang="it-IT"/>
          </a:p>
        </p:txBody>
      </p:sp>
    </p:spTree>
    <p:extLst>
      <p:ext uri="{BB962C8B-B14F-4D97-AF65-F5344CB8AC3E}">
        <p14:creationId xmlns:p14="http://schemas.microsoft.com/office/powerpoint/2010/main" val="2276560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Dopo la fase di diagnosi……</a:t>
            </a:r>
            <a:endParaRPr lang="it-IT" dirty="0"/>
          </a:p>
        </p:txBody>
      </p:sp>
      <p:sp>
        <p:nvSpPr>
          <p:cNvPr id="3" name="Segnaposto contenuto 2"/>
          <p:cNvSpPr>
            <a:spLocks noGrp="1"/>
          </p:cNvSpPr>
          <p:nvPr>
            <p:ph idx="1"/>
          </p:nvPr>
        </p:nvSpPr>
        <p:spPr/>
        <p:txBody>
          <a:bodyPr/>
          <a:lstStyle/>
          <a:p>
            <a:pPr marL="0" indent="0" algn="ctr">
              <a:buNone/>
            </a:pPr>
            <a:r>
              <a:rPr lang="it-IT" dirty="0" smtClean="0"/>
              <a:t>Impostazione piano di risanamento</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22</a:t>
            </a:fld>
            <a:endParaRPr lang="it-IT"/>
          </a:p>
        </p:txBody>
      </p:sp>
    </p:spTree>
    <p:extLst>
      <p:ext uri="{BB962C8B-B14F-4D97-AF65-F5344CB8AC3E}">
        <p14:creationId xmlns:p14="http://schemas.microsoft.com/office/powerpoint/2010/main" val="1434557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90943"/>
          </a:xfrm>
        </p:spPr>
        <p:txBody>
          <a:bodyPr>
            <a:normAutofit fontScale="90000"/>
          </a:bodyPr>
          <a:lstStyle/>
          <a:p>
            <a:pPr algn="ctr"/>
            <a:r>
              <a:rPr lang="it-IT" dirty="0"/>
              <a:t>AREE CRITICHE DELLA GESTIONE</a:t>
            </a:r>
          </a:p>
        </p:txBody>
      </p:sp>
      <p:sp>
        <p:nvSpPr>
          <p:cNvPr id="3" name="Segnaposto contenuto 2"/>
          <p:cNvSpPr>
            <a:spLocks noGrp="1"/>
          </p:cNvSpPr>
          <p:nvPr>
            <p:ph sz="half" idx="1"/>
          </p:nvPr>
        </p:nvSpPr>
        <p:spPr>
          <a:xfrm>
            <a:off x="838200" y="953037"/>
            <a:ext cx="5181600" cy="5223926"/>
          </a:xfrm>
        </p:spPr>
        <p:txBody>
          <a:bodyPr>
            <a:normAutofit fontScale="92500" lnSpcReduction="20000"/>
          </a:bodyPr>
          <a:lstStyle/>
          <a:p>
            <a:pPr marL="0" indent="0">
              <a:buNone/>
            </a:pPr>
            <a:r>
              <a:rPr lang="it-IT" dirty="0"/>
              <a:t>1</a:t>
            </a:r>
            <a:r>
              <a:rPr lang="it-IT" b="1" dirty="0"/>
              <a:t>. Area organizzativa</a:t>
            </a:r>
            <a:r>
              <a:rPr lang="it-IT" dirty="0"/>
              <a:t>:</a:t>
            </a:r>
          </a:p>
          <a:p>
            <a:pPr marL="0" indent="0">
              <a:buNone/>
            </a:pPr>
            <a:r>
              <a:rPr lang="it-IT" dirty="0"/>
              <a:t>•stile di direzione;</a:t>
            </a:r>
          </a:p>
          <a:p>
            <a:pPr marL="0" indent="0">
              <a:buNone/>
            </a:pPr>
            <a:r>
              <a:rPr lang="it-IT" dirty="0"/>
              <a:t>•politica del personale;</a:t>
            </a:r>
          </a:p>
          <a:p>
            <a:pPr marL="0" indent="0">
              <a:buNone/>
            </a:pPr>
            <a:r>
              <a:rPr lang="it-IT" dirty="0"/>
              <a:t>•pianificazione aziendale e sistemi di reporting</a:t>
            </a:r>
            <a:r>
              <a:rPr lang="it-IT" dirty="0" smtClean="0"/>
              <a:t>;</a:t>
            </a:r>
          </a:p>
          <a:p>
            <a:pPr marL="0" indent="0">
              <a:buNone/>
            </a:pPr>
            <a:r>
              <a:rPr lang="it-IT" dirty="0"/>
              <a:t>•orientamento al business e </a:t>
            </a:r>
            <a:r>
              <a:rPr lang="it-IT" dirty="0" smtClean="0"/>
              <a:t> struttura </a:t>
            </a:r>
            <a:r>
              <a:rPr lang="it-IT" dirty="0"/>
              <a:t>operativa aziendale</a:t>
            </a:r>
            <a:r>
              <a:rPr lang="it-IT" dirty="0" smtClean="0"/>
              <a:t>.</a:t>
            </a:r>
          </a:p>
          <a:p>
            <a:pPr marL="0" indent="0">
              <a:buNone/>
            </a:pPr>
            <a:endParaRPr lang="it-IT" dirty="0" smtClean="0"/>
          </a:p>
          <a:p>
            <a:pPr marL="0" indent="0">
              <a:buNone/>
            </a:pPr>
            <a:r>
              <a:rPr lang="it-IT" dirty="0"/>
              <a:t>3. </a:t>
            </a:r>
            <a:r>
              <a:rPr lang="it-IT" b="1" dirty="0"/>
              <a:t>Area amministrativa</a:t>
            </a:r>
            <a:r>
              <a:rPr lang="it-IT" dirty="0"/>
              <a:t>:</a:t>
            </a:r>
          </a:p>
          <a:p>
            <a:pPr marL="0" indent="0">
              <a:buNone/>
            </a:pPr>
            <a:r>
              <a:rPr lang="it-IT" dirty="0"/>
              <a:t>•programmazione aziendale;</a:t>
            </a:r>
          </a:p>
          <a:p>
            <a:pPr marL="0" indent="0">
              <a:buNone/>
            </a:pPr>
            <a:r>
              <a:rPr lang="it-IT" dirty="0"/>
              <a:t>•struttura amministrativo‐contabile;</a:t>
            </a:r>
          </a:p>
          <a:p>
            <a:pPr marL="0" indent="0">
              <a:buNone/>
            </a:pPr>
            <a:r>
              <a:rPr lang="it-IT" dirty="0"/>
              <a:t>•processi direzionali decisionali.</a:t>
            </a:r>
          </a:p>
        </p:txBody>
      </p:sp>
      <p:sp>
        <p:nvSpPr>
          <p:cNvPr id="4" name="Segnaposto contenuto 3"/>
          <p:cNvSpPr>
            <a:spLocks noGrp="1"/>
          </p:cNvSpPr>
          <p:nvPr>
            <p:ph sz="half" idx="2"/>
          </p:nvPr>
        </p:nvSpPr>
        <p:spPr>
          <a:xfrm>
            <a:off x="6172200" y="953038"/>
            <a:ext cx="5181600" cy="5223926"/>
          </a:xfrm>
        </p:spPr>
        <p:txBody>
          <a:bodyPr>
            <a:normAutofit fontScale="92500" lnSpcReduction="20000"/>
          </a:bodyPr>
          <a:lstStyle/>
          <a:p>
            <a:pPr marL="0" indent="0">
              <a:buNone/>
            </a:pPr>
            <a:r>
              <a:rPr lang="it-IT" dirty="0"/>
              <a:t>2</a:t>
            </a:r>
            <a:r>
              <a:rPr lang="it-IT" b="1" dirty="0"/>
              <a:t>. Area tecnico‐produttiva</a:t>
            </a:r>
            <a:r>
              <a:rPr lang="it-IT" dirty="0"/>
              <a:t>:</a:t>
            </a:r>
          </a:p>
          <a:p>
            <a:pPr marL="0" indent="0">
              <a:buNone/>
            </a:pPr>
            <a:r>
              <a:rPr lang="it-IT" dirty="0"/>
              <a:t>•obsolescenza degli impianti o della tecnologia;</a:t>
            </a:r>
          </a:p>
          <a:p>
            <a:pPr marL="0" indent="0">
              <a:buNone/>
            </a:pPr>
            <a:r>
              <a:rPr lang="it-IT" dirty="0"/>
              <a:t>•sovradimensionamento;</a:t>
            </a:r>
          </a:p>
          <a:p>
            <a:pPr marL="0" indent="0">
              <a:buNone/>
            </a:pPr>
            <a:r>
              <a:rPr lang="it-IT" dirty="0"/>
              <a:t>•logistica inadeguata;</a:t>
            </a:r>
          </a:p>
          <a:p>
            <a:pPr marL="0" indent="0">
              <a:buNone/>
            </a:pPr>
            <a:r>
              <a:rPr lang="it-IT" dirty="0"/>
              <a:t>•flussi e fasi di lavorazioni inutili;</a:t>
            </a:r>
          </a:p>
          <a:p>
            <a:pPr marL="0" indent="0">
              <a:buNone/>
            </a:pPr>
            <a:r>
              <a:rPr lang="it-IT" dirty="0"/>
              <a:t>•periodi di lavorazione e immagazzinamento inadeguati;</a:t>
            </a:r>
          </a:p>
          <a:p>
            <a:pPr marL="0" indent="0">
              <a:buNone/>
            </a:pPr>
            <a:r>
              <a:rPr lang="it-IT" dirty="0"/>
              <a:t>•inopportuna gestione delle scorte;</a:t>
            </a:r>
          </a:p>
          <a:p>
            <a:pPr marL="0" indent="0">
              <a:buNone/>
            </a:pPr>
            <a:r>
              <a:rPr lang="it-IT" dirty="0"/>
              <a:t>•assenza di controllo della qualità;</a:t>
            </a:r>
          </a:p>
          <a:p>
            <a:pPr marL="0" indent="0">
              <a:buNone/>
            </a:pPr>
            <a:r>
              <a:rPr lang="it-IT" dirty="0"/>
              <a:t>•insufficiente formazione del personale addetto;</a:t>
            </a:r>
          </a:p>
          <a:p>
            <a:pPr marL="0" indent="0">
              <a:buNone/>
            </a:pPr>
            <a:r>
              <a:rPr lang="it-IT" dirty="0"/>
              <a:t>•scarsi o inesistenti rapporti con le altre funzioni aziendali.</a:t>
            </a:r>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23</a:t>
            </a:fld>
            <a:endParaRPr lang="it-IT"/>
          </a:p>
        </p:txBody>
      </p:sp>
    </p:spTree>
    <p:extLst>
      <p:ext uri="{BB962C8B-B14F-4D97-AF65-F5344CB8AC3E}">
        <p14:creationId xmlns:p14="http://schemas.microsoft.com/office/powerpoint/2010/main" val="3856160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81095"/>
          </a:xfrm>
        </p:spPr>
        <p:txBody>
          <a:bodyPr>
            <a:normAutofit/>
          </a:bodyPr>
          <a:lstStyle/>
          <a:p>
            <a:r>
              <a:rPr lang="it-IT" sz="3600" b="1" dirty="0" smtClean="0"/>
              <a:t>GESTIONE </a:t>
            </a:r>
            <a:r>
              <a:rPr lang="it-IT" sz="3600" b="1" dirty="0"/>
              <a:t>DELLA CRISI E ATTIVITA’ DI CONTROLLO</a:t>
            </a:r>
          </a:p>
        </p:txBody>
      </p:sp>
      <p:sp>
        <p:nvSpPr>
          <p:cNvPr id="3" name="Segnaposto contenuto 2"/>
          <p:cNvSpPr>
            <a:spLocks noGrp="1"/>
          </p:cNvSpPr>
          <p:nvPr>
            <p:ph sz="half" idx="1"/>
          </p:nvPr>
        </p:nvSpPr>
        <p:spPr>
          <a:xfrm>
            <a:off x="838200" y="1146220"/>
            <a:ext cx="5181600" cy="5030743"/>
          </a:xfrm>
        </p:spPr>
        <p:txBody>
          <a:bodyPr>
            <a:normAutofit fontScale="55000" lnSpcReduction="20000"/>
          </a:bodyPr>
          <a:lstStyle/>
          <a:p>
            <a:pPr marL="0" indent="0">
              <a:buNone/>
            </a:pPr>
            <a:r>
              <a:rPr lang="it-IT" dirty="0" smtClean="0"/>
              <a:t>1 </a:t>
            </a:r>
            <a:r>
              <a:rPr lang="it-IT" b="1" dirty="0"/>
              <a:t>Gestione della crisi da inefficienza</a:t>
            </a:r>
          </a:p>
          <a:p>
            <a:pPr marL="0" indent="0">
              <a:buNone/>
            </a:pPr>
            <a:r>
              <a:rPr lang="it-IT" sz="2400" dirty="0"/>
              <a:t>L’inefficienza può riguardare l’area commerciale, l’area amministrativa, </a:t>
            </a:r>
            <a:r>
              <a:rPr lang="it-IT" sz="2400" dirty="0" smtClean="0"/>
              <a:t>l’area organizzativa </a:t>
            </a:r>
            <a:r>
              <a:rPr lang="it-IT" sz="2400" dirty="0"/>
              <a:t>e l’area finanziaria, investendo:</a:t>
            </a:r>
          </a:p>
          <a:p>
            <a:pPr marL="0" indent="0">
              <a:buNone/>
            </a:pPr>
            <a:r>
              <a:rPr lang="it-IT" dirty="0"/>
              <a:t>a) il ciclo di magazzino;</a:t>
            </a:r>
          </a:p>
          <a:p>
            <a:pPr marL="0" indent="0">
              <a:buNone/>
            </a:pPr>
            <a:r>
              <a:rPr lang="it-IT" dirty="0"/>
              <a:t>b) il ciclo di spesa;</a:t>
            </a:r>
          </a:p>
          <a:p>
            <a:pPr marL="0" indent="0">
              <a:buNone/>
            </a:pPr>
            <a:r>
              <a:rPr lang="it-IT" dirty="0"/>
              <a:t>c) il ciclo dei ricavi;</a:t>
            </a:r>
          </a:p>
          <a:p>
            <a:pPr marL="0" indent="0">
              <a:buNone/>
            </a:pPr>
            <a:r>
              <a:rPr lang="it-IT" dirty="0"/>
              <a:t>d) il ciclo finanziario</a:t>
            </a:r>
            <a:r>
              <a:rPr lang="it-IT" dirty="0" smtClean="0"/>
              <a:t>.</a:t>
            </a:r>
          </a:p>
          <a:p>
            <a:pPr marL="0" indent="0">
              <a:buNone/>
            </a:pPr>
            <a:endParaRPr lang="it-IT" dirty="0" smtClean="0"/>
          </a:p>
          <a:p>
            <a:pPr marL="0" indent="0">
              <a:buNone/>
            </a:pPr>
            <a:r>
              <a:rPr lang="it-IT" dirty="0" smtClean="0"/>
              <a:t>2 </a:t>
            </a:r>
            <a:r>
              <a:rPr lang="it-IT" b="1" dirty="0"/>
              <a:t>Gestione della crisi da </a:t>
            </a:r>
            <a:r>
              <a:rPr lang="it-IT" b="1" dirty="0" smtClean="0"/>
              <a:t>sovraccapacità</a:t>
            </a:r>
            <a:endParaRPr lang="it-IT" b="1" dirty="0"/>
          </a:p>
          <a:p>
            <a:pPr marL="0" indent="0">
              <a:buNone/>
            </a:pPr>
            <a:r>
              <a:rPr lang="it-IT" sz="2400" dirty="0"/>
              <a:t>Nell’ambito delle crisi da </a:t>
            </a:r>
            <a:r>
              <a:rPr lang="it-IT" sz="2400" dirty="0" smtClean="0"/>
              <a:t>sovraccapacità </a:t>
            </a:r>
            <a:r>
              <a:rPr lang="it-IT" sz="2400" dirty="0"/>
              <a:t>la verifica delle inefficienze va </a:t>
            </a:r>
            <a:r>
              <a:rPr lang="it-IT" sz="2400" dirty="0" smtClean="0"/>
              <a:t>rivolta principalmente</a:t>
            </a:r>
            <a:r>
              <a:rPr lang="it-IT" sz="2400" dirty="0"/>
              <a:t>:</a:t>
            </a:r>
          </a:p>
          <a:p>
            <a:pPr marL="0" indent="0">
              <a:buNone/>
            </a:pPr>
            <a:r>
              <a:rPr lang="it-IT" dirty="0"/>
              <a:t>• ai costi degli impianti;</a:t>
            </a:r>
          </a:p>
          <a:p>
            <a:pPr marL="0" indent="0">
              <a:buNone/>
            </a:pPr>
            <a:r>
              <a:rPr lang="it-IT" dirty="0"/>
              <a:t>• ai costi della struttura aziendale</a:t>
            </a:r>
            <a:r>
              <a:rPr lang="it-IT" dirty="0" smtClean="0"/>
              <a:t>;</a:t>
            </a:r>
          </a:p>
          <a:p>
            <a:pPr marL="0" indent="0">
              <a:buNone/>
            </a:pPr>
            <a:r>
              <a:rPr lang="it-IT" dirty="0"/>
              <a:t>• alla diversificazione della </a:t>
            </a:r>
            <a:r>
              <a:rPr lang="it-IT" dirty="0" smtClean="0"/>
              <a:t>produzione.</a:t>
            </a:r>
          </a:p>
          <a:p>
            <a:pPr marL="0" indent="0">
              <a:buNone/>
            </a:pPr>
            <a:r>
              <a:rPr lang="it-IT" b="1" dirty="0" smtClean="0"/>
              <a:t>5 Squilibrio finanziario</a:t>
            </a:r>
          </a:p>
          <a:p>
            <a:r>
              <a:rPr lang="it-IT" dirty="0" smtClean="0"/>
              <a:t>Consolidamento dei debiti</a:t>
            </a:r>
          </a:p>
          <a:p>
            <a:r>
              <a:rPr lang="it-IT" dirty="0" smtClean="0"/>
              <a:t>Nuovo </a:t>
            </a:r>
            <a:r>
              <a:rPr lang="it-IT" dirty="0" err="1" smtClean="0"/>
              <a:t>equity</a:t>
            </a:r>
            <a:r>
              <a:rPr lang="it-IT" dirty="0" smtClean="0"/>
              <a:t> (apertura soci esterni..)</a:t>
            </a:r>
          </a:p>
          <a:p>
            <a:r>
              <a:rPr lang="it-IT" dirty="0" smtClean="0"/>
              <a:t>Piani di risanamento …….</a:t>
            </a:r>
            <a:endParaRPr lang="it-IT" dirty="0"/>
          </a:p>
        </p:txBody>
      </p:sp>
      <p:sp>
        <p:nvSpPr>
          <p:cNvPr id="4" name="Segnaposto contenuto 3"/>
          <p:cNvSpPr>
            <a:spLocks noGrp="1"/>
          </p:cNvSpPr>
          <p:nvPr>
            <p:ph sz="half" idx="2"/>
          </p:nvPr>
        </p:nvSpPr>
        <p:spPr>
          <a:xfrm>
            <a:off x="6172200" y="1146220"/>
            <a:ext cx="5181600" cy="5030743"/>
          </a:xfrm>
        </p:spPr>
        <p:txBody>
          <a:bodyPr>
            <a:normAutofit fontScale="55000" lnSpcReduction="20000"/>
          </a:bodyPr>
          <a:lstStyle/>
          <a:p>
            <a:pPr marL="0" indent="0">
              <a:buNone/>
            </a:pPr>
            <a:r>
              <a:rPr lang="it-IT" dirty="0" smtClean="0"/>
              <a:t>3 </a:t>
            </a:r>
            <a:r>
              <a:rPr lang="it-IT" b="1" dirty="0"/>
              <a:t>Gestione della crisi da carenza di programmazione</a:t>
            </a:r>
          </a:p>
          <a:p>
            <a:pPr marL="0" indent="0">
              <a:buNone/>
            </a:pPr>
            <a:r>
              <a:rPr lang="it-IT" sz="2400" dirty="0"/>
              <a:t>Nell’ambito delle crisi da carenza di programmazione la verifica delle inefficienze </a:t>
            </a:r>
            <a:r>
              <a:rPr lang="it-IT" sz="2400" dirty="0" smtClean="0"/>
              <a:t>va rivolta </a:t>
            </a:r>
            <a:r>
              <a:rPr lang="it-IT" sz="2400" dirty="0"/>
              <a:t>principalmente ai settori :</a:t>
            </a:r>
          </a:p>
          <a:p>
            <a:pPr marL="0" indent="0">
              <a:buNone/>
            </a:pPr>
            <a:r>
              <a:rPr lang="it-IT" dirty="0"/>
              <a:t>• marketing;</a:t>
            </a:r>
          </a:p>
          <a:p>
            <a:pPr marL="0" indent="0">
              <a:buNone/>
            </a:pPr>
            <a:r>
              <a:rPr lang="it-IT" dirty="0"/>
              <a:t>• produzione;</a:t>
            </a:r>
          </a:p>
          <a:p>
            <a:pPr marL="0" indent="0">
              <a:buNone/>
            </a:pPr>
            <a:r>
              <a:rPr lang="it-IT" dirty="0"/>
              <a:t>• costi generali;</a:t>
            </a:r>
          </a:p>
          <a:p>
            <a:pPr marL="0" indent="0">
              <a:buNone/>
            </a:pPr>
            <a:r>
              <a:rPr lang="it-IT" dirty="0"/>
              <a:t>• ricerca e sviluppo;</a:t>
            </a:r>
          </a:p>
          <a:p>
            <a:pPr marL="0" indent="0">
              <a:buNone/>
            </a:pPr>
            <a:r>
              <a:rPr lang="it-IT" dirty="0"/>
              <a:t>• investimenti dell’esercizio;</a:t>
            </a:r>
          </a:p>
          <a:p>
            <a:pPr marL="0" indent="0">
              <a:buNone/>
            </a:pPr>
            <a:r>
              <a:rPr lang="it-IT" dirty="0"/>
              <a:t>• fonti‐impieghi e budget di cassa</a:t>
            </a:r>
            <a:r>
              <a:rPr lang="it-IT" dirty="0" smtClean="0"/>
              <a:t>.</a:t>
            </a:r>
          </a:p>
          <a:p>
            <a:pPr marL="0" indent="0">
              <a:buNone/>
            </a:pPr>
            <a:endParaRPr lang="it-IT" dirty="0" smtClean="0"/>
          </a:p>
          <a:p>
            <a:pPr marL="0" indent="0">
              <a:buNone/>
            </a:pPr>
            <a:r>
              <a:rPr lang="it-IT" dirty="0" smtClean="0"/>
              <a:t>4 </a:t>
            </a:r>
            <a:r>
              <a:rPr lang="it-IT" b="1" dirty="0"/>
              <a:t>Gestione della crisi da decadimento dei prodotti</a:t>
            </a:r>
          </a:p>
          <a:p>
            <a:pPr marL="0" indent="0">
              <a:buNone/>
            </a:pPr>
            <a:r>
              <a:rPr lang="it-IT" dirty="0" smtClean="0"/>
              <a:t>1</a:t>
            </a:r>
            <a:r>
              <a:rPr lang="it-IT" dirty="0"/>
              <a:t>. </a:t>
            </a:r>
            <a:r>
              <a:rPr lang="it-IT" dirty="0" smtClean="0"/>
              <a:t>Prodotto “</a:t>
            </a:r>
            <a:r>
              <a:rPr lang="it-IT" dirty="0" err="1"/>
              <a:t>wildcat</a:t>
            </a:r>
            <a:r>
              <a:rPr lang="it-IT" dirty="0" smtClean="0"/>
              <a:t>”;</a:t>
            </a:r>
            <a:endParaRPr lang="it-IT" dirty="0"/>
          </a:p>
          <a:p>
            <a:pPr marL="0" indent="0">
              <a:buNone/>
            </a:pPr>
            <a:r>
              <a:rPr lang="it-IT" dirty="0"/>
              <a:t>2. prodotto </a:t>
            </a:r>
            <a:r>
              <a:rPr lang="it-IT" dirty="0" smtClean="0"/>
              <a:t>“</a:t>
            </a:r>
            <a:r>
              <a:rPr lang="it-IT" dirty="0"/>
              <a:t>star</a:t>
            </a:r>
            <a:r>
              <a:rPr lang="it-IT" dirty="0" smtClean="0"/>
              <a:t>”;</a:t>
            </a:r>
            <a:endParaRPr lang="it-IT" dirty="0"/>
          </a:p>
          <a:p>
            <a:pPr marL="0" indent="0">
              <a:buNone/>
            </a:pPr>
            <a:r>
              <a:rPr lang="it-IT" dirty="0"/>
              <a:t>3. prodotto </a:t>
            </a:r>
            <a:r>
              <a:rPr lang="it-IT" dirty="0" smtClean="0"/>
              <a:t>“</a:t>
            </a:r>
            <a:r>
              <a:rPr lang="it-IT" dirty="0" err="1"/>
              <a:t>cashcow</a:t>
            </a:r>
            <a:r>
              <a:rPr lang="it-IT" dirty="0" smtClean="0"/>
              <a:t>”;</a:t>
            </a:r>
            <a:endParaRPr lang="it-IT" dirty="0"/>
          </a:p>
          <a:p>
            <a:pPr marL="0" indent="0">
              <a:buNone/>
            </a:pPr>
            <a:r>
              <a:rPr lang="it-IT" dirty="0"/>
              <a:t>4. </a:t>
            </a:r>
            <a:r>
              <a:rPr lang="it-IT" dirty="0" smtClean="0"/>
              <a:t>Prodotto (“</a:t>
            </a:r>
            <a:r>
              <a:rPr lang="it-IT" dirty="0"/>
              <a:t>dog”).</a:t>
            </a:r>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24</a:t>
            </a:fld>
            <a:endParaRPr lang="it-IT"/>
          </a:p>
        </p:txBody>
      </p:sp>
    </p:spTree>
    <p:extLst>
      <p:ext uri="{BB962C8B-B14F-4D97-AF65-F5344CB8AC3E}">
        <p14:creationId xmlns:p14="http://schemas.microsoft.com/office/powerpoint/2010/main" val="550782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06852"/>
          </a:xfrm>
        </p:spPr>
        <p:txBody>
          <a:bodyPr/>
          <a:lstStyle/>
          <a:p>
            <a:pPr algn="ctr"/>
            <a:r>
              <a:rPr lang="it-IT" dirty="0" smtClean="0"/>
              <a:t>ANALISI DEI CICLI</a:t>
            </a:r>
            <a:endParaRPr lang="it-IT" dirty="0"/>
          </a:p>
        </p:txBody>
      </p:sp>
      <p:sp>
        <p:nvSpPr>
          <p:cNvPr id="3" name="Segnaposto contenuto 2"/>
          <p:cNvSpPr>
            <a:spLocks noGrp="1"/>
          </p:cNvSpPr>
          <p:nvPr>
            <p:ph sz="half" idx="1"/>
          </p:nvPr>
        </p:nvSpPr>
        <p:spPr>
          <a:xfrm>
            <a:off x="838200" y="1351365"/>
            <a:ext cx="5181600" cy="4351338"/>
          </a:xfrm>
        </p:spPr>
        <p:txBody>
          <a:bodyPr>
            <a:normAutofit fontScale="62500" lnSpcReduction="20000"/>
          </a:bodyPr>
          <a:lstStyle/>
          <a:p>
            <a:pPr marL="0" indent="0">
              <a:buNone/>
            </a:pPr>
            <a:r>
              <a:rPr lang="it-IT" dirty="0"/>
              <a:t>a) </a:t>
            </a:r>
            <a:r>
              <a:rPr lang="it-IT" b="1" dirty="0"/>
              <a:t>Ciclo di magazzino</a:t>
            </a:r>
          </a:p>
          <a:p>
            <a:pPr marL="0" indent="0">
              <a:buNone/>
            </a:pPr>
            <a:r>
              <a:rPr lang="it-IT" dirty="0"/>
              <a:t>Il ciclo di magazzino concerne i tempi di giacenza delle merci e dei fattori produttivi </a:t>
            </a:r>
            <a:r>
              <a:rPr lang="it-IT" dirty="0" smtClean="0"/>
              <a:t>a fecondità </a:t>
            </a:r>
            <a:r>
              <a:rPr lang="it-IT" dirty="0"/>
              <a:t>semplice, tipici delle imprese industriali (materie prime, prodotti in corso </a:t>
            </a:r>
            <a:r>
              <a:rPr lang="it-IT" dirty="0" smtClean="0"/>
              <a:t>di lavorazione</a:t>
            </a:r>
            <a:r>
              <a:rPr lang="it-IT" dirty="0"/>
              <a:t>, prodotti finiti).</a:t>
            </a:r>
          </a:p>
          <a:p>
            <a:pPr marL="0" indent="0">
              <a:buNone/>
            </a:pPr>
            <a:r>
              <a:rPr lang="it-IT" dirty="0"/>
              <a:t>In questo ciclo, le attività da monitorare con particolare attenzione sono:</a:t>
            </a:r>
          </a:p>
          <a:p>
            <a:pPr marL="0" indent="0">
              <a:buNone/>
            </a:pPr>
            <a:r>
              <a:rPr lang="it-IT" dirty="0"/>
              <a:t>• il ricevimento della merce e delle fatture;</a:t>
            </a:r>
          </a:p>
          <a:p>
            <a:pPr marL="0" indent="0">
              <a:buNone/>
            </a:pPr>
            <a:r>
              <a:rPr lang="it-IT" dirty="0"/>
              <a:t>• i controlli quantitativi e qualitativi;</a:t>
            </a:r>
          </a:p>
          <a:p>
            <a:pPr marL="0" indent="0">
              <a:buNone/>
            </a:pPr>
            <a:r>
              <a:rPr lang="it-IT" dirty="0"/>
              <a:t>• la verifica di ordini, bolle e fatture;</a:t>
            </a:r>
          </a:p>
          <a:p>
            <a:pPr marL="0" indent="0">
              <a:buNone/>
            </a:pPr>
            <a:r>
              <a:rPr lang="it-IT" dirty="0"/>
              <a:t>• il passaggio della merce ai reparti;</a:t>
            </a:r>
          </a:p>
          <a:p>
            <a:pPr marL="0" indent="0">
              <a:buNone/>
            </a:pPr>
            <a:r>
              <a:rPr lang="it-IT" dirty="0"/>
              <a:t>• la consegna della merce in uscita;</a:t>
            </a:r>
          </a:p>
          <a:p>
            <a:pPr marL="0" indent="0">
              <a:buNone/>
            </a:pPr>
            <a:r>
              <a:rPr lang="it-IT" dirty="0"/>
              <a:t>• i collegamenti con la contabilità analitica.</a:t>
            </a:r>
          </a:p>
        </p:txBody>
      </p:sp>
      <p:sp>
        <p:nvSpPr>
          <p:cNvPr id="4" name="Segnaposto contenuto 3"/>
          <p:cNvSpPr>
            <a:spLocks noGrp="1"/>
          </p:cNvSpPr>
          <p:nvPr>
            <p:ph sz="half" idx="2"/>
          </p:nvPr>
        </p:nvSpPr>
        <p:spPr>
          <a:xfrm>
            <a:off x="6172199" y="1004552"/>
            <a:ext cx="5315755" cy="5351797"/>
          </a:xfrm>
        </p:spPr>
        <p:txBody>
          <a:bodyPr>
            <a:normAutofit fontScale="62500" lnSpcReduction="20000"/>
          </a:bodyPr>
          <a:lstStyle/>
          <a:p>
            <a:pPr marL="0" indent="0">
              <a:buNone/>
            </a:pPr>
            <a:r>
              <a:rPr lang="it-IT" dirty="0"/>
              <a:t>b) </a:t>
            </a:r>
            <a:r>
              <a:rPr lang="it-IT" b="1" dirty="0"/>
              <a:t>Ciclo di spesa</a:t>
            </a:r>
          </a:p>
          <a:p>
            <a:pPr marL="0" indent="0">
              <a:buNone/>
            </a:pPr>
            <a:r>
              <a:rPr lang="it-IT" dirty="0"/>
              <a:t>Nell’ambito </a:t>
            </a:r>
            <a:r>
              <a:rPr lang="it-IT" dirty="0" err="1"/>
              <a:t>deI</a:t>
            </a:r>
            <a:r>
              <a:rPr lang="it-IT" dirty="0"/>
              <a:t> ciclo di spesa, l’attività di controllo va rivolta principalmente alle </a:t>
            </a:r>
            <a:r>
              <a:rPr lang="it-IT" dirty="0" smtClean="0"/>
              <a:t>seguenti attività</a:t>
            </a:r>
            <a:r>
              <a:rPr lang="it-IT" dirty="0"/>
              <a:t>:</a:t>
            </a:r>
          </a:p>
          <a:p>
            <a:pPr marL="0" indent="0">
              <a:buNone/>
            </a:pPr>
            <a:r>
              <a:rPr lang="it-IT" dirty="0"/>
              <a:t>• acquisti di materie prime, semilavorati, ecc.;</a:t>
            </a:r>
          </a:p>
          <a:p>
            <a:pPr marL="0" indent="0">
              <a:buNone/>
            </a:pPr>
            <a:r>
              <a:rPr lang="it-IT" dirty="0"/>
              <a:t>• servizi per acquisti;</a:t>
            </a:r>
          </a:p>
          <a:p>
            <a:pPr marL="0" indent="0">
              <a:buNone/>
            </a:pPr>
            <a:r>
              <a:rPr lang="it-IT" dirty="0"/>
              <a:t>• servizi industriali;</a:t>
            </a:r>
          </a:p>
          <a:p>
            <a:pPr marL="0" indent="0">
              <a:buNone/>
            </a:pPr>
            <a:r>
              <a:rPr lang="it-IT" dirty="0"/>
              <a:t>• servizi commerciali;</a:t>
            </a:r>
          </a:p>
          <a:p>
            <a:pPr marL="0" indent="0">
              <a:buNone/>
            </a:pPr>
            <a:r>
              <a:rPr lang="it-IT" dirty="0"/>
              <a:t>• servizi amministrativi;</a:t>
            </a:r>
          </a:p>
          <a:p>
            <a:pPr marL="0" indent="0">
              <a:buNone/>
            </a:pPr>
            <a:r>
              <a:rPr lang="it-IT" dirty="0"/>
              <a:t>• acquisto immobilizzazioni.</a:t>
            </a:r>
          </a:p>
          <a:p>
            <a:pPr marL="0" indent="0">
              <a:buNone/>
            </a:pPr>
            <a:r>
              <a:rPr lang="it-IT" dirty="0"/>
              <a:t>In questo ciclo vanno ricercate:</a:t>
            </a:r>
          </a:p>
          <a:p>
            <a:pPr marL="0" indent="0">
              <a:buNone/>
            </a:pPr>
            <a:r>
              <a:rPr lang="it-IT" dirty="0"/>
              <a:t>• le migliori offerte di mercato;</a:t>
            </a:r>
          </a:p>
          <a:p>
            <a:pPr marL="0" indent="0">
              <a:buNone/>
            </a:pPr>
            <a:r>
              <a:rPr lang="it-IT" dirty="0"/>
              <a:t>• l’approvazione degli ordini di acquisto</a:t>
            </a:r>
            <a:r>
              <a:rPr lang="it-IT" dirty="0" smtClean="0"/>
              <a:t>;</a:t>
            </a:r>
          </a:p>
          <a:p>
            <a:pPr marL="0" indent="0">
              <a:buNone/>
            </a:pPr>
            <a:r>
              <a:rPr lang="it-IT" dirty="0"/>
              <a:t>• il ricevimento e il controllo delle merci o dei servizi;</a:t>
            </a:r>
          </a:p>
          <a:p>
            <a:pPr marL="0" indent="0">
              <a:buNone/>
            </a:pPr>
            <a:r>
              <a:rPr lang="it-IT" dirty="0"/>
              <a:t>• il ricevimento e il controllo delle fatture dei fornitori;</a:t>
            </a:r>
          </a:p>
          <a:p>
            <a:pPr marL="0" indent="0">
              <a:buNone/>
            </a:pPr>
            <a:r>
              <a:rPr lang="it-IT" dirty="0"/>
              <a:t>• la rilevazione contabile delle operazioni di debito;</a:t>
            </a:r>
          </a:p>
          <a:p>
            <a:pPr marL="0" indent="0">
              <a:buNone/>
            </a:pPr>
            <a:r>
              <a:rPr lang="it-IT" dirty="0"/>
              <a:t>• l’autorizzazione al pagamento delle fatture;</a:t>
            </a:r>
          </a:p>
          <a:p>
            <a:pPr marL="0" indent="0">
              <a:buNone/>
            </a:pPr>
            <a:r>
              <a:rPr lang="it-IT" dirty="0"/>
              <a:t>• la comparazione tra ordini e offerte dei fornitori.</a:t>
            </a:r>
          </a:p>
        </p:txBody>
      </p:sp>
      <p:sp>
        <p:nvSpPr>
          <p:cNvPr id="5" name="Segnaposto piè di pagina 4"/>
          <p:cNvSpPr>
            <a:spLocks noGrp="1"/>
          </p:cNvSpPr>
          <p:nvPr>
            <p:ph type="ftr" sz="quarter" idx="11"/>
          </p:nvPr>
        </p:nvSpPr>
        <p:spPr/>
        <p:txBody>
          <a:bodyPr/>
          <a:lstStyle/>
          <a:p>
            <a:r>
              <a:rPr lang="it-IT" dirty="0" smtClean="0"/>
              <a:t>LEZIONI SULLA CRISI  APRILE 2020</a:t>
            </a:r>
            <a:endParaRPr lang="it-IT" dirty="0"/>
          </a:p>
        </p:txBody>
      </p:sp>
      <p:sp>
        <p:nvSpPr>
          <p:cNvPr id="6" name="Segnaposto numero diapositiva 5"/>
          <p:cNvSpPr>
            <a:spLocks noGrp="1"/>
          </p:cNvSpPr>
          <p:nvPr>
            <p:ph type="sldNum" sz="quarter" idx="12"/>
          </p:nvPr>
        </p:nvSpPr>
        <p:spPr/>
        <p:txBody>
          <a:bodyPr/>
          <a:lstStyle/>
          <a:p>
            <a:fld id="{80080AE9-5E66-4125-99D8-272ED2366E1F}" type="slidenum">
              <a:rPr lang="it-IT" smtClean="0"/>
              <a:t>25</a:t>
            </a:fld>
            <a:endParaRPr lang="it-IT"/>
          </a:p>
        </p:txBody>
      </p:sp>
    </p:spTree>
    <p:extLst>
      <p:ext uri="{BB962C8B-B14F-4D97-AF65-F5344CB8AC3E}">
        <p14:creationId xmlns:p14="http://schemas.microsoft.com/office/powerpoint/2010/main" val="2763313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665185"/>
          </a:xfrm>
        </p:spPr>
        <p:txBody>
          <a:bodyPr>
            <a:normAutofit fontScale="90000"/>
          </a:bodyPr>
          <a:lstStyle/>
          <a:p>
            <a:pPr algn="ctr"/>
            <a:r>
              <a:rPr lang="it-IT" dirty="0" smtClean="0"/>
              <a:t>Analisi dei cicli</a:t>
            </a:r>
            <a:endParaRPr lang="it-IT" dirty="0"/>
          </a:p>
        </p:txBody>
      </p:sp>
      <p:sp>
        <p:nvSpPr>
          <p:cNvPr id="3" name="Segnaposto contenuto 2"/>
          <p:cNvSpPr>
            <a:spLocks noGrp="1"/>
          </p:cNvSpPr>
          <p:nvPr>
            <p:ph sz="half" idx="1"/>
          </p:nvPr>
        </p:nvSpPr>
        <p:spPr>
          <a:xfrm>
            <a:off x="838200" y="1030310"/>
            <a:ext cx="5181600" cy="5146653"/>
          </a:xfrm>
        </p:spPr>
        <p:txBody>
          <a:bodyPr>
            <a:normAutofit fontScale="70000" lnSpcReduction="20000"/>
          </a:bodyPr>
          <a:lstStyle/>
          <a:p>
            <a:pPr marL="0" indent="0">
              <a:buNone/>
            </a:pPr>
            <a:r>
              <a:rPr lang="it-IT" dirty="0"/>
              <a:t>c) </a:t>
            </a:r>
            <a:r>
              <a:rPr lang="it-IT" b="1" dirty="0"/>
              <a:t>Ciclo dei ricavi</a:t>
            </a:r>
          </a:p>
          <a:p>
            <a:pPr marL="0" indent="0">
              <a:buNone/>
            </a:pPr>
            <a:r>
              <a:rPr lang="it-IT" dirty="0"/>
              <a:t>Nell’ambito del ciclo dei ricavi, l’attività di controllo va rivolta principalmente alle </a:t>
            </a:r>
            <a:r>
              <a:rPr lang="it-IT" dirty="0" smtClean="0"/>
              <a:t>seguenti procedure</a:t>
            </a:r>
            <a:r>
              <a:rPr lang="it-IT" dirty="0"/>
              <a:t>:</a:t>
            </a:r>
          </a:p>
          <a:p>
            <a:pPr marL="0" indent="0">
              <a:buNone/>
            </a:pPr>
            <a:r>
              <a:rPr lang="it-IT" dirty="0"/>
              <a:t>• procedura d’inventario;</a:t>
            </a:r>
          </a:p>
          <a:p>
            <a:pPr marL="0" indent="0">
              <a:buNone/>
            </a:pPr>
            <a:r>
              <a:rPr lang="it-IT" dirty="0"/>
              <a:t>• rapporti di lavorazione con carichi di magazzino;</a:t>
            </a:r>
          </a:p>
          <a:p>
            <a:pPr marL="0" indent="0">
              <a:buNone/>
            </a:pPr>
            <a:r>
              <a:rPr lang="it-IT" dirty="0"/>
              <a:t>• procedura di evasione degli ordini</a:t>
            </a:r>
            <a:r>
              <a:rPr lang="it-IT" dirty="0" smtClean="0"/>
              <a:t>.</a:t>
            </a:r>
          </a:p>
          <a:p>
            <a:pPr marL="0" indent="0">
              <a:buNone/>
            </a:pPr>
            <a:endParaRPr lang="it-IT" dirty="0"/>
          </a:p>
          <a:p>
            <a:pPr marL="0" indent="0">
              <a:buNone/>
            </a:pPr>
            <a:endParaRPr lang="it-IT" dirty="0" smtClean="0"/>
          </a:p>
          <a:p>
            <a:pPr marL="0" indent="0">
              <a:buNone/>
            </a:pPr>
            <a:r>
              <a:rPr lang="it-IT" dirty="0"/>
              <a:t>d) </a:t>
            </a:r>
            <a:r>
              <a:rPr lang="it-IT" b="1" dirty="0"/>
              <a:t>Ciclo finanziario</a:t>
            </a:r>
          </a:p>
          <a:p>
            <a:pPr marL="0" indent="0">
              <a:buNone/>
            </a:pPr>
            <a:r>
              <a:rPr lang="it-IT" dirty="0"/>
              <a:t>Il ciclo finanziario riguarda tutte le operazioni finanziarie relative all’acquisizione di fondi</a:t>
            </a:r>
            <a:r>
              <a:rPr lang="it-IT" dirty="0" smtClean="0"/>
              <a:t>, e </a:t>
            </a:r>
            <a:r>
              <a:rPr lang="it-IT" dirty="0"/>
              <a:t>in particolare:</a:t>
            </a:r>
          </a:p>
          <a:p>
            <a:pPr marL="0" indent="0">
              <a:buNone/>
            </a:pPr>
            <a:endParaRPr lang="it-IT" dirty="0"/>
          </a:p>
        </p:txBody>
      </p:sp>
      <p:sp>
        <p:nvSpPr>
          <p:cNvPr id="4" name="Segnaposto contenuto 3"/>
          <p:cNvSpPr>
            <a:spLocks noGrp="1"/>
          </p:cNvSpPr>
          <p:nvPr>
            <p:ph sz="half" idx="2"/>
          </p:nvPr>
        </p:nvSpPr>
        <p:spPr>
          <a:xfrm>
            <a:off x="6172200" y="1209698"/>
            <a:ext cx="5181600" cy="4967266"/>
          </a:xfrm>
        </p:spPr>
        <p:txBody>
          <a:bodyPr>
            <a:normAutofit fontScale="70000" lnSpcReduction="20000"/>
          </a:bodyPr>
          <a:lstStyle/>
          <a:p>
            <a:pPr marL="0" indent="0">
              <a:buNone/>
            </a:pPr>
            <a:r>
              <a:rPr lang="it-IT" dirty="0"/>
              <a:t>• costituzione o aumento del capitale sociale;</a:t>
            </a:r>
          </a:p>
          <a:p>
            <a:pPr marL="0" indent="0">
              <a:buNone/>
            </a:pPr>
            <a:r>
              <a:rPr lang="it-IT" dirty="0"/>
              <a:t>• ottenimento/concessione di fidi;</a:t>
            </a:r>
          </a:p>
          <a:p>
            <a:pPr marL="0" indent="0">
              <a:buNone/>
            </a:pPr>
            <a:r>
              <a:rPr lang="it-IT" dirty="0"/>
              <a:t>• merito creditizio e portafoglio clienti;</a:t>
            </a:r>
          </a:p>
          <a:p>
            <a:pPr marL="0" indent="0">
              <a:buNone/>
            </a:pPr>
            <a:r>
              <a:rPr lang="it-IT" dirty="0"/>
              <a:t>• aumento di passività o diminuzione di </a:t>
            </a:r>
            <a:r>
              <a:rPr lang="it-IT" dirty="0" smtClean="0"/>
              <a:t>attività</a:t>
            </a:r>
          </a:p>
          <a:p>
            <a:pPr marL="0" indent="0">
              <a:buNone/>
            </a:pPr>
            <a:r>
              <a:rPr lang="it-IT" dirty="0" smtClean="0"/>
              <a:t>• </a:t>
            </a:r>
            <a:r>
              <a:rPr lang="it-IT" dirty="0"/>
              <a:t>operazioni sul mercato finanziario;</a:t>
            </a:r>
          </a:p>
          <a:p>
            <a:pPr marL="0" indent="0">
              <a:buNone/>
            </a:pPr>
            <a:r>
              <a:rPr lang="it-IT" dirty="0"/>
              <a:t>• distribuzione di dividendi;</a:t>
            </a:r>
          </a:p>
          <a:p>
            <a:pPr marL="0" indent="0">
              <a:buNone/>
            </a:pPr>
            <a:r>
              <a:rPr lang="it-IT" dirty="0"/>
              <a:t>• cassa e disponibilità.</a:t>
            </a:r>
          </a:p>
          <a:p>
            <a:pPr marL="0" indent="0">
              <a:buNone/>
            </a:pPr>
            <a:r>
              <a:rPr lang="it-IT" dirty="0"/>
              <a:t>In questo ciclo, le fasi da assoggettare a un particolare controllo sono:</a:t>
            </a:r>
          </a:p>
          <a:p>
            <a:pPr marL="0" indent="0">
              <a:buNone/>
            </a:pPr>
            <a:r>
              <a:rPr lang="it-IT" dirty="0"/>
              <a:t>• il ricevimento e la custodia di contanti, assegni, effetti, </a:t>
            </a:r>
            <a:r>
              <a:rPr lang="it-IT" dirty="0" err="1"/>
              <a:t>ecc</a:t>
            </a:r>
            <a:r>
              <a:rPr lang="it-IT" dirty="0"/>
              <a:t>;</a:t>
            </a:r>
          </a:p>
          <a:p>
            <a:pPr marL="0" indent="0">
              <a:buNone/>
            </a:pPr>
            <a:r>
              <a:rPr lang="it-IT" dirty="0"/>
              <a:t>• la verifica e l’autorizzazione di pagamenti;</a:t>
            </a:r>
          </a:p>
          <a:p>
            <a:pPr marL="0" indent="0">
              <a:buNone/>
            </a:pPr>
            <a:r>
              <a:rPr lang="it-IT" dirty="0"/>
              <a:t>• le rilevazioni contabili;</a:t>
            </a:r>
          </a:p>
          <a:p>
            <a:pPr marL="0" indent="0">
              <a:buNone/>
            </a:pPr>
            <a:r>
              <a:rPr lang="it-IT" dirty="0"/>
              <a:t>• le riconciliazioni bancarie.</a:t>
            </a:r>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26</a:t>
            </a:fld>
            <a:endParaRPr lang="it-IT"/>
          </a:p>
        </p:txBody>
      </p:sp>
    </p:spTree>
    <p:extLst>
      <p:ext uri="{BB962C8B-B14F-4D97-AF65-F5344CB8AC3E}">
        <p14:creationId xmlns:p14="http://schemas.microsoft.com/office/powerpoint/2010/main" val="3000662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Indicatori dall’analisi del bilancio per la valutazione </a:t>
            </a:r>
            <a:r>
              <a:rPr lang="it-IT" dirty="0" smtClean="0"/>
              <a:t/>
            </a:r>
            <a:br>
              <a:rPr lang="it-IT" dirty="0" smtClean="0"/>
            </a:br>
            <a:r>
              <a:rPr lang="it-IT" dirty="0" smtClean="0"/>
              <a:t>della </a:t>
            </a:r>
            <a:r>
              <a:rPr lang="it-IT" dirty="0"/>
              <a:t>continuità aziendale</a:t>
            </a:r>
          </a:p>
        </p:txBody>
      </p:sp>
      <p:sp>
        <p:nvSpPr>
          <p:cNvPr id="3" name="Segnaposto testo 2"/>
          <p:cNvSpPr>
            <a:spLocks noGrp="1"/>
          </p:cNvSpPr>
          <p:nvPr>
            <p:ph type="body" idx="1"/>
          </p:nvPr>
        </p:nvSpPr>
        <p:spPr>
          <a:xfrm>
            <a:off x="669701" y="4589463"/>
            <a:ext cx="10677749" cy="1500187"/>
          </a:xfrm>
        </p:spPr>
        <p:txBody>
          <a:bodyPr/>
          <a:lstStyle/>
          <a:p>
            <a:r>
              <a:rPr lang="it-IT" dirty="0" smtClean="0">
                <a:solidFill>
                  <a:schemeClr val="tx1"/>
                </a:solidFill>
              </a:rPr>
              <a:t>I bilanci di aziende sane differiscono dai bilanci di aziende in situazioni di insolvenza?</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27</a:t>
            </a:fld>
            <a:endParaRPr lang="it-IT"/>
          </a:p>
        </p:txBody>
      </p:sp>
    </p:spTree>
    <p:extLst>
      <p:ext uri="{BB962C8B-B14F-4D97-AF65-F5344CB8AC3E}">
        <p14:creationId xmlns:p14="http://schemas.microsoft.com/office/powerpoint/2010/main" val="1266626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50820"/>
          </a:xfrm>
        </p:spPr>
        <p:txBody>
          <a:bodyPr>
            <a:normAutofit/>
          </a:bodyPr>
          <a:lstStyle/>
          <a:p>
            <a:pPr algn="ctr"/>
            <a:r>
              <a:rPr lang="it-IT" sz="3600" b="1" dirty="0" smtClean="0"/>
              <a:t>Tipologie di crisi e riflessi sul bilancio</a:t>
            </a:r>
            <a:endParaRPr lang="it-IT" sz="3600" b="1" dirty="0"/>
          </a:p>
        </p:txBody>
      </p:sp>
      <p:sp>
        <p:nvSpPr>
          <p:cNvPr id="3" name="Segnaposto contenuto 2"/>
          <p:cNvSpPr>
            <a:spLocks noGrp="1"/>
          </p:cNvSpPr>
          <p:nvPr>
            <p:ph sz="half" idx="1"/>
          </p:nvPr>
        </p:nvSpPr>
        <p:spPr>
          <a:xfrm>
            <a:off x="425003" y="1481070"/>
            <a:ext cx="5594797" cy="4875280"/>
          </a:xfrm>
        </p:spPr>
        <p:txBody>
          <a:bodyPr>
            <a:normAutofit lnSpcReduction="10000"/>
          </a:bodyPr>
          <a:lstStyle/>
          <a:p>
            <a:r>
              <a:rPr lang="it-IT" b="1" dirty="0"/>
              <a:t>quattro tipologie di crisi “prevedibili”: </a:t>
            </a:r>
          </a:p>
          <a:p>
            <a:r>
              <a:rPr lang="it-IT" dirty="0"/>
              <a:t>la crisi per situazioni di inefficienza, </a:t>
            </a:r>
          </a:p>
          <a:p>
            <a:r>
              <a:rPr lang="it-IT" dirty="0"/>
              <a:t>la crisi da sovrapproduzione, </a:t>
            </a:r>
          </a:p>
          <a:p>
            <a:r>
              <a:rPr lang="it-IT" dirty="0"/>
              <a:t>crisi da decadimento del prodotto, </a:t>
            </a:r>
          </a:p>
          <a:p>
            <a:r>
              <a:rPr lang="it-IT" dirty="0"/>
              <a:t>da squilibrio finanziario. </a:t>
            </a:r>
          </a:p>
          <a:p>
            <a:r>
              <a:rPr lang="it-IT" dirty="0"/>
              <a:t>quinta tipologia di crisi: inadeguatezza del modello di corporate </a:t>
            </a:r>
            <a:r>
              <a:rPr lang="it-IT" dirty="0" err="1"/>
              <a:t>governance</a:t>
            </a:r>
            <a:endParaRPr lang="it-IT" dirty="0"/>
          </a:p>
          <a:p>
            <a:r>
              <a:rPr lang="it-IT" dirty="0"/>
              <a:t> (fonte: lavori di </a:t>
            </a:r>
            <a:r>
              <a:rPr lang="it-IT" dirty="0" err="1"/>
              <a:t>Guatri</a:t>
            </a:r>
            <a:r>
              <a:rPr lang="it-IT" dirty="0"/>
              <a:t>, </a:t>
            </a:r>
            <a:r>
              <a:rPr lang="it-IT" dirty="0" err="1"/>
              <a:t>etc</a:t>
            </a:r>
            <a:r>
              <a:rPr lang="it-IT" dirty="0"/>
              <a:t>, documenti CNDCEC, …..)</a:t>
            </a:r>
          </a:p>
        </p:txBody>
      </p:sp>
      <p:sp>
        <p:nvSpPr>
          <p:cNvPr id="4" name="Segnaposto contenuto 3"/>
          <p:cNvSpPr>
            <a:spLocks noGrp="1"/>
          </p:cNvSpPr>
          <p:nvPr>
            <p:ph sz="half" idx="2"/>
          </p:nvPr>
        </p:nvSpPr>
        <p:spPr>
          <a:xfrm>
            <a:off x="6172199" y="1481070"/>
            <a:ext cx="5594797" cy="4765184"/>
          </a:xfrm>
        </p:spPr>
        <p:txBody>
          <a:bodyPr>
            <a:normAutofit lnSpcReduction="10000"/>
          </a:bodyPr>
          <a:lstStyle/>
          <a:p>
            <a:r>
              <a:rPr lang="it-IT" b="1" dirty="0"/>
              <a:t>la crisi per situazioni di inefficienza</a:t>
            </a:r>
          </a:p>
        </p:txBody>
      </p:sp>
      <p:sp>
        <p:nvSpPr>
          <p:cNvPr id="5" name="Segnaposto piè di pagina 4"/>
          <p:cNvSpPr>
            <a:spLocks noGrp="1"/>
          </p:cNvSpPr>
          <p:nvPr>
            <p:ph type="ftr" sz="quarter" idx="11"/>
          </p:nvPr>
        </p:nvSpPr>
        <p:spPr/>
        <p:txBody>
          <a:bodyPr/>
          <a:lstStyle/>
          <a:p>
            <a:r>
              <a:rPr lang="it-IT" smtClean="0"/>
              <a:t>LEZIONI SULLA CRISI  APRILE 2020</a:t>
            </a:r>
            <a:endParaRPr lang="it-IT"/>
          </a:p>
        </p:txBody>
      </p:sp>
      <p:sp>
        <p:nvSpPr>
          <p:cNvPr id="6" name="Segnaposto numero diapositiva 5"/>
          <p:cNvSpPr>
            <a:spLocks noGrp="1"/>
          </p:cNvSpPr>
          <p:nvPr>
            <p:ph type="sldNum" sz="quarter" idx="12"/>
          </p:nvPr>
        </p:nvSpPr>
        <p:spPr/>
        <p:txBody>
          <a:bodyPr/>
          <a:lstStyle/>
          <a:p>
            <a:fld id="{80080AE9-5E66-4125-99D8-272ED2366E1F}" type="slidenum">
              <a:rPr lang="it-IT" smtClean="0"/>
              <a:t>28</a:t>
            </a:fld>
            <a:endParaRPr lang="it-IT"/>
          </a:p>
        </p:txBody>
      </p:sp>
      <p:sp>
        <p:nvSpPr>
          <p:cNvPr id="8" name="Rettangolo 7"/>
          <p:cNvSpPr/>
          <p:nvPr/>
        </p:nvSpPr>
        <p:spPr>
          <a:xfrm>
            <a:off x="6096000" y="2065402"/>
            <a:ext cx="5257800" cy="4401205"/>
          </a:xfrm>
          <a:prstGeom prst="rect">
            <a:avLst/>
          </a:prstGeom>
        </p:spPr>
        <p:txBody>
          <a:bodyPr wrap="square">
            <a:spAutoFit/>
          </a:bodyPr>
          <a:lstStyle/>
          <a:p>
            <a:pPr marL="285750" indent="-285750">
              <a:buFont typeface="Arial" panose="020B0604020202020204" pitchFamily="34" charset="0"/>
              <a:buChar char="•"/>
            </a:pPr>
            <a:r>
              <a:rPr lang="it-IT" sz="2000" dirty="0"/>
              <a:t>diminuzione del valore aggiunto in rapporto al fatturato, </a:t>
            </a:r>
          </a:p>
          <a:p>
            <a:pPr marL="285750" indent="-285750">
              <a:buFont typeface="Arial" panose="020B0604020202020204" pitchFamily="34" charset="0"/>
              <a:buChar char="•"/>
            </a:pPr>
            <a:r>
              <a:rPr lang="it-IT" sz="2000" dirty="0"/>
              <a:t>aumento dei consumi</a:t>
            </a:r>
          </a:p>
          <a:p>
            <a:pPr marL="285750" indent="-285750">
              <a:buFont typeface="Arial" panose="020B0604020202020204" pitchFamily="34" charset="0"/>
              <a:buChar char="•"/>
            </a:pPr>
            <a:r>
              <a:rPr lang="it-IT" sz="2000" dirty="0"/>
              <a:t>contrazione del fatturato per addetto,</a:t>
            </a:r>
          </a:p>
          <a:p>
            <a:pPr marL="285750" indent="-285750">
              <a:buFont typeface="Arial" panose="020B0604020202020204" pitchFamily="34" charset="0"/>
              <a:buChar char="•"/>
            </a:pPr>
            <a:r>
              <a:rPr lang="it-IT" sz="2000" dirty="0"/>
              <a:t>rallentamento del ciclo di magazzino</a:t>
            </a:r>
          </a:p>
          <a:p>
            <a:pPr marL="285750" indent="-285750">
              <a:buFont typeface="Arial" panose="020B0604020202020204" pitchFamily="34" charset="0"/>
              <a:buChar char="•"/>
            </a:pPr>
            <a:r>
              <a:rPr lang="it-IT" sz="2000" dirty="0"/>
              <a:t>rallentamento del turnover del capitale investito nel fatturato (per effetto della maggior quantità di capitale investito , conseguente al finanziamento del magazzino in crescita: allungamento della durata del ciclo del circolante),</a:t>
            </a:r>
          </a:p>
          <a:p>
            <a:pPr marL="285750" indent="-285750">
              <a:buFont typeface="Arial" panose="020B0604020202020204" pitchFamily="34" charset="0"/>
              <a:buChar char="•"/>
            </a:pPr>
            <a:r>
              <a:rPr lang="it-IT" sz="2000" dirty="0"/>
              <a:t>peggioramento del ROS</a:t>
            </a:r>
          </a:p>
          <a:p>
            <a:pPr marL="285750" indent="-285750">
              <a:buFont typeface="Arial" panose="020B0604020202020204" pitchFamily="34" charset="0"/>
              <a:buChar char="•"/>
            </a:pPr>
            <a:r>
              <a:rPr lang="it-IT" sz="2000" dirty="0"/>
              <a:t>peggioramento del ROI</a:t>
            </a:r>
          </a:p>
          <a:p>
            <a:pPr marL="285750" indent="-285750">
              <a:buFont typeface="Arial" panose="020B0604020202020204" pitchFamily="34" charset="0"/>
              <a:buChar char="•"/>
            </a:pPr>
            <a:r>
              <a:rPr lang="it-IT" sz="2000" dirty="0"/>
              <a:t>peggioramento del ROE </a:t>
            </a:r>
          </a:p>
        </p:txBody>
      </p:sp>
    </p:spTree>
    <p:extLst>
      <p:ext uri="{BB962C8B-B14F-4D97-AF65-F5344CB8AC3E}">
        <p14:creationId xmlns:p14="http://schemas.microsoft.com/office/powerpoint/2010/main" val="8551745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871247"/>
          </a:xfrm>
        </p:spPr>
        <p:txBody>
          <a:bodyPr>
            <a:normAutofit fontScale="90000"/>
          </a:bodyPr>
          <a:lstStyle/>
          <a:p>
            <a:pPr algn="ctr"/>
            <a:r>
              <a:rPr lang="it-IT" sz="3600" b="1" dirty="0"/>
              <a:t>crisi da sovrapproduzione </a:t>
            </a:r>
            <a:br>
              <a:rPr lang="it-IT" sz="3600" b="1" dirty="0"/>
            </a:br>
            <a:r>
              <a:rPr lang="it-IT" sz="3600" b="1" dirty="0"/>
              <a:t> crisi da decadimento del prodotto </a:t>
            </a:r>
          </a:p>
        </p:txBody>
      </p:sp>
      <p:sp>
        <p:nvSpPr>
          <p:cNvPr id="3" name="Segnaposto contenuto 2"/>
          <p:cNvSpPr>
            <a:spLocks noGrp="1"/>
          </p:cNvSpPr>
          <p:nvPr>
            <p:ph idx="1"/>
          </p:nvPr>
        </p:nvSpPr>
        <p:spPr>
          <a:xfrm>
            <a:off x="838200" y="1236372"/>
            <a:ext cx="10515600" cy="4940591"/>
          </a:xfrm>
        </p:spPr>
        <p:txBody>
          <a:bodyPr/>
          <a:lstStyle/>
          <a:p>
            <a:pPr algn="just"/>
            <a:r>
              <a:rPr lang="it-IT" dirty="0"/>
              <a:t>un rallentamento  rapido della rotazione del magazzino, con un conseguente allungamento del ciclo del capitale circolante. Di fatto il magazzino tende ad aumentare, diventando in parte immobilizzato, con effetti negativi sulla stessa situazione finanziaria; </a:t>
            </a:r>
          </a:p>
          <a:p>
            <a:pPr algn="just"/>
            <a:r>
              <a:rPr lang="it-IT" dirty="0"/>
              <a:t>il ricorso in misura crescente all'indebitamento di breve termine, sia chiedendo maggiori dilazioni ai fornitori, sia utilizzando al massimo le linee di credito;</a:t>
            </a:r>
          </a:p>
          <a:p>
            <a:pPr algn="just"/>
            <a:r>
              <a:rPr lang="it-IT" dirty="0"/>
              <a:t>un peggioramento della liquidità secca (acid test ratio), in presenza di un parametro di liquidità corrente (attività correnti raffrontate con le passività correnti) che può rimanere stabile, in quanto il passivo corrente è compensato con l'aumento delle rimanenze finali.</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29</a:t>
            </a:fld>
            <a:endParaRPr lang="it-IT"/>
          </a:p>
        </p:txBody>
      </p:sp>
    </p:spTree>
    <p:extLst>
      <p:ext uri="{BB962C8B-B14F-4D97-AF65-F5344CB8AC3E}">
        <p14:creationId xmlns:p14="http://schemas.microsoft.com/office/powerpoint/2010/main" val="3066260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Studi sulla strategia</a:t>
            </a:r>
            <a:endParaRPr lang="it-IT" dirty="0"/>
          </a:p>
        </p:txBody>
      </p:sp>
      <p:sp>
        <p:nvSpPr>
          <p:cNvPr id="3" name="Segnaposto contenuto 2"/>
          <p:cNvSpPr>
            <a:spLocks noGrp="1"/>
          </p:cNvSpPr>
          <p:nvPr>
            <p:ph idx="1"/>
          </p:nvPr>
        </p:nvSpPr>
        <p:spPr/>
        <p:txBody>
          <a:bodyPr/>
          <a:lstStyle/>
          <a:p>
            <a:r>
              <a:rPr lang="it-IT" dirty="0" smtClean="0"/>
              <a:t>Per spiegare perché le imprese cessano la loro attività: </a:t>
            </a:r>
          </a:p>
          <a:p>
            <a:pPr marL="0" indent="0" algn="ctr">
              <a:buNone/>
            </a:pPr>
            <a:r>
              <a:rPr lang="it-IT" dirty="0" smtClean="0"/>
              <a:t>ciclo di vita prodotto/ciclo di vita azienda</a:t>
            </a:r>
          </a:p>
          <a:p>
            <a:r>
              <a:rPr lang="it-IT" dirty="0" smtClean="0"/>
              <a:t> analisi strategia:</a:t>
            </a:r>
          </a:p>
          <a:p>
            <a:r>
              <a:rPr lang="it-IT" dirty="0" smtClean="0"/>
              <a:t>Scenari </a:t>
            </a:r>
            <a:r>
              <a:rPr lang="it-IT" dirty="0" smtClean="0">
                <a:sym typeface="Wingdings" panose="05000000000000000000" pitchFamily="2" charset="2"/>
              </a:rPr>
              <a:t> mercati  attori del sistema competitivo </a:t>
            </a:r>
          </a:p>
          <a:p>
            <a:pPr algn="ctr">
              <a:buFont typeface="Wingdings" panose="05000000000000000000" pitchFamily="2" charset="2"/>
              <a:buChar char="à"/>
            </a:pPr>
            <a:r>
              <a:rPr lang="it-IT" dirty="0" smtClean="0">
                <a:sym typeface="Wingdings" panose="05000000000000000000" pitchFamily="2" charset="2"/>
              </a:rPr>
              <a:t>adeguatezza </a:t>
            </a:r>
            <a:r>
              <a:rPr lang="it-IT" dirty="0" err="1" smtClean="0">
                <a:sym typeface="Wingdings" panose="05000000000000000000" pitchFamily="2" charset="2"/>
              </a:rPr>
              <a:t>governance</a:t>
            </a:r>
            <a:r>
              <a:rPr lang="it-IT" dirty="0" smtClean="0">
                <a:sym typeface="Wingdings" panose="05000000000000000000" pitchFamily="2" charset="2"/>
              </a:rPr>
              <a:t> </a:t>
            </a:r>
          </a:p>
          <a:p>
            <a:pPr marL="0" indent="0">
              <a:buNone/>
            </a:pPr>
            <a:endParaRPr lang="it-IT" dirty="0" smtClean="0">
              <a:sym typeface="Wingdings" panose="05000000000000000000" pitchFamily="2" charset="2"/>
            </a:endParaRPr>
          </a:p>
          <a:p>
            <a:pPr marL="0" indent="0">
              <a:buNone/>
            </a:pPr>
            <a:r>
              <a:rPr lang="it-IT" dirty="0" smtClean="0">
                <a:sym typeface="Wingdings" panose="05000000000000000000" pitchFamily="2" charset="2"/>
              </a:rPr>
              <a:t>Ma: sono prevedibili i mutamenti di scenario?</a:t>
            </a:r>
          </a:p>
          <a:p>
            <a:pPr marL="0" indent="0">
              <a:buNone/>
            </a:pPr>
            <a:r>
              <a:rPr lang="it-IT" dirty="0" smtClean="0">
                <a:sym typeface="Wingdings" panose="05000000000000000000" pitchFamily="2" charset="2"/>
              </a:rPr>
              <a:t>Fattori: cambiamenti tecnologici, demografici, ambientali, sociali, …..</a:t>
            </a:r>
            <a:endParaRPr lang="it-IT" dirty="0">
              <a:sym typeface="Wingdings" panose="05000000000000000000" pitchFamily="2" charset="2"/>
            </a:endParaRPr>
          </a:p>
          <a:p>
            <a:pPr marL="0" indent="0" algn="ctr">
              <a:buNone/>
            </a:pPr>
            <a:endParaRPr lang="it-IT" dirty="0" smtClean="0">
              <a:sym typeface="Wingdings" panose="05000000000000000000" pitchFamily="2" charset="2"/>
            </a:endParaRPr>
          </a:p>
          <a:p>
            <a:pPr marL="0" indent="0" algn="ctr">
              <a:buNone/>
            </a:pP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3</a:t>
            </a:fld>
            <a:endParaRPr lang="it-IT"/>
          </a:p>
        </p:txBody>
      </p:sp>
    </p:spTree>
    <p:extLst>
      <p:ext uri="{BB962C8B-B14F-4D97-AF65-F5344CB8AC3E}">
        <p14:creationId xmlns:p14="http://schemas.microsoft.com/office/powerpoint/2010/main" val="41262964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16700"/>
          </a:xfrm>
        </p:spPr>
        <p:txBody>
          <a:bodyPr/>
          <a:lstStyle/>
          <a:p>
            <a:pPr algn="ctr"/>
            <a:r>
              <a:rPr lang="it-IT" dirty="0"/>
              <a:t>Crisi  da squilibrio finanziario</a:t>
            </a:r>
          </a:p>
        </p:txBody>
      </p:sp>
      <p:sp>
        <p:nvSpPr>
          <p:cNvPr id="3" name="Segnaposto contenuto 2"/>
          <p:cNvSpPr>
            <a:spLocks noGrp="1"/>
          </p:cNvSpPr>
          <p:nvPr>
            <p:ph idx="1"/>
          </p:nvPr>
        </p:nvSpPr>
        <p:spPr>
          <a:xfrm>
            <a:off x="838200" y="1081826"/>
            <a:ext cx="10515600" cy="5095137"/>
          </a:xfrm>
        </p:spPr>
        <p:txBody>
          <a:bodyPr/>
          <a:lstStyle/>
          <a:p>
            <a:r>
              <a:rPr lang="it-IT" dirty="0"/>
              <a:t>parte delle attività immobilizzate sono finanziate con debito oneroso a breve termine, determinando un livello di indebitamento troppo elevato e spostato sul breve termine.</a:t>
            </a:r>
          </a:p>
          <a:p>
            <a:r>
              <a:rPr lang="it-IT" dirty="0"/>
              <a:t>storicamente il livello di patrimonializzazione è troppo contenuto rispetto al capitale di terzi, per la difficoltà di accedere a fonti alternative di finanziamento.</a:t>
            </a:r>
          </a:p>
          <a:p>
            <a:r>
              <a:rPr lang="it-IT" dirty="0"/>
              <a:t>In tale situazione il capitale circolante diviene negativo, elemento estremamente critico, e soprattutto viene  a prevalere nell'indebitamento quello di tipo bancario a breve termine.</a:t>
            </a:r>
          </a:p>
          <a:p>
            <a:r>
              <a:rPr lang="it-IT" dirty="0"/>
              <a:t> I bilanci  correttamente redatti quindi possono segnalare situazioni di squilibrio economico e monetario, che poi possono condurre a più gravi situazioni di squilibrio finanziario.</a:t>
            </a:r>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30</a:t>
            </a:fld>
            <a:endParaRPr lang="it-IT"/>
          </a:p>
        </p:txBody>
      </p:sp>
    </p:spTree>
    <p:extLst>
      <p:ext uri="{BB962C8B-B14F-4D97-AF65-F5344CB8AC3E}">
        <p14:creationId xmlns:p14="http://schemas.microsoft.com/office/powerpoint/2010/main" val="3538471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1"/>
          <p:cNvSpPr>
            <a:spLocks noGrp="1" noChangeArrowheads="1"/>
          </p:cNvSpPr>
          <p:nvPr>
            <p:ph type="title"/>
          </p:nvPr>
        </p:nvSpPr>
        <p:spPr>
          <a:xfrm>
            <a:off x="838200" y="365126"/>
            <a:ext cx="10380260" cy="854076"/>
          </a:xfrm>
        </p:spPr>
        <p:txBody>
          <a:bodyPr/>
          <a:lstStyle/>
          <a:p>
            <a:pPr algn="ctr"/>
            <a:r>
              <a:rPr lang="it-IT" altLang="it-IT" dirty="0" smtClean="0"/>
              <a:t>Il Bilancio e i segnali di crisi </a:t>
            </a:r>
          </a:p>
        </p:txBody>
      </p:sp>
      <p:sp>
        <p:nvSpPr>
          <p:cNvPr id="8195" name="Segnaposto contenuto 2"/>
          <p:cNvSpPr>
            <a:spLocks noGrp="1" noChangeArrowheads="1"/>
          </p:cNvSpPr>
          <p:nvPr>
            <p:ph idx="1"/>
          </p:nvPr>
        </p:nvSpPr>
        <p:spPr>
          <a:xfrm>
            <a:off x="1638300" y="1219201"/>
            <a:ext cx="8915400" cy="4525963"/>
          </a:xfrm>
        </p:spPr>
        <p:txBody>
          <a:bodyPr/>
          <a:lstStyle/>
          <a:p>
            <a:pPr marL="0" indent="0">
              <a:defRPr/>
            </a:pPr>
            <a:r>
              <a:rPr lang="it-IT" dirty="0">
                <a:solidFill>
                  <a:prstClr val="black"/>
                </a:solidFill>
                <a:latin typeface="Calibri" panose="020F0502020204030204"/>
              </a:rPr>
              <a:t>Indicatori dalla lettura della nota integrativa</a:t>
            </a:r>
          </a:p>
          <a:p>
            <a:pPr marL="0" indent="0">
              <a:defRPr/>
            </a:pPr>
            <a:r>
              <a:rPr lang="it-IT" dirty="0">
                <a:solidFill>
                  <a:prstClr val="black"/>
                </a:solidFill>
                <a:latin typeface="Calibri" panose="020F0502020204030204"/>
              </a:rPr>
              <a:t>- informazioni sulla natura  dell’indebitamento:</a:t>
            </a:r>
          </a:p>
          <a:p>
            <a:pPr marL="0" indent="0">
              <a:defRPr/>
            </a:pPr>
            <a:r>
              <a:rPr lang="it-IT" dirty="0">
                <a:solidFill>
                  <a:prstClr val="black"/>
                </a:solidFill>
                <a:latin typeface="Calibri" panose="020F0502020204030204"/>
              </a:rPr>
              <a:t>  - indebitamento commerciale</a:t>
            </a:r>
          </a:p>
          <a:p>
            <a:pPr marL="0" indent="0">
              <a:defRPr/>
            </a:pPr>
            <a:r>
              <a:rPr lang="it-IT" dirty="0">
                <a:solidFill>
                  <a:prstClr val="black"/>
                </a:solidFill>
                <a:latin typeface="Calibri" panose="020F0502020204030204"/>
              </a:rPr>
              <a:t>  - indebitamento verso dipendenti</a:t>
            </a:r>
          </a:p>
          <a:p>
            <a:pPr marL="0" indent="0">
              <a:defRPr/>
            </a:pPr>
            <a:r>
              <a:rPr lang="it-IT" dirty="0">
                <a:solidFill>
                  <a:prstClr val="black"/>
                </a:solidFill>
                <a:latin typeface="Calibri" panose="020F0502020204030204"/>
              </a:rPr>
              <a:t>-indebitamento verso istituti di previdenza e assicurazione sociale (INPS). Andamenti anomali…</a:t>
            </a:r>
          </a:p>
          <a:p>
            <a:pPr marL="0" indent="0">
              <a:defRPr/>
            </a:pPr>
            <a:r>
              <a:rPr lang="it-IT" dirty="0">
                <a:solidFill>
                  <a:prstClr val="black"/>
                </a:solidFill>
                <a:latin typeface="Calibri" panose="020F0502020204030204"/>
              </a:rPr>
              <a:t>- indebitamento finanziario a breve termine;</a:t>
            </a:r>
          </a:p>
          <a:p>
            <a:pPr marL="0" indent="0">
              <a:defRPr/>
            </a:pPr>
            <a:r>
              <a:rPr lang="it-IT" dirty="0">
                <a:solidFill>
                  <a:prstClr val="black"/>
                </a:solidFill>
                <a:latin typeface="Calibri" panose="020F0502020204030204"/>
              </a:rPr>
              <a:t>- indebitamento finanziario a lungo termine</a:t>
            </a:r>
            <a:endParaRPr lang="it-IT" altLang="it-IT" dirty="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31</a:t>
            </a:fld>
            <a:endParaRPr lang="it-I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noChangeArrowheads="1"/>
          </p:cNvSpPr>
          <p:nvPr>
            <p:ph type="title"/>
          </p:nvPr>
        </p:nvSpPr>
        <p:spPr/>
        <p:txBody>
          <a:bodyPr/>
          <a:lstStyle/>
          <a:p>
            <a:pPr algn="ctr"/>
            <a:r>
              <a:rPr lang="it-IT" altLang="it-IT" smtClean="0"/>
              <a:t>Sintomi ed effetti di una crisi finanziaria</a:t>
            </a:r>
          </a:p>
        </p:txBody>
      </p:sp>
      <p:sp>
        <p:nvSpPr>
          <p:cNvPr id="20483" name="Segnaposto contenuto 2"/>
          <p:cNvSpPr>
            <a:spLocks noGrp="1" noChangeArrowheads="1"/>
          </p:cNvSpPr>
          <p:nvPr>
            <p:ph idx="1"/>
          </p:nvPr>
        </p:nvSpPr>
        <p:spPr>
          <a:xfrm>
            <a:off x="1638300" y="1628776"/>
            <a:ext cx="8915400" cy="4525963"/>
          </a:xfrm>
        </p:spPr>
        <p:txBody>
          <a:bodyPr/>
          <a:lstStyle/>
          <a:p>
            <a:pPr marL="0" indent="0">
              <a:buNone/>
            </a:pPr>
            <a:r>
              <a:rPr lang="it-IT" altLang="it-IT" dirty="0" smtClean="0"/>
              <a:t>-finanziamenti / prelevamenti soci</a:t>
            </a:r>
          </a:p>
          <a:p>
            <a:pPr marL="0" indent="0">
              <a:buNone/>
            </a:pPr>
            <a:r>
              <a:rPr lang="it-IT" altLang="it-IT" dirty="0" smtClean="0"/>
              <a:t>-finanziamenti obbligazionari: </a:t>
            </a:r>
          </a:p>
          <a:p>
            <a:pPr marL="0" indent="0">
              <a:buNone/>
            </a:pPr>
            <a:r>
              <a:rPr lang="it-IT" altLang="it-IT" dirty="0" smtClean="0"/>
              <a:t>		- durata</a:t>
            </a:r>
          </a:p>
          <a:p>
            <a:pPr marL="0" indent="0">
              <a:buNone/>
            </a:pPr>
            <a:r>
              <a:rPr lang="it-IT" altLang="it-IT" dirty="0" smtClean="0"/>
              <a:t>	    	- soggetti sottoscrittori</a:t>
            </a:r>
          </a:p>
          <a:p>
            <a:pPr marL="0" indent="0">
              <a:buNone/>
            </a:pPr>
            <a:r>
              <a:rPr lang="it-IT" altLang="it-IT" dirty="0" smtClean="0"/>
              <a:t>		- condizioni in termini di tasso</a:t>
            </a:r>
          </a:p>
          <a:p>
            <a:pPr marL="0" indent="0">
              <a:buNone/>
            </a:pPr>
            <a:r>
              <a:rPr lang="it-IT" altLang="it-IT" dirty="0" smtClean="0"/>
              <a:t>		- presenza di operazioni di consolidamento 	del  		debito</a:t>
            </a:r>
          </a:p>
          <a:p>
            <a:pPr marL="0" indent="0">
              <a:buNone/>
            </a:pPr>
            <a:r>
              <a:rPr lang="it-IT" altLang="it-IT" dirty="0" smtClean="0"/>
              <a:t>		</a:t>
            </a:r>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32</a:t>
            </a:fld>
            <a:endParaRPr lang="it-IT"/>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1"/>
          <p:cNvSpPr>
            <a:spLocks noGrp="1" noChangeArrowheads="1"/>
          </p:cNvSpPr>
          <p:nvPr>
            <p:ph type="title"/>
          </p:nvPr>
        </p:nvSpPr>
        <p:spPr>
          <a:xfrm>
            <a:off x="838200" y="365125"/>
            <a:ext cx="10380260" cy="1013299"/>
          </a:xfrm>
        </p:spPr>
        <p:txBody>
          <a:bodyPr/>
          <a:lstStyle/>
          <a:p>
            <a:pPr algn="ctr"/>
            <a:r>
              <a:rPr lang="it-IT" altLang="it-IT" dirty="0" smtClean="0"/>
              <a:t>Informazioni dalla nota integrativa</a:t>
            </a:r>
          </a:p>
        </p:txBody>
      </p:sp>
      <p:sp>
        <p:nvSpPr>
          <p:cNvPr id="8195" name="Segnaposto contenuto 2"/>
          <p:cNvSpPr>
            <a:spLocks noGrp="1" noChangeArrowheads="1"/>
          </p:cNvSpPr>
          <p:nvPr>
            <p:ph idx="1"/>
          </p:nvPr>
        </p:nvSpPr>
        <p:spPr>
          <a:xfrm>
            <a:off x="1622425" y="1219201"/>
            <a:ext cx="8915400" cy="4525963"/>
          </a:xfrm>
        </p:spPr>
        <p:txBody>
          <a:bodyPr/>
          <a:lstStyle/>
          <a:p>
            <a:pPr marL="0" indent="0" algn="just">
              <a:defRPr/>
            </a:pPr>
            <a:r>
              <a:rPr lang="it-IT" sz="2400" dirty="0">
                <a:solidFill>
                  <a:prstClr val="black"/>
                </a:solidFill>
                <a:latin typeface="Calibri" panose="020F0502020204030204"/>
              </a:rPr>
              <a:t>Analisi delle informazioni fornite sui criteri di capitalizzazione, ammortamento, accantonamento, in relazione a presenza di politiche di bilancio</a:t>
            </a:r>
          </a:p>
          <a:p>
            <a:pPr marL="0" indent="0">
              <a:defRPr/>
            </a:pPr>
            <a:r>
              <a:rPr lang="it-IT" sz="2400" dirty="0">
                <a:solidFill>
                  <a:prstClr val="black"/>
                </a:solidFill>
                <a:latin typeface="Calibri" panose="020F0502020204030204"/>
              </a:rPr>
              <a:t>- NB.:  criticità  giudizio collegio sindacale sulla capitalizzazione  delle  Immobilizzazioni immateriali</a:t>
            </a:r>
          </a:p>
          <a:p>
            <a:pPr>
              <a:buFontTx/>
              <a:buChar char="-"/>
              <a:defRPr/>
            </a:pPr>
            <a:r>
              <a:rPr lang="it-IT" sz="2400" dirty="0">
                <a:solidFill>
                  <a:prstClr val="black"/>
                </a:solidFill>
                <a:latin typeface="Calibri" panose="020F0502020204030204"/>
              </a:rPr>
              <a:t>cambiamenti criteri di valutazione per:</a:t>
            </a:r>
          </a:p>
          <a:p>
            <a:pPr>
              <a:buFontTx/>
              <a:buChar char="-"/>
              <a:defRPr/>
            </a:pPr>
            <a:r>
              <a:rPr lang="it-IT" sz="2400" dirty="0">
                <a:solidFill>
                  <a:prstClr val="black"/>
                </a:solidFill>
                <a:latin typeface="Calibri" panose="020F0502020204030204"/>
              </a:rPr>
              <a:t>magazzino,</a:t>
            </a:r>
          </a:p>
          <a:p>
            <a:pPr>
              <a:buFontTx/>
              <a:buChar char="-"/>
              <a:defRPr/>
            </a:pPr>
            <a:r>
              <a:rPr lang="it-IT" sz="2400" dirty="0">
                <a:solidFill>
                  <a:prstClr val="black"/>
                </a:solidFill>
                <a:latin typeface="Calibri" panose="020F0502020204030204"/>
              </a:rPr>
              <a:t>ammortamenti  (accelerati, decelerati, chiusura  con minimo utile   in presenza di percentuale di ammortamento che scende), </a:t>
            </a:r>
          </a:p>
          <a:p>
            <a:pPr marL="0" indent="0">
              <a:defRPr/>
            </a:pPr>
            <a:r>
              <a:rPr lang="it-IT" sz="2400" dirty="0">
                <a:solidFill>
                  <a:prstClr val="black"/>
                </a:solidFill>
                <a:latin typeface="Calibri" panose="020F0502020204030204"/>
              </a:rPr>
              <a:t>Verifica criteri di rilevazione  delle imposte anticipate </a:t>
            </a:r>
            <a:br>
              <a:rPr lang="it-IT" sz="2400" dirty="0">
                <a:solidFill>
                  <a:prstClr val="black"/>
                </a:solidFill>
                <a:latin typeface="Calibri" panose="020F0502020204030204"/>
              </a:rPr>
            </a:br>
            <a:r>
              <a:rPr lang="it-IT" sz="2400" dirty="0">
                <a:solidFill>
                  <a:prstClr val="black"/>
                </a:solidFill>
                <a:latin typeface="Calibri" panose="020F0502020204030204"/>
              </a:rPr>
              <a:t>( perdite d’esercizio durevoli consentono imposte anticipate?....)</a:t>
            </a:r>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33</a:t>
            </a:fld>
            <a:endParaRPr lang="it-IT"/>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p:cNvSpPr>
            <a:spLocks noGrp="1" noChangeArrowheads="1"/>
          </p:cNvSpPr>
          <p:nvPr>
            <p:ph type="title"/>
          </p:nvPr>
        </p:nvSpPr>
        <p:spPr>
          <a:xfrm>
            <a:off x="838200" y="365126"/>
            <a:ext cx="10515600" cy="542926"/>
          </a:xfrm>
        </p:spPr>
        <p:txBody>
          <a:bodyPr>
            <a:normAutofit fontScale="90000"/>
          </a:bodyPr>
          <a:lstStyle/>
          <a:p>
            <a:pPr algn="ctr"/>
            <a:r>
              <a:rPr lang="it-IT" altLang="it-IT" dirty="0" smtClean="0"/>
              <a:t>La valutazione di segnali di crisi</a:t>
            </a:r>
          </a:p>
        </p:txBody>
      </p:sp>
      <p:sp>
        <p:nvSpPr>
          <p:cNvPr id="8195" name="Segnaposto contenuto 2"/>
          <p:cNvSpPr>
            <a:spLocks noGrp="1" noChangeArrowheads="1"/>
          </p:cNvSpPr>
          <p:nvPr>
            <p:ph idx="1"/>
          </p:nvPr>
        </p:nvSpPr>
        <p:spPr>
          <a:xfrm>
            <a:off x="1638301" y="908051"/>
            <a:ext cx="9102725" cy="5184775"/>
          </a:xfrm>
        </p:spPr>
        <p:txBody>
          <a:bodyPr>
            <a:normAutofit lnSpcReduction="10000"/>
          </a:bodyPr>
          <a:lstStyle/>
          <a:p>
            <a:pPr>
              <a:defRPr/>
            </a:pPr>
            <a:r>
              <a:rPr lang="it-IT" sz="2400" dirty="0">
                <a:solidFill>
                  <a:prstClr val="black"/>
                </a:solidFill>
                <a:latin typeface="Calibri" panose="020F0502020204030204"/>
              </a:rPr>
              <a:t>Informazioni sul  prodotto/mercato/tecnologia-dalla relazione sulla gestione:</a:t>
            </a:r>
            <a:br>
              <a:rPr lang="it-IT" sz="2400" dirty="0">
                <a:solidFill>
                  <a:prstClr val="black"/>
                </a:solidFill>
                <a:latin typeface="Calibri" panose="020F0502020204030204"/>
              </a:rPr>
            </a:br>
            <a:r>
              <a:rPr lang="it-IT" sz="2400" dirty="0">
                <a:solidFill>
                  <a:prstClr val="black"/>
                </a:solidFill>
                <a:latin typeface="Calibri" panose="020F0502020204030204"/>
              </a:rPr>
              <a:t>	-  trend di mercato, -  esportazioni, …….</a:t>
            </a:r>
          </a:p>
          <a:p>
            <a:pPr>
              <a:defRPr/>
            </a:pPr>
            <a:r>
              <a:rPr lang="it-IT" sz="2400" dirty="0">
                <a:solidFill>
                  <a:prstClr val="black"/>
                </a:solidFill>
                <a:latin typeface="Calibri" panose="020F0502020204030204"/>
              </a:rPr>
              <a:t>tipologia del settore di appartenenza:</a:t>
            </a:r>
          </a:p>
          <a:p>
            <a:pPr marL="0" indent="0">
              <a:defRPr/>
            </a:pPr>
            <a:r>
              <a:rPr lang="it-IT" sz="2400" dirty="0">
                <a:solidFill>
                  <a:prstClr val="black"/>
                </a:solidFill>
                <a:latin typeface="Calibri" panose="020F0502020204030204"/>
              </a:rPr>
              <a:t>	- settore merceologico  poco concentrati:  …apparentemente maggiore è la 	competizione,  e maggiormente il modello “padronale” delle PMI rischia di fare acqua</a:t>
            </a:r>
          </a:p>
          <a:p>
            <a:pPr>
              <a:defRPr/>
            </a:pPr>
            <a:r>
              <a:rPr lang="it-IT" sz="2400" dirty="0">
                <a:solidFill>
                  <a:prstClr val="black"/>
                </a:solidFill>
                <a:latin typeface="Calibri" panose="020F0502020204030204"/>
              </a:rPr>
              <a:t>indicatori di situazioni di crisi –manipolazione  utili</a:t>
            </a:r>
          </a:p>
          <a:p>
            <a:pPr marL="800100" lvl="1" indent="-342900">
              <a:defRPr/>
            </a:pPr>
            <a:r>
              <a:rPr lang="it-IT" sz="2200" dirty="0">
                <a:solidFill>
                  <a:prstClr val="black"/>
                </a:solidFill>
                <a:latin typeface="Calibri" panose="020F0502020204030204"/>
              </a:rPr>
              <a:t>Aumento dei crediti (aumento giorni di credito)</a:t>
            </a:r>
          </a:p>
          <a:p>
            <a:pPr marL="800100" lvl="1" indent="-342900">
              <a:defRPr/>
            </a:pPr>
            <a:r>
              <a:rPr lang="it-IT" sz="2200" dirty="0">
                <a:solidFill>
                  <a:prstClr val="black"/>
                </a:solidFill>
                <a:latin typeface="Calibri" panose="020F0502020204030204"/>
              </a:rPr>
              <a:t>Deterioramento margini</a:t>
            </a:r>
          </a:p>
          <a:p>
            <a:pPr marL="800100" lvl="1" indent="-342900">
              <a:defRPr/>
            </a:pPr>
            <a:r>
              <a:rPr lang="it-IT" sz="2200" dirty="0">
                <a:solidFill>
                  <a:prstClr val="black"/>
                </a:solidFill>
                <a:latin typeface="Calibri" panose="020F0502020204030204"/>
              </a:rPr>
              <a:t>Diminuzione tassi di ammortamento</a:t>
            </a:r>
          </a:p>
          <a:p>
            <a:pPr marL="800100" lvl="1" indent="-342900">
              <a:defRPr/>
            </a:pPr>
            <a:r>
              <a:rPr lang="it-IT" sz="2200" dirty="0">
                <a:solidFill>
                  <a:prstClr val="black"/>
                </a:solidFill>
                <a:latin typeface="Calibri" panose="020F0502020204030204"/>
              </a:rPr>
              <a:t>Diminuzione qualità delle attività (rapporto tra attivo non corrente e corrente) </a:t>
            </a:r>
          </a:p>
          <a:p>
            <a:pPr marL="800100" lvl="1" indent="-342900">
              <a:defRPr/>
            </a:pPr>
            <a:r>
              <a:rPr lang="it-IT" sz="2200" dirty="0">
                <a:solidFill>
                  <a:prstClr val="black"/>
                </a:solidFill>
                <a:latin typeface="Calibri" panose="020F0502020204030204"/>
              </a:rPr>
              <a:t>Aumento vendite e aumento crediti/scorte/..fatture da emettere</a:t>
            </a:r>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34</a:t>
            </a:fld>
            <a:endParaRPr lang="it-IT"/>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olo 1"/>
          <p:cNvSpPr>
            <a:spLocks noGrp="1" noChangeArrowheads="1"/>
          </p:cNvSpPr>
          <p:nvPr>
            <p:ph type="title"/>
          </p:nvPr>
        </p:nvSpPr>
        <p:spPr/>
        <p:txBody>
          <a:bodyPr/>
          <a:lstStyle/>
          <a:p>
            <a:pPr algn="ctr"/>
            <a:r>
              <a:rPr lang="it-IT" altLang="it-IT" smtClean="0"/>
              <a:t>La rilevazione degli indicatori di crisi</a:t>
            </a:r>
          </a:p>
        </p:txBody>
      </p:sp>
      <p:sp>
        <p:nvSpPr>
          <p:cNvPr id="8195" name="Segnaposto contenuto 2"/>
          <p:cNvSpPr>
            <a:spLocks noGrp="1" noChangeArrowheads="1"/>
          </p:cNvSpPr>
          <p:nvPr>
            <p:ph idx="1"/>
          </p:nvPr>
        </p:nvSpPr>
        <p:spPr>
          <a:xfrm>
            <a:off x="1638300" y="1628776"/>
            <a:ext cx="8915400" cy="4525963"/>
          </a:xfrm>
        </p:spPr>
        <p:txBody>
          <a:bodyPr/>
          <a:lstStyle/>
          <a:p>
            <a:pPr marL="0" indent="0" algn="ctr">
              <a:defRPr/>
            </a:pPr>
            <a:r>
              <a:rPr lang="it-IT" dirty="0">
                <a:solidFill>
                  <a:prstClr val="black"/>
                </a:solidFill>
                <a:latin typeface="Calibri" panose="020F0502020204030204"/>
              </a:rPr>
              <a:t>Come impostare  l’analisi  di un bilancio</a:t>
            </a:r>
          </a:p>
          <a:p>
            <a:pPr marL="0" indent="0" algn="ctr">
              <a:defRPr/>
            </a:pPr>
            <a:endParaRPr lang="it-IT" dirty="0">
              <a:solidFill>
                <a:prstClr val="black"/>
              </a:solidFill>
              <a:latin typeface="Calibri" panose="020F0502020204030204"/>
            </a:endParaRPr>
          </a:p>
          <a:p>
            <a:pPr marL="0" indent="0" algn="ctr">
              <a:defRPr/>
            </a:pPr>
            <a:r>
              <a:rPr lang="it-IT" dirty="0">
                <a:solidFill>
                  <a:prstClr val="black"/>
                </a:solidFill>
                <a:latin typeface="Calibri" panose="020F0502020204030204"/>
              </a:rPr>
              <a:t>Analisi  consuntive  &lt; &gt; analisi prospettiche</a:t>
            </a:r>
            <a:br>
              <a:rPr lang="it-IT" dirty="0">
                <a:solidFill>
                  <a:prstClr val="black"/>
                </a:solidFill>
                <a:latin typeface="Calibri" panose="020F0502020204030204"/>
              </a:rPr>
            </a:br>
            <a:r>
              <a:rPr lang="it-IT" dirty="0">
                <a:solidFill>
                  <a:prstClr val="black"/>
                </a:solidFill>
                <a:latin typeface="Calibri" panose="020F0502020204030204"/>
              </a:rPr>
              <a:t>                                                       </a:t>
            </a:r>
          </a:p>
          <a:p>
            <a:pPr marL="0" indent="0" algn="ctr">
              <a:defRPr/>
            </a:pPr>
            <a:r>
              <a:rPr lang="it-IT" dirty="0">
                <a:solidFill>
                  <a:prstClr val="black"/>
                </a:solidFill>
                <a:latin typeface="Calibri" panose="020F0502020204030204"/>
              </a:rPr>
              <a:t>Riclassificazione                      budget di cassa	</a:t>
            </a:r>
          </a:p>
          <a:p>
            <a:pPr marL="0" indent="0">
              <a:defRPr/>
            </a:pPr>
            <a:r>
              <a:rPr lang="it-IT" dirty="0">
                <a:solidFill>
                  <a:prstClr val="black"/>
                </a:solidFill>
                <a:latin typeface="Calibri" panose="020F0502020204030204"/>
              </a:rPr>
              <a:t>			*   indici </a:t>
            </a:r>
          </a:p>
          <a:p>
            <a:pPr marL="0" indent="0">
              <a:defRPr/>
            </a:pPr>
            <a:r>
              <a:rPr lang="it-IT" dirty="0">
                <a:solidFill>
                  <a:prstClr val="black"/>
                </a:solidFill>
                <a:latin typeface="Calibri" panose="020F0502020204030204"/>
              </a:rPr>
              <a:t>		 	 *   flussi</a:t>
            </a:r>
          </a:p>
          <a:p>
            <a:pPr marL="0" indent="0" algn="ctr">
              <a:defRPr/>
            </a:pPr>
            <a:r>
              <a:rPr lang="it-IT" dirty="0">
                <a:solidFill>
                  <a:prstClr val="black"/>
                </a:solidFill>
                <a:latin typeface="Calibri" panose="020F0502020204030204"/>
              </a:rPr>
              <a:t>            			 ipotesi		        bilancio  							       pro forma. </a:t>
            </a:r>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35</a:t>
            </a:fld>
            <a:endParaRPr lang="it-IT"/>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p:cNvSpPr>
            <a:spLocks noGrp="1" noChangeArrowheads="1"/>
          </p:cNvSpPr>
          <p:nvPr>
            <p:ph type="title"/>
          </p:nvPr>
        </p:nvSpPr>
        <p:spPr/>
        <p:txBody>
          <a:bodyPr/>
          <a:lstStyle/>
          <a:p>
            <a:pPr algn="ctr"/>
            <a:r>
              <a:rPr lang="it-IT" altLang="it-IT" smtClean="0"/>
              <a:t>I  modelli di rating: dallo scoring al rating </a:t>
            </a:r>
          </a:p>
        </p:txBody>
      </p:sp>
      <p:sp>
        <p:nvSpPr>
          <p:cNvPr id="8195" name="Segnaposto contenuto 2"/>
          <p:cNvSpPr>
            <a:spLocks noGrp="1" noChangeArrowheads="1"/>
          </p:cNvSpPr>
          <p:nvPr>
            <p:ph idx="1"/>
          </p:nvPr>
        </p:nvSpPr>
        <p:spPr>
          <a:xfrm>
            <a:off x="1638300" y="1219200"/>
            <a:ext cx="8915400" cy="4935538"/>
          </a:xfrm>
        </p:spPr>
        <p:txBody>
          <a:bodyPr/>
          <a:lstStyle/>
          <a:p>
            <a:pPr>
              <a:defRPr/>
            </a:pPr>
            <a:r>
              <a:rPr lang="it-IT" sz="2200" dirty="0">
                <a:solidFill>
                  <a:prstClr val="black"/>
                </a:solidFill>
                <a:latin typeface="Calibri" panose="020F0502020204030204"/>
              </a:rPr>
              <a:t>Esperienza di Altman</a:t>
            </a:r>
          </a:p>
          <a:p>
            <a:pPr>
              <a:defRPr/>
            </a:pPr>
            <a:r>
              <a:rPr lang="it-IT" sz="2200" dirty="0">
                <a:solidFill>
                  <a:prstClr val="black"/>
                </a:solidFill>
                <a:latin typeface="Calibri" panose="020F0502020204030204"/>
              </a:rPr>
              <a:t>Sviluppo sistemi esperti (centrale dei bilanci)</a:t>
            </a:r>
          </a:p>
          <a:p>
            <a:pPr>
              <a:defRPr/>
            </a:pPr>
            <a:r>
              <a:rPr lang="it-IT" sz="2200" dirty="0">
                <a:solidFill>
                  <a:prstClr val="black"/>
                </a:solidFill>
                <a:latin typeface="Calibri" panose="020F0502020204030204"/>
              </a:rPr>
              <a:t>Indicatori in alcuni modelli di rating</a:t>
            </a:r>
          </a:p>
          <a:p>
            <a:pPr>
              <a:defRPr/>
            </a:pPr>
            <a:r>
              <a:rPr lang="en-US" sz="2200" dirty="0">
                <a:solidFill>
                  <a:prstClr val="black"/>
                </a:solidFill>
                <a:latin typeface="Calibri" panose="020F0502020204030204"/>
              </a:rPr>
              <a:t>I</a:t>
            </a:r>
            <a:r>
              <a:rPr lang="it-IT" sz="2200" dirty="0">
                <a:solidFill>
                  <a:prstClr val="black"/>
                </a:solidFill>
                <a:latin typeface="Calibri" panose="020F0502020204030204"/>
              </a:rPr>
              <a:t>l modello di rating del Fondo di garanzia per le PMI</a:t>
            </a:r>
          </a:p>
          <a:p>
            <a:pPr marL="0" indent="0" algn="ctr">
              <a:defRPr/>
            </a:pPr>
            <a:r>
              <a:rPr lang="it-IT" sz="2200" b="1" dirty="0">
                <a:solidFill>
                  <a:prstClr val="black"/>
                </a:solidFill>
                <a:latin typeface="Calibri" panose="020F0502020204030204"/>
              </a:rPr>
              <a:t>Modelli di </a:t>
            </a:r>
            <a:r>
              <a:rPr lang="it-IT" sz="2200" b="1" dirty="0" err="1">
                <a:solidFill>
                  <a:prstClr val="black"/>
                </a:solidFill>
                <a:latin typeface="Calibri" panose="020F0502020204030204"/>
              </a:rPr>
              <a:t>scoring</a:t>
            </a:r>
            <a:r>
              <a:rPr lang="it-IT" sz="2200" b="1" dirty="0">
                <a:solidFill>
                  <a:prstClr val="black"/>
                </a:solidFill>
                <a:latin typeface="Calibri" panose="020F0502020204030204"/>
              </a:rPr>
              <a:t> (Altman) 1968</a:t>
            </a:r>
            <a:r>
              <a:rPr lang="en-US" sz="2200" dirty="0">
                <a:solidFill>
                  <a:prstClr val="black"/>
                </a:solidFill>
                <a:latin typeface="Calibri" panose="020F0502020204030204"/>
              </a:rPr>
              <a:t>	</a:t>
            </a:r>
          </a:p>
          <a:p>
            <a:pPr marL="0" indent="0">
              <a:defRPr/>
            </a:pPr>
            <a:r>
              <a:rPr lang="it-IT" sz="2200" dirty="0">
                <a:solidFill>
                  <a:prstClr val="black"/>
                </a:solidFill>
                <a:latin typeface="Calibri" panose="020F0502020204030204"/>
              </a:rPr>
              <a:t>Z =  1.2x1 +1.4x2 +3,3x3 + 0.6x4 +1.05x5</a:t>
            </a:r>
          </a:p>
          <a:p>
            <a:pPr marL="0" indent="0">
              <a:defRPr/>
            </a:pPr>
            <a:r>
              <a:rPr lang="it-IT" sz="2200" dirty="0">
                <a:solidFill>
                  <a:prstClr val="black"/>
                </a:solidFill>
                <a:latin typeface="Calibri" panose="020F0502020204030204"/>
              </a:rPr>
              <a:t>x1 = (Attivo corrente - passivo corrente)/attivo totale</a:t>
            </a:r>
          </a:p>
          <a:p>
            <a:pPr marL="0" indent="0">
              <a:defRPr/>
            </a:pPr>
            <a:r>
              <a:rPr lang="it-IT" sz="2200" dirty="0">
                <a:solidFill>
                  <a:prstClr val="black"/>
                </a:solidFill>
                <a:latin typeface="Calibri" panose="020F0502020204030204"/>
              </a:rPr>
              <a:t>x2 = Patrimonio netto/attivo totale</a:t>
            </a:r>
          </a:p>
          <a:p>
            <a:pPr marL="0" indent="0">
              <a:defRPr/>
            </a:pPr>
            <a:r>
              <a:rPr lang="it-IT" sz="2200" dirty="0">
                <a:solidFill>
                  <a:prstClr val="black"/>
                </a:solidFill>
                <a:latin typeface="Calibri" panose="020F0502020204030204"/>
              </a:rPr>
              <a:t>x3 = Utile ante interessi ed imposte/attivo</a:t>
            </a:r>
          </a:p>
          <a:p>
            <a:pPr marL="0" indent="0">
              <a:defRPr/>
            </a:pPr>
            <a:r>
              <a:rPr lang="it-IT" sz="2200" dirty="0">
                <a:solidFill>
                  <a:prstClr val="black"/>
                </a:solidFill>
                <a:latin typeface="Calibri" panose="020F0502020204030204"/>
              </a:rPr>
              <a:t>x4 = Valore del capitale netto/valore di libro del debito</a:t>
            </a:r>
          </a:p>
          <a:p>
            <a:pPr marL="0" indent="0">
              <a:defRPr/>
            </a:pPr>
            <a:r>
              <a:rPr lang="it-IT" sz="2200" dirty="0">
                <a:solidFill>
                  <a:prstClr val="black"/>
                </a:solidFill>
                <a:latin typeface="Calibri" panose="020F0502020204030204"/>
              </a:rPr>
              <a:t>x5 = Vendite/attivo totale</a:t>
            </a:r>
            <a:endParaRPr lang="it-IT" altLang="it-IT" dirty="0"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36</a:t>
            </a:fld>
            <a:endParaRPr lang="it-IT"/>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olo 1"/>
          <p:cNvSpPr>
            <a:spLocks noGrp="1" noChangeArrowheads="1"/>
          </p:cNvSpPr>
          <p:nvPr>
            <p:ph type="title"/>
          </p:nvPr>
        </p:nvSpPr>
        <p:spPr/>
        <p:txBody>
          <a:bodyPr/>
          <a:lstStyle/>
          <a:p>
            <a:pPr algn="ctr"/>
            <a:r>
              <a:rPr lang="it-IT" altLang="it-IT" sz="3600"/>
              <a:t>Rating</a:t>
            </a:r>
          </a:p>
        </p:txBody>
      </p:sp>
      <p:sp>
        <p:nvSpPr>
          <p:cNvPr id="25603" name="Segnaposto contenuto 2"/>
          <p:cNvSpPr>
            <a:spLocks noGrp="1" noChangeArrowheads="1"/>
          </p:cNvSpPr>
          <p:nvPr>
            <p:ph idx="1"/>
          </p:nvPr>
        </p:nvSpPr>
        <p:spPr>
          <a:xfrm>
            <a:off x="1638300" y="1125538"/>
            <a:ext cx="8915400" cy="5029200"/>
          </a:xfrm>
        </p:spPr>
        <p:txBody>
          <a:bodyPr/>
          <a:lstStyle/>
          <a:p>
            <a:r>
              <a:rPr lang="it-IT" altLang="it-IT" smtClean="0"/>
              <a:t>Analisi quantitativa  </a:t>
            </a:r>
            <a:r>
              <a:rPr lang="it-IT" altLang="it-IT" smtClean="0">
                <a:sym typeface="Wingdings" panose="05000000000000000000" pitchFamily="2" charset="2"/>
              </a:rPr>
              <a:t> scoring</a:t>
            </a:r>
          </a:p>
          <a:p>
            <a:r>
              <a:rPr lang="it-IT" altLang="it-IT" smtClean="0">
                <a:sym typeface="Wingdings" panose="05000000000000000000" pitchFamily="2" charset="2"/>
              </a:rPr>
              <a:t>Analisi qualitativa      analisi clienti, prodotti, fornitori, ………..</a:t>
            </a:r>
            <a:r>
              <a:rPr lang="it-IT" altLang="it-IT" smtClean="0">
                <a:solidFill>
                  <a:srgbClr val="FF0000"/>
                </a:solidFill>
                <a:sym typeface="Wingdings" panose="05000000000000000000" pitchFamily="2" charset="2"/>
              </a:rPr>
              <a:t>ma sempre più</a:t>
            </a:r>
            <a:r>
              <a:rPr lang="it-IT" altLang="it-IT" smtClean="0">
                <a:sym typeface="Wingdings" panose="05000000000000000000" pitchFamily="2" charset="2"/>
              </a:rPr>
              <a:t>:</a:t>
            </a:r>
          </a:p>
          <a:p>
            <a:r>
              <a:rPr lang="it-IT" altLang="it-IT" smtClean="0">
                <a:solidFill>
                  <a:srgbClr val="FF0000"/>
                </a:solidFill>
                <a:sym typeface="Wingdings" panose="05000000000000000000" pitchFamily="2" charset="2"/>
              </a:rPr>
              <a:t>Analisi qualitativa ESG </a:t>
            </a:r>
            <a:r>
              <a:rPr lang="it-IT" altLang="it-IT" smtClean="0">
                <a:sym typeface="Wingdings" panose="05000000000000000000" pitchFamily="2" charset="2"/>
              </a:rPr>
              <a:t> rischi ambientali, sociali e di governance</a:t>
            </a:r>
          </a:p>
          <a:p>
            <a:r>
              <a:rPr lang="it-IT" altLang="it-IT" smtClean="0">
                <a:sym typeface="Wingdings" panose="05000000000000000000" pitchFamily="2" charset="2"/>
              </a:rPr>
              <a:t>						Centrale rischi</a:t>
            </a:r>
          </a:p>
          <a:p>
            <a:r>
              <a:rPr lang="it-IT" altLang="it-IT" smtClean="0">
                <a:sym typeface="Wingdings" panose="05000000000000000000" pitchFamily="2" charset="2"/>
              </a:rPr>
              <a:t>Analisi andamentale:[</a:t>
            </a:r>
          </a:p>
          <a:p>
            <a:r>
              <a:rPr lang="it-IT" altLang="it-IT" smtClean="0">
                <a:sym typeface="Wingdings" panose="05000000000000000000" pitchFamily="2" charset="2"/>
              </a:rPr>
              <a:t>						lavoro col cliente</a:t>
            </a:r>
            <a:endParaRPr lang="it-IT" altLang="it-IT"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37</a:t>
            </a:fld>
            <a:endParaRPr lang="it-IT"/>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ottotitolo 2"/>
          <p:cNvSpPr>
            <a:spLocks noGrp="1"/>
          </p:cNvSpPr>
          <p:nvPr>
            <p:ph type="subTitle" idx="1"/>
          </p:nvPr>
        </p:nvSpPr>
        <p:spPr>
          <a:xfrm>
            <a:off x="1597025" y="1843089"/>
            <a:ext cx="8997950" cy="3963987"/>
          </a:xfrm>
        </p:spPr>
        <p:txBody>
          <a:bodyPr/>
          <a:lstStyle/>
          <a:p>
            <a:pPr algn="l"/>
            <a:endParaRPr lang="it-IT" altLang="it-IT" smtClean="0"/>
          </a:p>
          <a:p>
            <a:r>
              <a:rPr lang="en-US" altLang="it-IT" smtClean="0"/>
              <a:t>		</a:t>
            </a:r>
            <a:endParaRPr lang="it-IT" altLang="it-IT" smtClean="0"/>
          </a:p>
        </p:txBody>
      </p:sp>
      <p:sp>
        <p:nvSpPr>
          <p:cNvPr id="26627" name="Segnaposto numero diapositiva 1"/>
          <p:cNvSpPr>
            <a:spLocks noGrp="1"/>
          </p:cNvSpPr>
          <p:nvPr>
            <p:ph type="sldNum" sz="quarter" idx="4294967295"/>
          </p:nvPr>
        </p:nvSpPr>
        <p:spPr bwMode="auto">
          <a:xfrm>
            <a:off x="8139113" y="5807076"/>
            <a:ext cx="2228850" cy="296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defRPr sz="3200">
                <a:solidFill>
                  <a:schemeClr val="tx1"/>
                </a:solidFill>
                <a:latin typeface="Tahoma" panose="020B0604030504040204" pitchFamily="34" charset="0"/>
                <a:ea typeface="MS PGothic" panose="020B0600070205080204" pitchFamily="34" charset="-128"/>
              </a:defRPr>
            </a:lvl1pPr>
            <a:lvl2pPr marL="742950" indent="-285750">
              <a:spcBef>
                <a:spcPct val="20000"/>
              </a:spcBef>
              <a:buClr>
                <a:schemeClr val="hlink"/>
              </a:buClr>
              <a:buChar char="–"/>
              <a:defRPr sz="2800">
                <a:solidFill>
                  <a:schemeClr val="tx1"/>
                </a:solidFill>
                <a:latin typeface="Tahoma" panose="020B0604030504040204" pitchFamily="34" charset="0"/>
                <a:ea typeface="MS PGothic" panose="020B0600070205080204" pitchFamily="34" charset="-128"/>
              </a:defRPr>
            </a:lvl2pPr>
            <a:lvl3pPr marL="1143000" indent="-228600">
              <a:spcBef>
                <a:spcPct val="20000"/>
              </a:spcBef>
              <a:buClr>
                <a:schemeClr val="hlink"/>
              </a:buClr>
              <a:buChar char="•"/>
              <a:defRPr sz="2400">
                <a:solidFill>
                  <a:schemeClr val="tx1"/>
                </a:solidFill>
                <a:latin typeface="Tahoma" panose="020B0604030504040204" pitchFamily="34" charset="0"/>
                <a:ea typeface="MS PGothic" panose="020B0600070205080204" pitchFamily="34" charset="-128"/>
              </a:defRPr>
            </a:lvl3pPr>
            <a:lvl4pPr marL="1600200" indent="-228600">
              <a:spcBef>
                <a:spcPct val="20000"/>
              </a:spcBef>
              <a:buClr>
                <a:schemeClr val="hlink"/>
              </a:buClr>
              <a:buChar char="–"/>
              <a:defRPr sz="2000">
                <a:solidFill>
                  <a:schemeClr val="tx1"/>
                </a:solidFill>
                <a:latin typeface="Tahoma" panose="020B0604030504040204" pitchFamily="34" charset="0"/>
                <a:ea typeface="MS PGothic" panose="020B0600070205080204" pitchFamily="34" charset="-128"/>
              </a:defRPr>
            </a:lvl4pPr>
            <a:lvl5pPr marL="2057400" indent="-228600">
              <a:spcBef>
                <a:spcPct val="20000"/>
              </a:spcBef>
              <a:buClr>
                <a:schemeClr val="hlink"/>
              </a:buClr>
              <a:buChar char="»"/>
              <a:defRPr sz="20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20000"/>
              </a:spcBef>
              <a:spcAft>
                <a:spcPct val="0"/>
              </a:spcAft>
              <a:buClr>
                <a:schemeClr val="hlink"/>
              </a:buClr>
              <a:buChar char="»"/>
              <a:defRPr sz="20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20000"/>
              </a:spcBef>
              <a:spcAft>
                <a:spcPct val="0"/>
              </a:spcAft>
              <a:buClr>
                <a:schemeClr val="hlink"/>
              </a:buClr>
              <a:buChar char="»"/>
              <a:defRPr sz="20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20000"/>
              </a:spcBef>
              <a:spcAft>
                <a:spcPct val="0"/>
              </a:spcAft>
              <a:buClr>
                <a:schemeClr val="hlink"/>
              </a:buClr>
              <a:buChar char="»"/>
              <a:defRPr sz="20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20000"/>
              </a:spcBef>
              <a:spcAft>
                <a:spcPct val="0"/>
              </a:spcAft>
              <a:buClr>
                <a:schemeClr val="hlink"/>
              </a:buClr>
              <a:buChar char="»"/>
              <a:defRPr sz="2000">
                <a:solidFill>
                  <a:schemeClr val="tx1"/>
                </a:solidFill>
                <a:latin typeface="Tahoma" panose="020B0604030504040204" pitchFamily="34" charset="0"/>
                <a:ea typeface="MS PGothic" panose="020B0600070205080204" pitchFamily="34" charset="-128"/>
              </a:defRPr>
            </a:lvl9pPr>
          </a:lstStyle>
          <a:p>
            <a:pPr>
              <a:spcBef>
                <a:spcPct val="0"/>
              </a:spcBef>
            </a:pPr>
            <a:fld id="{F731D3DD-652A-44B6-83E6-878468409BA9}" type="slidenum">
              <a:rPr lang="it-IT" altLang="it-IT" sz="1000">
                <a:latin typeface="Arial" panose="020B0604020202020204" pitchFamily="34" charset="0"/>
              </a:rPr>
              <a:pPr>
                <a:spcBef>
                  <a:spcPct val="0"/>
                </a:spcBef>
              </a:pPr>
              <a:t>38</a:t>
            </a:fld>
            <a:endParaRPr lang="it-IT" altLang="it-IT" sz="1000">
              <a:latin typeface="Arial" panose="020B0604020202020204" pitchFamily="34" charset="0"/>
            </a:endParaRPr>
          </a:p>
        </p:txBody>
      </p:sp>
      <p:sp>
        <p:nvSpPr>
          <p:cNvPr id="6" name="CasellaDiTesto 5">
            <a:extLst>
              <a:ext uri="{FF2B5EF4-FFF2-40B4-BE49-F238E27FC236}"/>
            </a:extLst>
          </p:cNvPr>
          <p:cNvSpPr txBox="1"/>
          <p:nvPr/>
        </p:nvSpPr>
        <p:spPr>
          <a:xfrm>
            <a:off x="2424114" y="1452563"/>
            <a:ext cx="7762875" cy="692150"/>
          </a:xfrm>
          <a:prstGeom prst="rect">
            <a:avLst/>
          </a:prstGeom>
          <a:noFill/>
        </p:spPr>
        <p:txBody>
          <a:bodyPr>
            <a:spAutoFit/>
          </a:bodyPr>
          <a:lstStyle/>
          <a:p>
            <a:pPr algn="ctr">
              <a:defRPr/>
            </a:pPr>
            <a:r>
              <a:rPr lang="it-IT" sz="1950" i="1" dirty="0"/>
              <a:t>ANALISI QUANTITATIVA: </a:t>
            </a:r>
            <a:br>
              <a:rPr lang="it-IT" sz="1950" i="1" dirty="0"/>
            </a:br>
            <a:r>
              <a:rPr lang="it-IT" sz="1950" i="1" dirty="0"/>
              <a:t>Valori medi dei principali indici di bilancio per classi di rating</a:t>
            </a:r>
          </a:p>
        </p:txBody>
      </p:sp>
      <p:graphicFrame>
        <p:nvGraphicFramePr>
          <p:cNvPr id="26629" name="Oggetto 4"/>
          <p:cNvGraphicFramePr>
            <a:graphicFrameLocks noChangeAspect="1"/>
          </p:cNvGraphicFramePr>
          <p:nvPr/>
        </p:nvGraphicFramePr>
        <p:xfrm>
          <a:off x="1392239" y="2535239"/>
          <a:ext cx="9407525" cy="4103687"/>
        </p:xfrm>
        <a:graphic>
          <a:graphicData uri="http://schemas.openxmlformats.org/presentationml/2006/ole">
            <mc:AlternateContent xmlns:mc="http://schemas.openxmlformats.org/markup-compatibility/2006">
              <mc:Choice xmlns:v="urn:schemas-microsoft-com:vml" Requires="v">
                <p:oleObj spid="_x0000_s1040" name="Document" r:id="rId3" imgW="4463432" imgH="1924989" progId="Word.Document.12">
                  <p:embed/>
                </p:oleObj>
              </mc:Choice>
              <mc:Fallback>
                <p:oleObj name="Document" r:id="rId3" imgW="4463432" imgH="1924989"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2239" y="2535239"/>
                        <a:ext cx="9407525" cy="410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1"/>
          <p:cNvSpPr>
            <a:spLocks noGrp="1" noChangeArrowheads="1"/>
          </p:cNvSpPr>
          <p:nvPr>
            <p:ph type="title"/>
          </p:nvPr>
        </p:nvSpPr>
        <p:spPr>
          <a:xfrm>
            <a:off x="838200" y="365125"/>
            <a:ext cx="10515600" cy="1862920"/>
          </a:xfrm>
        </p:spPr>
        <p:txBody>
          <a:bodyPr/>
          <a:lstStyle/>
          <a:p>
            <a:pPr algn="ctr"/>
            <a:r>
              <a:rPr lang="it-IT" altLang="it-IT" sz="3600" dirty="0"/>
              <a:t>Altri indicatori segnaletici</a:t>
            </a:r>
            <a:r>
              <a:rPr lang="it-IT" altLang="it-IT" sz="3600" dirty="0" smtClean="0"/>
              <a:t>…</a:t>
            </a:r>
            <a:br>
              <a:rPr lang="it-IT" altLang="it-IT" sz="3600" dirty="0" smtClean="0"/>
            </a:br>
            <a:r>
              <a:rPr lang="it-IT" altLang="it-IT" sz="2800" dirty="0" smtClean="0"/>
              <a:t> </a:t>
            </a:r>
            <a:br>
              <a:rPr lang="it-IT" altLang="it-IT" sz="2800" dirty="0" smtClean="0"/>
            </a:br>
            <a:r>
              <a:rPr lang="it-IT" altLang="it-IT" sz="2800" dirty="0" smtClean="0"/>
              <a:t>Per </a:t>
            </a:r>
            <a:r>
              <a:rPr lang="it-IT" altLang="it-IT" sz="2800" dirty="0"/>
              <a:t>le banche……..</a:t>
            </a:r>
          </a:p>
        </p:txBody>
      </p:sp>
      <p:sp>
        <p:nvSpPr>
          <p:cNvPr id="28675" name="Segnaposto contenuto 2"/>
          <p:cNvSpPr>
            <a:spLocks noGrp="1" noChangeArrowheads="1"/>
          </p:cNvSpPr>
          <p:nvPr>
            <p:ph idx="1"/>
          </p:nvPr>
        </p:nvSpPr>
        <p:spPr>
          <a:xfrm>
            <a:off x="1638300" y="1628776"/>
            <a:ext cx="8915400" cy="4525963"/>
          </a:xfrm>
        </p:spPr>
        <p:txBody>
          <a:bodyPr/>
          <a:lstStyle/>
          <a:p>
            <a:endParaRPr lang="it-IT" altLang="it-IT" i="1" dirty="0" smtClean="0"/>
          </a:p>
          <a:p>
            <a:endParaRPr lang="it-IT" altLang="it-IT" i="1" dirty="0" smtClean="0"/>
          </a:p>
          <a:p>
            <a:endParaRPr lang="it-IT" altLang="it-IT" i="1" dirty="0" smtClean="0"/>
          </a:p>
          <a:p>
            <a:r>
              <a:rPr lang="it-IT" altLang="it-IT" i="1" dirty="0" smtClean="0"/>
              <a:t>Criticità esposizioni scadute da oltre 30 gg. </a:t>
            </a:r>
            <a:br>
              <a:rPr lang="it-IT" altLang="it-IT" i="1" dirty="0" smtClean="0"/>
            </a:br>
            <a:r>
              <a:rPr lang="it-IT" altLang="it-IT" i="1" dirty="0" smtClean="0"/>
              <a:t>(</a:t>
            </a:r>
            <a:r>
              <a:rPr lang="it-IT" altLang="it-IT" i="1" dirty="0" err="1" smtClean="0"/>
              <a:t>past</a:t>
            </a:r>
            <a:r>
              <a:rPr lang="it-IT" altLang="it-IT" i="1" dirty="0" smtClean="0"/>
              <a:t> due)</a:t>
            </a:r>
          </a:p>
          <a:p>
            <a:endParaRPr lang="it-IT" altLang="it-IT" dirty="0"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39</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err="1" smtClean="0"/>
              <a:t>Perche</a:t>
            </a:r>
            <a:r>
              <a:rPr lang="it-IT" dirty="0" smtClean="0"/>
              <a:t>’  cigni neri?</a:t>
            </a:r>
            <a:endParaRPr lang="it-IT" dirty="0"/>
          </a:p>
        </p:txBody>
      </p:sp>
      <p:sp>
        <p:nvSpPr>
          <p:cNvPr id="3" name="Segnaposto contenuto 2"/>
          <p:cNvSpPr>
            <a:spLocks noGrp="1"/>
          </p:cNvSpPr>
          <p:nvPr>
            <p:ph idx="1"/>
          </p:nvPr>
        </p:nvSpPr>
        <p:spPr/>
        <p:txBody>
          <a:bodyPr/>
          <a:lstStyle/>
          <a:p>
            <a:r>
              <a:rPr lang="it-IT" dirty="0" smtClean="0"/>
              <a:t>Fattori non prevedibili provocati da shock: terremoti, …..</a:t>
            </a:r>
            <a:r>
              <a:rPr lang="it-IT" dirty="0" err="1" smtClean="0"/>
              <a:t>pandemie,..ovvero</a:t>
            </a:r>
            <a:r>
              <a:rPr lang="it-IT" dirty="0" smtClean="0"/>
              <a:t> </a:t>
            </a:r>
          </a:p>
          <a:p>
            <a:r>
              <a:rPr lang="it-IT" dirty="0" smtClean="0"/>
              <a:t>eventi esterni non prevedibili da analisi dei sistemi di amministrazione e controllo delle imprese.</a:t>
            </a:r>
          </a:p>
          <a:p>
            <a:r>
              <a:rPr lang="it-IT" dirty="0" smtClean="0"/>
              <a:t>Possono le imprese sopravvivere a shock esterni?</a:t>
            </a:r>
          </a:p>
          <a:p>
            <a:r>
              <a:rPr lang="it-IT" dirty="0" smtClean="0"/>
              <a:t>Ultimo esempio: crisi 2008, evento non prevedibile (anche se qualcuno ha detto che poteva essere previsto per l’aumento dei rischi collegati a strumenti di finanza derivata……): per molte aziende ha significato la caduta dei fatturati, essendo venuto meno il loro mercato di sbocco, ……….</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4</a:t>
            </a:fld>
            <a:endParaRPr lang="it-IT"/>
          </a:p>
        </p:txBody>
      </p:sp>
    </p:spTree>
    <p:extLst>
      <p:ext uri="{BB962C8B-B14F-4D97-AF65-F5344CB8AC3E}">
        <p14:creationId xmlns:p14="http://schemas.microsoft.com/office/powerpoint/2010/main" val="58235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1"/>
          <p:cNvSpPr>
            <a:spLocks noGrp="1" noChangeArrowheads="1"/>
          </p:cNvSpPr>
          <p:nvPr>
            <p:ph type="title"/>
          </p:nvPr>
        </p:nvSpPr>
        <p:spPr/>
        <p:txBody>
          <a:bodyPr/>
          <a:lstStyle/>
          <a:p>
            <a:pPr algn="ctr"/>
            <a:r>
              <a:rPr lang="it-IT" altLang="it-IT" sz="2800"/>
              <a:t>Indicatori di sostenibilità del debito….</a:t>
            </a:r>
          </a:p>
        </p:txBody>
      </p:sp>
      <p:sp>
        <p:nvSpPr>
          <p:cNvPr id="29699" name="Segnaposto contenuto 2"/>
          <p:cNvSpPr>
            <a:spLocks noGrp="1" noChangeArrowheads="1"/>
          </p:cNvSpPr>
          <p:nvPr>
            <p:ph idx="1"/>
          </p:nvPr>
        </p:nvSpPr>
        <p:spPr>
          <a:xfrm>
            <a:off x="1638300" y="1628776"/>
            <a:ext cx="8915400" cy="4525963"/>
          </a:xfrm>
        </p:spPr>
        <p:txBody>
          <a:bodyPr/>
          <a:lstStyle/>
          <a:p>
            <a:r>
              <a:rPr lang="it-IT" altLang="it-IT" i="1" smtClean="0"/>
              <a:t>Ebit / oneri finanziari</a:t>
            </a:r>
          </a:p>
          <a:p>
            <a:r>
              <a:rPr lang="it-IT" altLang="it-IT" i="1" smtClean="0"/>
              <a:t>Cash flow operativo/attivo</a:t>
            </a:r>
          </a:p>
          <a:p>
            <a:r>
              <a:rPr lang="it-IT" altLang="it-IT" i="1" smtClean="0"/>
              <a:t>PNF/ebitda</a:t>
            </a:r>
          </a:p>
          <a:p>
            <a:endParaRPr lang="it-IT" altLang="it-IT" i="1" smtClean="0"/>
          </a:p>
          <a:p>
            <a:r>
              <a:rPr lang="it-IT" altLang="it-IT" i="1" smtClean="0"/>
              <a:t>Acid test :  </a:t>
            </a:r>
          </a:p>
          <a:p>
            <a:r>
              <a:rPr lang="it-IT" altLang="it-IT" i="1" smtClean="0"/>
              <a:t>attività correnti – rimanenze/passività correnti</a:t>
            </a:r>
          </a:p>
          <a:p>
            <a:endParaRPr lang="it-IT" altLang="it-IT"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40</a:t>
            </a:fld>
            <a:endParaRPr lang="it-IT"/>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1"/>
          <p:cNvSpPr>
            <a:spLocks noGrp="1" noChangeArrowheads="1"/>
          </p:cNvSpPr>
          <p:nvPr>
            <p:ph type="title"/>
          </p:nvPr>
        </p:nvSpPr>
        <p:spPr/>
        <p:txBody>
          <a:bodyPr/>
          <a:lstStyle/>
          <a:p>
            <a:pPr algn="ctr"/>
            <a:r>
              <a:rPr lang="it-IT" altLang="it-IT" sz="2800"/>
              <a:t>Indicatori da monitorare come anticipatori crisi….</a:t>
            </a:r>
          </a:p>
        </p:txBody>
      </p:sp>
      <p:sp>
        <p:nvSpPr>
          <p:cNvPr id="30723" name="Segnaposto contenuto 2"/>
          <p:cNvSpPr>
            <a:spLocks noGrp="1" noChangeArrowheads="1"/>
          </p:cNvSpPr>
          <p:nvPr>
            <p:ph idx="1"/>
          </p:nvPr>
        </p:nvSpPr>
        <p:spPr>
          <a:xfrm>
            <a:off x="1638300" y="1628776"/>
            <a:ext cx="8915400" cy="4525963"/>
          </a:xfrm>
        </p:spPr>
        <p:txBody>
          <a:bodyPr/>
          <a:lstStyle/>
          <a:p>
            <a:r>
              <a:rPr lang="it-IT" altLang="it-IT" smtClean="0"/>
              <a:t>Attenzione a:</a:t>
            </a:r>
          </a:p>
          <a:p>
            <a:r>
              <a:rPr lang="it-IT" altLang="it-IT" i="1" smtClean="0"/>
              <a:t>Fatturato: riduzione fatturato &gt;30% o perdita cliente importante</a:t>
            </a:r>
          </a:p>
          <a:p>
            <a:r>
              <a:rPr lang="it-IT" altLang="it-IT" i="1" smtClean="0"/>
              <a:t>Cash flow: riduzione margine operativo lordo &gt; 20%</a:t>
            </a:r>
          </a:p>
          <a:p>
            <a:r>
              <a:rPr lang="it-IT" altLang="it-IT" i="1" smtClean="0"/>
              <a:t>DSCR &lt; 1,1  </a:t>
            </a:r>
            <a:r>
              <a:rPr lang="it-IT" altLang="it-IT" i="1" smtClean="0">
                <a:sym typeface="Wingdings" panose="05000000000000000000" pitchFamily="2" charset="2"/>
              </a:rPr>
              <a:t>  debt service cover ratio =</a:t>
            </a:r>
          </a:p>
          <a:p>
            <a:r>
              <a:rPr lang="it-IT" altLang="it-IT" sz="2400" i="1">
                <a:sym typeface="Wingdings" panose="05000000000000000000" pitchFamily="2" charset="2"/>
              </a:rPr>
              <a:t>(Ebitda</a:t>
            </a:r>
            <a:r>
              <a:rPr lang="it-IT" altLang="it-IT" i="1" smtClean="0">
                <a:sym typeface="Wingdings" panose="05000000000000000000" pitchFamily="2" charset="2"/>
              </a:rPr>
              <a:t>/ </a:t>
            </a:r>
            <a:r>
              <a:rPr lang="it-IT" altLang="it-IT" sz="2400" i="1">
                <a:sym typeface="Wingdings" panose="05000000000000000000" pitchFamily="2" charset="2"/>
              </a:rPr>
              <a:t>servizio annuale del debito (capitale + interessi)</a:t>
            </a:r>
            <a:endParaRPr lang="it-IT" altLang="it-IT" sz="2400" i="1"/>
          </a:p>
          <a:p>
            <a:endParaRPr lang="it-IT" altLang="it-IT"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41</a:t>
            </a:fld>
            <a:endParaRPr lang="it-IT"/>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1"/>
          <p:cNvSpPr>
            <a:spLocks noGrp="1" noChangeArrowheads="1"/>
          </p:cNvSpPr>
          <p:nvPr>
            <p:ph type="title"/>
          </p:nvPr>
        </p:nvSpPr>
        <p:spPr>
          <a:xfrm>
            <a:off x="729018" y="-54767"/>
            <a:ext cx="10515600" cy="1325563"/>
          </a:xfrm>
        </p:spPr>
        <p:txBody>
          <a:bodyPr/>
          <a:lstStyle/>
          <a:p>
            <a:pPr algn="ctr"/>
            <a:r>
              <a:rPr lang="it-IT" altLang="it-IT" sz="2800" dirty="0"/>
              <a:t>valori soglia di alcuni indicatori per allerta: criticità di alcune informazioni se non ben ponderate……</a:t>
            </a:r>
          </a:p>
        </p:txBody>
      </p:sp>
      <p:sp>
        <p:nvSpPr>
          <p:cNvPr id="31747" name="Segnaposto contenuto 2"/>
          <p:cNvSpPr>
            <a:spLocks noGrp="1" noChangeArrowheads="1"/>
          </p:cNvSpPr>
          <p:nvPr>
            <p:ph idx="1"/>
          </p:nvPr>
        </p:nvSpPr>
        <p:spPr>
          <a:xfrm>
            <a:off x="1638300" y="1219201"/>
            <a:ext cx="8915400" cy="4525963"/>
          </a:xfrm>
        </p:spPr>
        <p:txBody>
          <a:bodyPr/>
          <a:lstStyle/>
          <a:p>
            <a:r>
              <a:rPr lang="it-IT" altLang="it-IT" smtClean="0"/>
              <a:t>Da indagine statistica cerved su campioni pmi:</a:t>
            </a:r>
          </a:p>
          <a:p>
            <a:r>
              <a:rPr lang="it-IT" altLang="it-IT" i="1" smtClean="0"/>
              <a:t>Ebit/oneri finanziari &lt;2</a:t>
            </a:r>
          </a:p>
          <a:p>
            <a:r>
              <a:rPr lang="it-IT" altLang="it-IT" i="1" smtClean="0"/>
              <a:t>Cash flow operativo/attivo &lt; 3</a:t>
            </a:r>
          </a:p>
          <a:p>
            <a:r>
              <a:rPr lang="it-IT" altLang="it-IT" i="1" smtClean="0"/>
              <a:t>PFN/ebitda &gt; 6</a:t>
            </a:r>
          </a:p>
          <a:p>
            <a:r>
              <a:rPr lang="it-IT" altLang="it-IT" i="1" smtClean="0"/>
              <a:t>Cash flow operativo &lt; 0</a:t>
            </a:r>
          </a:p>
          <a:p>
            <a:r>
              <a:rPr lang="it-IT" altLang="it-IT" i="1" smtClean="0"/>
              <a:t>Liquidità immediate + liquidità differite/passività correnti &lt; 0,90  …</a:t>
            </a:r>
          </a:p>
          <a:p>
            <a:pPr algn="ctr"/>
            <a:r>
              <a:rPr lang="it-IT" altLang="it-IT" sz="2400" i="1">
                <a:solidFill>
                  <a:srgbClr val="FF0000"/>
                </a:solidFill>
              </a:rPr>
              <a:t>oltre il 98% farebbe scattare almeno un segnale d’allerta!</a:t>
            </a:r>
          </a:p>
          <a:p>
            <a:endParaRPr lang="it-IT" altLang="it-IT" smtClean="0"/>
          </a:p>
          <a:p>
            <a:endParaRPr lang="it-IT" altLang="it-IT" smtClean="0"/>
          </a:p>
        </p:txBody>
      </p:sp>
      <p:sp>
        <p:nvSpPr>
          <p:cNvPr id="2" name="Segnaposto piè di pagina 1"/>
          <p:cNvSpPr>
            <a:spLocks noGrp="1"/>
          </p:cNvSpPr>
          <p:nvPr>
            <p:ph type="ftr" sz="quarter" idx="11"/>
          </p:nvPr>
        </p:nvSpPr>
        <p:spPr/>
        <p:txBody>
          <a:bodyPr/>
          <a:lstStyle/>
          <a:p>
            <a:r>
              <a:rPr lang="it-IT" smtClean="0"/>
              <a:t>Verso il sistema di Allerta del Codice della Crisi d'Impresa</a:t>
            </a:r>
            <a:endParaRPr lang="it-IT"/>
          </a:p>
        </p:txBody>
      </p:sp>
      <p:sp>
        <p:nvSpPr>
          <p:cNvPr id="3" name="Segnaposto numero diapositiva 2"/>
          <p:cNvSpPr>
            <a:spLocks noGrp="1"/>
          </p:cNvSpPr>
          <p:nvPr>
            <p:ph type="sldNum" sz="quarter" idx="12"/>
          </p:nvPr>
        </p:nvSpPr>
        <p:spPr/>
        <p:txBody>
          <a:bodyPr/>
          <a:lstStyle/>
          <a:p>
            <a:fld id="{B614FDD0-15DB-4AE5-BD16-423942750EEB}" type="slidenum">
              <a:rPr lang="it-IT" smtClean="0"/>
              <a:t>42</a:t>
            </a:fld>
            <a:endParaRPr lang="it-IT"/>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81095"/>
          </a:xfrm>
        </p:spPr>
        <p:txBody>
          <a:bodyPr>
            <a:normAutofit/>
          </a:bodyPr>
          <a:lstStyle/>
          <a:p>
            <a:pPr algn="ctr"/>
            <a:r>
              <a:rPr lang="it-IT" sz="3600" b="1" dirty="0" smtClean="0"/>
              <a:t>Il sistema di allerta del codice della crisi d’impresa</a:t>
            </a:r>
            <a:endParaRPr lang="it-IT" sz="3600" b="1" dirty="0"/>
          </a:p>
        </p:txBody>
      </p:sp>
      <p:sp>
        <p:nvSpPr>
          <p:cNvPr id="3" name="Segnaposto contenuto 2"/>
          <p:cNvSpPr>
            <a:spLocks noGrp="1"/>
          </p:cNvSpPr>
          <p:nvPr>
            <p:ph idx="1"/>
          </p:nvPr>
        </p:nvSpPr>
        <p:spPr>
          <a:xfrm>
            <a:off x="838200" y="1146220"/>
            <a:ext cx="10515600" cy="5030743"/>
          </a:xfrm>
        </p:spPr>
        <p:txBody>
          <a:bodyPr/>
          <a:lstStyle/>
          <a:p>
            <a:pPr marL="0" indent="0" algn="ctr">
              <a:buNone/>
            </a:pPr>
            <a:r>
              <a:rPr lang="it-IT" b="1" dirty="0" smtClean="0">
                <a:solidFill>
                  <a:srgbClr val="FF0000"/>
                </a:solidFill>
              </a:rPr>
              <a:t>Sull’esperienza dei modelli predittivi dell’insolvenza e dei sistemi di rating si sono innestati gli indicatori del sistema di allerta</a:t>
            </a:r>
          </a:p>
          <a:p>
            <a:endParaRPr lang="it-IT" dirty="0"/>
          </a:p>
          <a:p>
            <a:r>
              <a:rPr lang="it-IT" dirty="0" smtClean="0"/>
              <a:t>Gli organi di controllo devono segnalare all’amministratore aspetti di non continuità</a:t>
            </a:r>
          </a:p>
          <a:p>
            <a:endParaRPr lang="it-IT" dirty="0"/>
          </a:p>
          <a:p>
            <a:r>
              <a:rPr lang="it-IT" dirty="0" smtClean="0"/>
              <a:t>Creditori «qualificati» devono segnalare all’amministratore se il debito eccede quello fisiologico</a:t>
            </a:r>
          </a:p>
          <a:p>
            <a:endParaRPr lang="it-IT" dirty="0"/>
          </a:p>
          <a:p>
            <a:r>
              <a:rPr lang="it-IT" dirty="0" smtClean="0"/>
              <a:t>Se l’amministratore non provvede, segnalazione all’OCRI</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43</a:t>
            </a:fld>
            <a:endParaRPr lang="it-IT"/>
          </a:p>
        </p:txBody>
      </p:sp>
    </p:spTree>
    <p:extLst>
      <p:ext uri="{BB962C8B-B14F-4D97-AF65-F5344CB8AC3E}">
        <p14:creationId xmlns:p14="http://schemas.microsoft.com/office/powerpoint/2010/main" val="21765180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err="1"/>
              <a:t>Dlgs</a:t>
            </a:r>
            <a:r>
              <a:rPr lang="it-IT" b="1" dirty="0"/>
              <a:t> 12 gennaio 2019, n. 14 Codice della crisi d’impresa e </a:t>
            </a:r>
            <a:r>
              <a:rPr lang="it-IT" b="1" dirty="0" smtClean="0"/>
              <a:t>dell’ins</a:t>
            </a:r>
            <a:r>
              <a:rPr lang="it-IT" dirty="0" smtClean="0"/>
              <a:t>olvenza</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smtClean="0"/>
              <a:t>Obiettivo</a:t>
            </a:r>
            <a:r>
              <a:rPr lang="it-IT" dirty="0"/>
              <a:t>:</a:t>
            </a:r>
          </a:p>
          <a:p>
            <a:pPr marL="0" indent="0" algn="just">
              <a:buNone/>
            </a:pPr>
            <a:r>
              <a:rPr lang="it-IT" dirty="0"/>
              <a:t>Dare vita ad una riforma organica della disciplina che sia in grado di far </a:t>
            </a:r>
            <a:r>
              <a:rPr lang="it-IT" dirty="0" smtClean="0"/>
              <a:t>emergere tempestivamente </a:t>
            </a:r>
            <a:r>
              <a:rPr lang="it-IT" dirty="0"/>
              <a:t>la crisi aziendale prima ancora che si trasformi in insolvenza </a:t>
            </a:r>
            <a:r>
              <a:rPr lang="it-IT" dirty="0" smtClean="0"/>
              <a:t>, superando </a:t>
            </a:r>
            <a:r>
              <a:rPr lang="it-IT" dirty="0"/>
              <a:t>la stagione degli interventi ex post (depauperamento </a:t>
            </a:r>
            <a:r>
              <a:rPr lang="it-IT" dirty="0" smtClean="0"/>
              <a:t>dell’attivo ristrutturazione </a:t>
            </a:r>
            <a:r>
              <a:rPr lang="it-IT" dirty="0"/>
              <a:t>del passivo) e dotando finalmente l’ordinamento giuridico italiano </a:t>
            </a:r>
            <a:r>
              <a:rPr lang="it-IT" dirty="0" smtClean="0"/>
              <a:t>di un </a:t>
            </a:r>
            <a:r>
              <a:rPr lang="it-IT" dirty="0"/>
              <a:t>testo normativo moderno e sistematico volto a prevenire la </a:t>
            </a:r>
            <a:r>
              <a:rPr lang="it-IT" dirty="0" smtClean="0"/>
              <a:t>crisi.</a:t>
            </a:r>
          </a:p>
          <a:p>
            <a:pPr marL="0" indent="0" algn="just">
              <a:buNone/>
            </a:pPr>
            <a:endParaRPr lang="it-IT" dirty="0"/>
          </a:p>
          <a:p>
            <a:pPr algn="just"/>
            <a:r>
              <a:rPr lang="it-IT" dirty="0" smtClean="0"/>
              <a:t>Esperienze internazionali: USA, Francia, ……</a:t>
            </a:r>
          </a:p>
          <a:p>
            <a:pPr algn="just"/>
            <a:r>
              <a:rPr lang="it-IT" dirty="0" smtClean="0"/>
              <a:t>Direttiva UE 2019/1023 del 26/06/2019, ….</a:t>
            </a:r>
            <a:endParaRPr lang="it-IT" dirty="0"/>
          </a:p>
        </p:txBody>
      </p:sp>
      <p:sp>
        <p:nvSpPr>
          <p:cNvPr id="4" name="Segnaposto numero diapositiva 3"/>
          <p:cNvSpPr>
            <a:spLocks noGrp="1"/>
          </p:cNvSpPr>
          <p:nvPr>
            <p:ph type="sldNum" sz="quarter" idx="12"/>
          </p:nvPr>
        </p:nvSpPr>
        <p:spPr/>
        <p:txBody>
          <a:bodyPr/>
          <a:lstStyle/>
          <a:p>
            <a:fld id="{23358B14-650F-4643-AE75-4E3D370EBB60}" type="slidenum">
              <a:rPr lang="it-IT" smtClean="0"/>
              <a:t>44</a:t>
            </a:fld>
            <a:endParaRPr lang="it-IT"/>
          </a:p>
        </p:txBody>
      </p:sp>
    </p:spTree>
    <p:extLst>
      <p:ext uri="{BB962C8B-B14F-4D97-AF65-F5344CB8AC3E}">
        <p14:creationId xmlns:p14="http://schemas.microsoft.com/office/powerpoint/2010/main" val="2499449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Novità del codice della crisi d’impresa</a:t>
            </a:r>
            <a:endParaRPr lang="it-IT" dirty="0"/>
          </a:p>
        </p:txBody>
      </p:sp>
      <p:sp>
        <p:nvSpPr>
          <p:cNvPr id="3" name="Segnaposto contenuto 2"/>
          <p:cNvSpPr>
            <a:spLocks noGrp="1"/>
          </p:cNvSpPr>
          <p:nvPr>
            <p:ph idx="1"/>
          </p:nvPr>
        </p:nvSpPr>
        <p:spPr>
          <a:xfrm>
            <a:off x="838200" y="1429555"/>
            <a:ext cx="10515600" cy="4747408"/>
          </a:xfrm>
        </p:spPr>
        <p:txBody>
          <a:bodyPr>
            <a:normAutofit/>
          </a:bodyPr>
          <a:lstStyle/>
          <a:p>
            <a:r>
              <a:rPr lang="it-IT" dirty="0" smtClean="0"/>
              <a:t>A) liquidazione giudiziale</a:t>
            </a:r>
          </a:p>
          <a:p>
            <a:r>
              <a:rPr lang="it-IT" dirty="0" smtClean="0"/>
              <a:t>B) interventi per emersione anticipata della crisi</a:t>
            </a:r>
          </a:p>
          <a:p>
            <a:r>
              <a:rPr lang="it-IT" dirty="0" smtClean="0"/>
              <a:t>C) ovvero introduzione di un sistema di allerta</a:t>
            </a:r>
          </a:p>
          <a:p>
            <a:endParaRPr lang="it-IT" dirty="0"/>
          </a:p>
          <a:p>
            <a:r>
              <a:rPr lang="it-IT" dirty="0" smtClean="0"/>
              <a:t>D) modifica art. 2086 c.c. </a:t>
            </a:r>
            <a:r>
              <a:rPr lang="it-IT" dirty="0" smtClean="0">
                <a:sym typeface="Wingdings" panose="05000000000000000000" pitchFamily="2" charset="2"/>
              </a:rPr>
              <a:t> adeguati assetti  organizzativi atti a prevenire le crisi</a:t>
            </a:r>
          </a:p>
          <a:p>
            <a:r>
              <a:rPr lang="it-IT" dirty="0" smtClean="0">
                <a:sym typeface="Wingdings" panose="05000000000000000000" pitchFamily="2" charset="2"/>
              </a:rPr>
              <a:t>= sfida per sistemi di amministrazione e controllo «integrati» anche per PMI:  non solo contabilità generale, ma anche contabilità gestione con sistema di budget, sistemi di controllo della liquidità</a:t>
            </a:r>
          </a:p>
          <a:p>
            <a:r>
              <a:rPr lang="it-IT" dirty="0" smtClean="0">
                <a:sym typeface="Wingdings" panose="05000000000000000000" pitchFamily="2" charset="2"/>
              </a:rPr>
              <a:t>= analisi gestionale  verso analisi strategica</a:t>
            </a:r>
            <a:endParaRPr lang="it-IT" dirty="0"/>
          </a:p>
        </p:txBody>
      </p:sp>
      <p:sp>
        <p:nvSpPr>
          <p:cNvPr id="5" name="Segnaposto numero diapositiva 4"/>
          <p:cNvSpPr>
            <a:spLocks noGrp="1"/>
          </p:cNvSpPr>
          <p:nvPr>
            <p:ph type="sldNum" sz="quarter" idx="12"/>
          </p:nvPr>
        </p:nvSpPr>
        <p:spPr/>
        <p:txBody>
          <a:bodyPr/>
          <a:lstStyle/>
          <a:p>
            <a:fld id="{23358B14-650F-4643-AE75-4E3D370EBB60}" type="slidenum">
              <a:rPr lang="it-IT" smtClean="0"/>
              <a:t>45</a:t>
            </a:fld>
            <a:endParaRPr lang="it-IT"/>
          </a:p>
        </p:txBody>
      </p:sp>
    </p:spTree>
    <p:extLst>
      <p:ext uri="{BB962C8B-B14F-4D97-AF65-F5344CB8AC3E}">
        <p14:creationId xmlns:p14="http://schemas.microsoft.com/office/powerpoint/2010/main" val="14048409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324686"/>
          </a:xfrm>
        </p:spPr>
        <p:txBody>
          <a:bodyPr>
            <a:normAutofit fontScale="90000"/>
          </a:bodyPr>
          <a:lstStyle/>
          <a:p>
            <a:pPr algn="ctr"/>
            <a:r>
              <a:rPr lang="it-IT" dirty="0"/>
              <a:t>Codice della </a:t>
            </a:r>
            <a:r>
              <a:rPr lang="it-IT" dirty="0" smtClean="0"/>
              <a:t>crisi -- Estrema </a:t>
            </a:r>
            <a:r>
              <a:rPr lang="it-IT" dirty="0"/>
              <a:t>sintesi</a:t>
            </a:r>
          </a:p>
        </p:txBody>
      </p:sp>
      <p:sp>
        <p:nvSpPr>
          <p:cNvPr id="3" name="Segnaposto contenuto 2"/>
          <p:cNvSpPr>
            <a:spLocks noGrp="1"/>
          </p:cNvSpPr>
          <p:nvPr>
            <p:ph idx="1"/>
          </p:nvPr>
        </p:nvSpPr>
        <p:spPr>
          <a:xfrm>
            <a:off x="481263" y="1018348"/>
            <a:ext cx="11293642" cy="5338002"/>
          </a:xfrm>
        </p:spPr>
        <p:txBody>
          <a:bodyPr>
            <a:normAutofit fontScale="55000" lnSpcReduction="20000"/>
          </a:bodyPr>
          <a:lstStyle/>
          <a:p>
            <a:pPr marL="0" indent="0">
              <a:buNone/>
            </a:pPr>
            <a:r>
              <a:rPr lang="it-IT" dirty="0" smtClean="0"/>
              <a:t>- Un </a:t>
            </a:r>
            <a:r>
              <a:rPr lang="it-IT" dirty="0"/>
              <a:t>nuovo punto di vista sulla </a:t>
            </a:r>
            <a:r>
              <a:rPr lang="it-IT" dirty="0" smtClean="0"/>
              <a:t>crisi</a:t>
            </a:r>
            <a:endParaRPr lang="it-IT" dirty="0"/>
          </a:p>
          <a:p>
            <a:pPr marL="0" indent="0">
              <a:buNone/>
            </a:pPr>
            <a:r>
              <a:rPr lang="it-IT" dirty="0" smtClean="0"/>
              <a:t>- Indicatori </a:t>
            </a:r>
            <a:r>
              <a:rPr lang="it-IT" dirty="0"/>
              <a:t>di crisi</a:t>
            </a:r>
          </a:p>
          <a:p>
            <a:pPr marL="0" indent="0">
              <a:buNone/>
            </a:pPr>
            <a:r>
              <a:rPr lang="it-IT" dirty="0" smtClean="0"/>
              <a:t>	- squilibri </a:t>
            </a:r>
            <a:r>
              <a:rPr lang="it-IT" dirty="0"/>
              <a:t>reddituali, patrimoniali e finanziari</a:t>
            </a:r>
          </a:p>
          <a:p>
            <a:pPr marL="0" indent="0">
              <a:buNone/>
            </a:pPr>
            <a:r>
              <a:rPr lang="it-IT" dirty="0" smtClean="0"/>
              <a:t>	-  sostenibilità </a:t>
            </a:r>
            <a:r>
              <a:rPr lang="it-IT" dirty="0"/>
              <a:t>dei debiti per almeno 6 mesi</a:t>
            </a:r>
          </a:p>
          <a:p>
            <a:pPr marL="0" indent="0">
              <a:buNone/>
            </a:pPr>
            <a:r>
              <a:rPr lang="it-IT" dirty="0" smtClean="0"/>
              <a:t>	- prospettive </a:t>
            </a:r>
            <a:r>
              <a:rPr lang="it-IT" dirty="0"/>
              <a:t>di continuità aziendale per l’esercizio in corso, (o 6 mesi se durata resto esercizio inferiore)</a:t>
            </a:r>
          </a:p>
          <a:p>
            <a:pPr marL="0" indent="0">
              <a:buNone/>
            </a:pPr>
            <a:r>
              <a:rPr lang="it-IT" dirty="0" smtClean="0"/>
              <a:t>	- utilizzo </a:t>
            </a:r>
            <a:r>
              <a:rPr lang="it-IT" dirty="0"/>
              <a:t>di indici (Oneri finanziari/Flussi di cassa, Mezzi propri/mezzi di terzi, ritardi nei pagamenti reiterati </a:t>
            </a:r>
            <a:r>
              <a:rPr lang="it-IT" dirty="0" smtClean="0"/>
              <a:t>e significativi</a:t>
            </a:r>
            <a:r>
              <a:rPr lang="it-IT" dirty="0"/>
              <a:t>)</a:t>
            </a:r>
          </a:p>
          <a:p>
            <a:pPr marL="0" indent="0">
              <a:buNone/>
            </a:pPr>
            <a:r>
              <a:rPr lang="it-IT" dirty="0" smtClean="0"/>
              <a:t>- Strumenti </a:t>
            </a:r>
            <a:r>
              <a:rPr lang="it-IT" dirty="0"/>
              <a:t>di allerta:</a:t>
            </a:r>
          </a:p>
          <a:p>
            <a:pPr marL="0" indent="0">
              <a:buNone/>
            </a:pPr>
            <a:r>
              <a:rPr lang="it-IT" dirty="0" smtClean="0"/>
              <a:t>	Obblighi </a:t>
            </a:r>
            <a:r>
              <a:rPr lang="it-IT" dirty="0"/>
              <a:t>organizzativi in capo all’imprenditore (nuovo art. 2086)</a:t>
            </a:r>
          </a:p>
          <a:p>
            <a:pPr marL="0" indent="0">
              <a:buNone/>
            </a:pPr>
            <a:r>
              <a:rPr lang="it-IT" dirty="0" smtClean="0"/>
              <a:t>	Obblighi </a:t>
            </a:r>
            <a:r>
              <a:rPr lang="it-IT" dirty="0"/>
              <a:t>di segnalazione a carico degli organi sociali</a:t>
            </a:r>
          </a:p>
          <a:p>
            <a:pPr marL="0" indent="0">
              <a:buNone/>
            </a:pPr>
            <a:r>
              <a:rPr lang="it-IT" dirty="0"/>
              <a:t>-</a:t>
            </a:r>
            <a:r>
              <a:rPr lang="it-IT" dirty="0" smtClean="0"/>
              <a:t>Responsabilità </a:t>
            </a:r>
            <a:r>
              <a:rPr lang="it-IT" dirty="0"/>
              <a:t>organi di controllo:</a:t>
            </a:r>
          </a:p>
          <a:p>
            <a:pPr marL="0" indent="0">
              <a:buNone/>
            </a:pPr>
            <a:r>
              <a:rPr lang="it-IT" dirty="0" smtClean="0"/>
              <a:t>	verificare </a:t>
            </a:r>
            <a:r>
              <a:rPr lang="it-IT" dirty="0"/>
              <a:t>che gli amministratori valutino costantemente</a:t>
            </a:r>
          </a:p>
          <a:p>
            <a:pPr marL="0" indent="0">
              <a:buNone/>
            </a:pPr>
            <a:r>
              <a:rPr lang="it-IT" dirty="0" smtClean="0"/>
              <a:t>		§ se </a:t>
            </a:r>
            <a:r>
              <a:rPr lang="it-IT" dirty="0"/>
              <a:t>l’assetto organizzativo è adeguato</a:t>
            </a:r>
          </a:p>
          <a:p>
            <a:pPr marL="0" indent="0">
              <a:buNone/>
            </a:pPr>
            <a:r>
              <a:rPr lang="it-IT" dirty="0" smtClean="0"/>
              <a:t>		§ se </a:t>
            </a:r>
            <a:r>
              <a:rPr lang="it-IT" dirty="0"/>
              <a:t>sussiste equilibrio economico </a:t>
            </a:r>
            <a:r>
              <a:rPr lang="it-IT" dirty="0" smtClean="0"/>
              <a:t>finanziario</a:t>
            </a:r>
          </a:p>
          <a:p>
            <a:pPr marL="0" indent="0">
              <a:buNone/>
            </a:pPr>
            <a:r>
              <a:rPr lang="it-IT" dirty="0"/>
              <a:t>	</a:t>
            </a:r>
            <a:r>
              <a:rPr lang="it-IT" dirty="0" smtClean="0"/>
              <a:t>	§ quale </a:t>
            </a:r>
            <a:r>
              <a:rPr lang="it-IT" dirty="0"/>
              <a:t>è il prevedibile andamento della gestione</a:t>
            </a:r>
          </a:p>
          <a:p>
            <a:pPr marL="0" indent="0">
              <a:buNone/>
            </a:pPr>
            <a:r>
              <a:rPr lang="it-IT" dirty="0" smtClean="0"/>
              <a:t>- obbligo </a:t>
            </a:r>
            <a:r>
              <a:rPr lang="it-IT" dirty="0"/>
              <a:t>di segnalare immediatamente all’organo amministrativo l’esistenza di fondati indizi della crisi</a:t>
            </a:r>
          </a:p>
          <a:p>
            <a:pPr marL="0" indent="0">
              <a:buNone/>
            </a:pPr>
            <a:r>
              <a:rPr lang="it-IT" dirty="0" smtClean="0"/>
              <a:t>- in </a:t>
            </a:r>
            <a:r>
              <a:rPr lang="it-IT" dirty="0"/>
              <a:t>caso di inerzia obbligo di segnalazione all’organismo di composizione della </a:t>
            </a:r>
            <a:r>
              <a:rPr lang="it-IT" dirty="0" smtClean="0"/>
              <a:t>crisi OCRI</a:t>
            </a:r>
            <a:endParaRPr lang="it-IT" dirty="0"/>
          </a:p>
          <a:p>
            <a:pPr marL="0" indent="0">
              <a:buNone/>
            </a:pPr>
            <a:r>
              <a:rPr lang="it-IT" dirty="0" smtClean="0"/>
              <a:t>- beneficio </a:t>
            </a:r>
            <a:r>
              <a:rPr lang="it-IT" dirty="0"/>
              <a:t>esclusione responsabilità post segnalazione</a:t>
            </a:r>
          </a:p>
        </p:txBody>
      </p:sp>
      <p:sp>
        <p:nvSpPr>
          <p:cNvPr id="4" name="Segnaposto numero diapositiva 3"/>
          <p:cNvSpPr>
            <a:spLocks noGrp="1"/>
          </p:cNvSpPr>
          <p:nvPr>
            <p:ph type="sldNum" sz="quarter" idx="12"/>
          </p:nvPr>
        </p:nvSpPr>
        <p:spPr/>
        <p:txBody>
          <a:bodyPr/>
          <a:lstStyle/>
          <a:p>
            <a:fld id="{23358B14-650F-4643-AE75-4E3D370EBB60}" type="slidenum">
              <a:rPr lang="it-IT" smtClean="0"/>
              <a:t>46</a:t>
            </a:fld>
            <a:endParaRPr lang="it-IT"/>
          </a:p>
        </p:txBody>
      </p:sp>
    </p:spTree>
    <p:extLst>
      <p:ext uri="{BB962C8B-B14F-4D97-AF65-F5344CB8AC3E}">
        <p14:creationId xmlns:p14="http://schemas.microsoft.com/office/powerpoint/2010/main" val="42162655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solidFill>
                  <a:prstClr val="black">
                    <a:tint val="75000"/>
                  </a:prstClr>
                </a:solidFill>
              </a:rPr>
              <a:pPr/>
              <a:t>47</a:t>
            </a:fld>
            <a:endParaRPr lang="it-IT">
              <a:solidFill>
                <a:prstClr val="black">
                  <a:tint val="75000"/>
                </a:prstClr>
              </a:solidFill>
            </a:endParaRPr>
          </a:p>
        </p:txBody>
      </p:sp>
      <p:sp>
        <p:nvSpPr>
          <p:cNvPr id="3" name="Rettangolo 2"/>
          <p:cNvSpPr/>
          <p:nvPr/>
        </p:nvSpPr>
        <p:spPr>
          <a:xfrm>
            <a:off x="3124201" y="248063"/>
            <a:ext cx="5486399" cy="584775"/>
          </a:xfrm>
          <a:prstGeom prst="rect">
            <a:avLst/>
          </a:prstGeom>
        </p:spPr>
        <p:txBody>
          <a:bodyPr wrap="square">
            <a:spAutoFit/>
          </a:bodyPr>
          <a:lstStyle/>
          <a:p>
            <a:r>
              <a:rPr lang="it-IT" sz="3200" b="1" dirty="0">
                <a:solidFill>
                  <a:srgbClr val="FF0000"/>
                </a:solidFill>
              </a:rPr>
              <a:t>Definizione di «Crisi»</a:t>
            </a:r>
          </a:p>
        </p:txBody>
      </p:sp>
      <p:pic>
        <p:nvPicPr>
          <p:cNvPr id="5" name="Immagine 4"/>
          <p:cNvPicPr>
            <a:picLocks noChangeAspect="1"/>
          </p:cNvPicPr>
          <p:nvPr/>
        </p:nvPicPr>
        <p:blipFill>
          <a:blip r:embed="rId2"/>
          <a:stretch>
            <a:fillRect/>
          </a:stretch>
        </p:blipFill>
        <p:spPr>
          <a:xfrm>
            <a:off x="1120462" y="832838"/>
            <a:ext cx="10233338" cy="5339603"/>
          </a:xfrm>
          <a:prstGeom prst="rect">
            <a:avLst/>
          </a:prstGeom>
        </p:spPr>
      </p:pic>
    </p:spTree>
    <p:extLst>
      <p:ext uri="{BB962C8B-B14F-4D97-AF65-F5344CB8AC3E}">
        <p14:creationId xmlns:p14="http://schemas.microsoft.com/office/powerpoint/2010/main" val="25178771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48</a:t>
            </a:fld>
            <a:endParaRPr lang="it-IT"/>
          </a:p>
        </p:txBody>
      </p:sp>
      <p:pic>
        <p:nvPicPr>
          <p:cNvPr id="3" name="Immagine 2"/>
          <p:cNvPicPr>
            <a:picLocks noChangeAspect="1"/>
          </p:cNvPicPr>
          <p:nvPr/>
        </p:nvPicPr>
        <p:blipFill>
          <a:blip r:embed="rId2"/>
          <a:stretch>
            <a:fillRect/>
          </a:stretch>
        </p:blipFill>
        <p:spPr>
          <a:xfrm>
            <a:off x="3348507" y="1483590"/>
            <a:ext cx="5743977" cy="5218085"/>
          </a:xfrm>
          <a:prstGeom prst="rect">
            <a:avLst/>
          </a:prstGeom>
        </p:spPr>
      </p:pic>
      <p:pic>
        <p:nvPicPr>
          <p:cNvPr id="4" name="Immagine 3"/>
          <p:cNvPicPr>
            <a:picLocks noChangeAspect="1"/>
          </p:cNvPicPr>
          <p:nvPr/>
        </p:nvPicPr>
        <p:blipFill>
          <a:blip r:embed="rId3"/>
          <a:stretch>
            <a:fillRect/>
          </a:stretch>
        </p:blipFill>
        <p:spPr>
          <a:xfrm>
            <a:off x="1689798" y="381967"/>
            <a:ext cx="8175418" cy="741014"/>
          </a:xfrm>
          <a:prstGeom prst="rect">
            <a:avLst/>
          </a:prstGeom>
        </p:spPr>
      </p:pic>
    </p:spTree>
    <p:extLst>
      <p:ext uri="{BB962C8B-B14F-4D97-AF65-F5344CB8AC3E}">
        <p14:creationId xmlns:p14="http://schemas.microsoft.com/office/powerpoint/2010/main" val="305029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49</a:t>
            </a:fld>
            <a:endParaRPr lang="it-IT"/>
          </a:p>
        </p:txBody>
      </p:sp>
      <p:pic>
        <p:nvPicPr>
          <p:cNvPr id="3" name="Immagine 2"/>
          <p:cNvPicPr>
            <a:picLocks noChangeAspect="1"/>
          </p:cNvPicPr>
          <p:nvPr/>
        </p:nvPicPr>
        <p:blipFill>
          <a:blip r:embed="rId2"/>
          <a:stretch>
            <a:fillRect/>
          </a:stretch>
        </p:blipFill>
        <p:spPr>
          <a:xfrm>
            <a:off x="688834" y="450761"/>
            <a:ext cx="10721940" cy="5905589"/>
          </a:xfrm>
          <a:prstGeom prst="rect">
            <a:avLst/>
          </a:prstGeom>
        </p:spPr>
      </p:pic>
    </p:spTree>
    <p:extLst>
      <p:ext uri="{BB962C8B-B14F-4D97-AF65-F5344CB8AC3E}">
        <p14:creationId xmlns:p14="http://schemas.microsoft.com/office/powerpoint/2010/main" val="372730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Che caratteristiche hanno le aziende che sopravvivono?</a:t>
            </a:r>
            <a:endParaRPr lang="it-IT" dirty="0"/>
          </a:p>
        </p:txBody>
      </p:sp>
      <p:sp>
        <p:nvSpPr>
          <p:cNvPr id="3" name="Segnaposto contenuto 2"/>
          <p:cNvSpPr>
            <a:spLocks noGrp="1"/>
          </p:cNvSpPr>
          <p:nvPr>
            <p:ph idx="1"/>
          </p:nvPr>
        </p:nvSpPr>
        <p:spPr/>
        <p:txBody>
          <a:bodyPr/>
          <a:lstStyle/>
          <a:p>
            <a:r>
              <a:rPr lang="it-IT" dirty="0" smtClean="0"/>
              <a:t>Le indagini  sulle imprese sopravvissute dopo la crisi finanziaria del 2008  rimandano a quelli che sono i fattori di continuità aziendale</a:t>
            </a:r>
          </a:p>
          <a:p>
            <a:endParaRPr lang="it-IT" dirty="0"/>
          </a:p>
          <a:p>
            <a:r>
              <a:rPr lang="it-IT" dirty="0" smtClean="0"/>
              <a:t>Ovvero quando le imprese sono in situazioni di non continuità?</a:t>
            </a:r>
          </a:p>
          <a:p>
            <a:pPr marL="0" indent="0" algn="ctr">
              <a:buNone/>
            </a:pPr>
            <a:r>
              <a:rPr lang="it-IT" dirty="0" smtClean="0">
                <a:sym typeface="Wingdings" panose="05000000000000000000" pitchFamily="2" charset="2"/>
              </a:rPr>
              <a:t> d</a:t>
            </a:r>
            <a:r>
              <a:rPr lang="it-IT" dirty="0" smtClean="0"/>
              <a:t>a cui </a:t>
            </a:r>
            <a:r>
              <a:rPr lang="it-IT" dirty="0" smtClean="0">
                <a:sym typeface="Wingdings" panose="05000000000000000000" pitchFamily="2" charset="2"/>
              </a:rPr>
              <a:t></a:t>
            </a:r>
            <a:endParaRPr lang="it-IT" dirty="0"/>
          </a:p>
          <a:p>
            <a:r>
              <a:rPr lang="it-IT" dirty="0" smtClean="0"/>
              <a:t>Sviluppo di modelli di previsione delle insolvenze</a:t>
            </a:r>
          </a:p>
          <a:p>
            <a:r>
              <a:rPr lang="it-IT" dirty="0" smtClean="0"/>
              <a:t>ISA  IT  </a:t>
            </a:r>
            <a:r>
              <a:rPr lang="it-IT" dirty="0" smtClean="0"/>
              <a:t>570  sulla continuità……</a:t>
            </a:r>
          </a:p>
          <a:p>
            <a:r>
              <a:rPr lang="it-IT" dirty="0" smtClean="0"/>
              <a:t>OIC  11</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5</a:t>
            </a:fld>
            <a:endParaRPr lang="it-IT" dirty="0"/>
          </a:p>
        </p:txBody>
      </p:sp>
    </p:spTree>
    <p:extLst>
      <p:ext uri="{BB962C8B-B14F-4D97-AF65-F5344CB8AC3E}">
        <p14:creationId xmlns:p14="http://schemas.microsoft.com/office/powerpoint/2010/main" val="34698186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50</a:t>
            </a:fld>
            <a:endParaRPr lang="it-IT"/>
          </a:p>
        </p:txBody>
      </p:sp>
      <p:pic>
        <p:nvPicPr>
          <p:cNvPr id="3" name="Immagine 2"/>
          <p:cNvPicPr>
            <a:picLocks noChangeAspect="1"/>
          </p:cNvPicPr>
          <p:nvPr/>
        </p:nvPicPr>
        <p:blipFill>
          <a:blip r:embed="rId2"/>
          <a:stretch>
            <a:fillRect/>
          </a:stretch>
        </p:blipFill>
        <p:spPr>
          <a:xfrm>
            <a:off x="386367" y="193184"/>
            <a:ext cx="11410682" cy="6468358"/>
          </a:xfrm>
          <a:prstGeom prst="rect">
            <a:avLst/>
          </a:prstGeom>
        </p:spPr>
      </p:pic>
    </p:spTree>
    <p:extLst>
      <p:ext uri="{BB962C8B-B14F-4D97-AF65-F5344CB8AC3E}">
        <p14:creationId xmlns:p14="http://schemas.microsoft.com/office/powerpoint/2010/main" val="10816612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51</a:t>
            </a:fld>
            <a:endParaRPr lang="it-IT"/>
          </a:p>
        </p:txBody>
      </p:sp>
      <p:pic>
        <p:nvPicPr>
          <p:cNvPr id="3" name="Immagine 2"/>
          <p:cNvPicPr>
            <a:picLocks noChangeAspect="1"/>
          </p:cNvPicPr>
          <p:nvPr/>
        </p:nvPicPr>
        <p:blipFill>
          <a:blip r:embed="rId2"/>
          <a:stretch>
            <a:fillRect/>
          </a:stretch>
        </p:blipFill>
        <p:spPr>
          <a:xfrm>
            <a:off x="360608" y="1043189"/>
            <a:ext cx="11512168" cy="4675031"/>
          </a:xfrm>
          <a:prstGeom prst="rect">
            <a:avLst/>
          </a:prstGeom>
        </p:spPr>
      </p:pic>
    </p:spTree>
    <p:extLst>
      <p:ext uri="{BB962C8B-B14F-4D97-AF65-F5344CB8AC3E}">
        <p14:creationId xmlns:p14="http://schemas.microsoft.com/office/powerpoint/2010/main" val="3811345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52</a:t>
            </a:fld>
            <a:endParaRPr lang="it-IT"/>
          </a:p>
        </p:txBody>
      </p:sp>
      <p:sp>
        <p:nvSpPr>
          <p:cNvPr id="3" name="Rettangolo 2"/>
          <p:cNvSpPr/>
          <p:nvPr/>
        </p:nvSpPr>
        <p:spPr>
          <a:xfrm>
            <a:off x="746975" y="285362"/>
            <a:ext cx="10805374" cy="523220"/>
          </a:xfrm>
          <a:prstGeom prst="rect">
            <a:avLst/>
          </a:prstGeom>
        </p:spPr>
        <p:txBody>
          <a:bodyPr wrap="square">
            <a:spAutoFit/>
          </a:bodyPr>
          <a:lstStyle/>
          <a:p>
            <a:r>
              <a:rPr lang="it-IT" sz="2800" dirty="0"/>
              <a:t>Art.14 CCI: Obbligo di segnalazione degli organi di controllo societari</a:t>
            </a:r>
          </a:p>
        </p:txBody>
      </p:sp>
      <p:sp>
        <p:nvSpPr>
          <p:cNvPr id="4" name="Rettangolo 3"/>
          <p:cNvSpPr/>
          <p:nvPr/>
        </p:nvSpPr>
        <p:spPr>
          <a:xfrm>
            <a:off x="643944" y="1125244"/>
            <a:ext cx="10277340" cy="1938992"/>
          </a:xfrm>
          <a:prstGeom prst="rect">
            <a:avLst/>
          </a:prstGeom>
          <a:ln w="12700">
            <a:solidFill>
              <a:schemeClr val="tx1"/>
            </a:solidFill>
          </a:ln>
        </p:spPr>
        <p:txBody>
          <a:bodyPr wrap="square">
            <a:spAutoFit/>
          </a:bodyPr>
          <a:lstStyle/>
          <a:p>
            <a:pPr algn="just"/>
            <a:r>
              <a:rPr lang="it-IT" sz="2000" b="1" dirty="0"/>
              <a:t>1.Gli organi di controllo societari, il revisore contabile e la società di revisione</a:t>
            </a:r>
            <a:r>
              <a:rPr lang="it-IT" sz="2000" dirty="0"/>
              <a:t>, ciascuno nell’ambito delle proprie funzioni, hanno l’obbligo </a:t>
            </a:r>
            <a:r>
              <a:rPr lang="it-IT" sz="2000" dirty="0" smtClean="0"/>
              <a:t>di verificare </a:t>
            </a:r>
            <a:r>
              <a:rPr lang="it-IT" sz="2000" b="1" dirty="0"/>
              <a:t>che l’organo amministrativo valuti costantemente</a:t>
            </a:r>
            <a:r>
              <a:rPr lang="it-IT" sz="2000" dirty="0"/>
              <a:t>, assumendo le conseguenti idonee iniziative, </a:t>
            </a:r>
            <a:r>
              <a:rPr lang="it-IT" sz="2000" b="1" i="1" dirty="0"/>
              <a:t>se l’assetto organizzativo dell’impresa </a:t>
            </a:r>
            <a:r>
              <a:rPr lang="it-IT" sz="2000" b="1" i="1" dirty="0" smtClean="0"/>
              <a:t>è adeguato</a:t>
            </a:r>
            <a:r>
              <a:rPr lang="it-IT" sz="2000" b="1" i="1" dirty="0"/>
              <a:t>, se sussiste l’equilibrio economico finanziario e quale è il prevedibile andamento della gestione, nonché di segnalare immediatamente </a:t>
            </a:r>
            <a:r>
              <a:rPr lang="it-IT" sz="2000" b="1" i="1" dirty="0" smtClean="0"/>
              <a:t>allo stesso </a:t>
            </a:r>
            <a:r>
              <a:rPr lang="it-IT" sz="2000" b="1" i="1" dirty="0"/>
              <a:t>organo amministrativo l’esistenza di fondati indizi della crisi.</a:t>
            </a:r>
          </a:p>
        </p:txBody>
      </p:sp>
      <p:sp>
        <p:nvSpPr>
          <p:cNvPr id="5" name="Rettangolo 4"/>
          <p:cNvSpPr/>
          <p:nvPr/>
        </p:nvSpPr>
        <p:spPr>
          <a:xfrm>
            <a:off x="643945" y="3140632"/>
            <a:ext cx="10277339" cy="2308324"/>
          </a:xfrm>
          <a:prstGeom prst="rect">
            <a:avLst/>
          </a:prstGeom>
        </p:spPr>
        <p:txBody>
          <a:bodyPr wrap="square">
            <a:spAutoFit/>
          </a:bodyPr>
          <a:lstStyle/>
          <a:p>
            <a:pPr algn="just"/>
            <a:r>
              <a:rPr lang="it-IT" dirty="0"/>
              <a:t>2.La segnalazione deve essere motivata, fatta per iscritto, a mezzo posta elettronica certificata o comunque con mezzi che assicurino la </a:t>
            </a:r>
            <a:r>
              <a:rPr lang="it-IT" dirty="0" smtClean="0"/>
              <a:t>prova dell’avvenuta </a:t>
            </a:r>
            <a:r>
              <a:rPr lang="it-IT" dirty="0"/>
              <a:t>ricezione, e deve contenere la fissazione di un congruo termine, non superiore a trenta giorni, entro il quale l’organo </a:t>
            </a:r>
            <a:r>
              <a:rPr lang="it-IT" dirty="0" smtClean="0"/>
              <a:t>amministrativo deve </a:t>
            </a:r>
            <a:r>
              <a:rPr lang="it-IT" dirty="0"/>
              <a:t>riferire in ordine alle soluzioni individuate e alle iniziative intraprese. In caso di omessa o inadeguata risposta, ovvero di mancata </a:t>
            </a:r>
            <a:r>
              <a:rPr lang="it-IT" dirty="0" smtClean="0"/>
              <a:t>adozione nei </a:t>
            </a:r>
            <a:r>
              <a:rPr lang="it-IT" dirty="0"/>
              <a:t>successivi sessanta giorni delle misure ritenute necessarie per superare lo stato di crisi, i soggetti di cui al comma 1 informano senza </a:t>
            </a:r>
            <a:r>
              <a:rPr lang="it-IT" dirty="0" smtClean="0"/>
              <a:t>indugio l’OCRI</a:t>
            </a:r>
            <a:r>
              <a:rPr lang="it-IT" dirty="0"/>
              <a:t>, fornendo ogni elemento utile per le relative determinazioni, anche in deroga al disposto dell’articolo 2407, primo comma, del codice </a:t>
            </a:r>
            <a:r>
              <a:rPr lang="it-IT" dirty="0" smtClean="0"/>
              <a:t>civile quanto </a:t>
            </a:r>
            <a:r>
              <a:rPr lang="it-IT" dirty="0"/>
              <a:t>all’obbligo di segretezza.</a:t>
            </a:r>
          </a:p>
        </p:txBody>
      </p:sp>
    </p:spTree>
    <p:extLst>
      <p:ext uri="{BB962C8B-B14F-4D97-AF65-F5344CB8AC3E}">
        <p14:creationId xmlns:p14="http://schemas.microsoft.com/office/powerpoint/2010/main" val="14515659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53</a:t>
            </a:fld>
            <a:endParaRPr lang="it-IT"/>
          </a:p>
        </p:txBody>
      </p:sp>
      <p:sp>
        <p:nvSpPr>
          <p:cNvPr id="3" name="Rettangolo 2"/>
          <p:cNvSpPr/>
          <p:nvPr/>
        </p:nvSpPr>
        <p:spPr>
          <a:xfrm>
            <a:off x="746975" y="285362"/>
            <a:ext cx="10805374" cy="954107"/>
          </a:xfrm>
          <a:prstGeom prst="rect">
            <a:avLst/>
          </a:prstGeom>
        </p:spPr>
        <p:txBody>
          <a:bodyPr wrap="square">
            <a:spAutoFit/>
          </a:bodyPr>
          <a:lstStyle/>
          <a:p>
            <a:r>
              <a:rPr lang="it-IT" sz="2800" dirty="0"/>
              <a:t>Art.14 CCI: Obbligo di segnalazione degli organi di controllo </a:t>
            </a:r>
            <a:r>
              <a:rPr lang="it-IT" sz="2800" dirty="0" smtClean="0"/>
              <a:t>societari -</a:t>
            </a:r>
            <a:r>
              <a:rPr lang="it-IT" sz="2800" i="1" dirty="0" smtClean="0"/>
              <a:t>segue</a:t>
            </a:r>
            <a:endParaRPr lang="it-IT" sz="2800" i="1" dirty="0"/>
          </a:p>
        </p:txBody>
      </p:sp>
      <p:sp>
        <p:nvSpPr>
          <p:cNvPr id="6" name="Rettangolo 5"/>
          <p:cNvSpPr/>
          <p:nvPr/>
        </p:nvSpPr>
        <p:spPr>
          <a:xfrm>
            <a:off x="746975" y="1181359"/>
            <a:ext cx="10470524" cy="3046988"/>
          </a:xfrm>
          <a:prstGeom prst="rect">
            <a:avLst/>
          </a:prstGeom>
        </p:spPr>
        <p:txBody>
          <a:bodyPr wrap="square">
            <a:spAutoFit/>
          </a:bodyPr>
          <a:lstStyle/>
          <a:p>
            <a:pPr algn="just"/>
            <a:r>
              <a:rPr lang="it-IT" sz="2400" dirty="0"/>
              <a:t>3.La tempestiva segnalazione all’organo amministrativo ai sensi del comma 1 costituisce causa di esonero dalla responsabilità solidale per </a:t>
            </a:r>
            <a:r>
              <a:rPr lang="it-IT" sz="2400" dirty="0" smtClean="0"/>
              <a:t>le conseguenze </a:t>
            </a:r>
            <a:r>
              <a:rPr lang="it-IT" sz="2400" dirty="0"/>
              <a:t>pregiudizievoli delle omissioni o azioni successivamente poste in essere dal predetto organo, che non siano conseguenza diretta </a:t>
            </a:r>
            <a:r>
              <a:rPr lang="it-IT" sz="2400" dirty="0" smtClean="0"/>
              <a:t>di decisioni </a:t>
            </a:r>
            <a:r>
              <a:rPr lang="it-IT" sz="2400" dirty="0"/>
              <a:t>assunte prima della segnalazione, a condizione che, nei casi previsti dal secondo periodo del comma 2, sia stata effettuata </a:t>
            </a:r>
            <a:r>
              <a:rPr lang="it-IT" sz="2400" dirty="0" smtClean="0"/>
              <a:t>tempestiva segnalazione </a:t>
            </a:r>
            <a:r>
              <a:rPr lang="it-IT" sz="2400" dirty="0"/>
              <a:t>all’OCRI. Non costituisce giusta causa di revoca dall’incarico la segnalazione effettuata a norma del presente articolo.</a:t>
            </a:r>
          </a:p>
        </p:txBody>
      </p:sp>
      <p:sp>
        <p:nvSpPr>
          <p:cNvPr id="7" name="Rettangolo 6"/>
          <p:cNvSpPr/>
          <p:nvPr/>
        </p:nvSpPr>
        <p:spPr>
          <a:xfrm>
            <a:off x="746975" y="4170236"/>
            <a:ext cx="10470524" cy="1569660"/>
          </a:xfrm>
          <a:prstGeom prst="rect">
            <a:avLst/>
          </a:prstGeom>
        </p:spPr>
        <p:txBody>
          <a:bodyPr wrap="square">
            <a:spAutoFit/>
          </a:bodyPr>
          <a:lstStyle/>
          <a:p>
            <a:pPr algn="just"/>
            <a:r>
              <a:rPr lang="it-IT" sz="2400" dirty="0"/>
              <a:t>4. Le </a:t>
            </a:r>
            <a:r>
              <a:rPr lang="it-IT" sz="2400" b="1" dirty="0"/>
              <a:t>banche</a:t>
            </a:r>
            <a:r>
              <a:rPr lang="it-IT" sz="2400" dirty="0"/>
              <a:t> e gli </a:t>
            </a:r>
            <a:r>
              <a:rPr lang="it-IT" sz="2400" b="1" dirty="0"/>
              <a:t>altri intermediari finanziari</a:t>
            </a:r>
            <a:r>
              <a:rPr lang="it-IT" sz="2400" dirty="0"/>
              <a:t> di cui all’articolo 106 del testo unico bancario, nel momento in cui </a:t>
            </a:r>
            <a:r>
              <a:rPr lang="it-IT" sz="2400" b="1" dirty="0"/>
              <a:t>comunicano al cliente variazioni </a:t>
            </a:r>
            <a:r>
              <a:rPr lang="it-IT" sz="2400" b="1" dirty="0" smtClean="0"/>
              <a:t>o revisioni </a:t>
            </a:r>
            <a:r>
              <a:rPr lang="it-IT" sz="2400" b="1" dirty="0"/>
              <a:t>o revoche degli affidamenti</a:t>
            </a:r>
            <a:r>
              <a:rPr lang="it-IT" sz="2400" dirty="0"/>
              <a:t>, ne danno notizia anche agli organi di controllo societari, se esistenti.</a:t>
            </a:r>
          </a:p>
        </p:txBody>
      </p:sp>
    </p:spTree>
    <p:extLst>
      <p:ext uri="{BB962C8B-B14F-4D97-AF65-F5344CB8AC3E}">
        <p14:creationId xmlns:p14="http://schemas.microsoft.com/office/powerpoint/2010/main" val="8038186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NUOVI TERMINI DI DECORRENZA</a:t>
            </a:r>
            <a:endParaRPr lang="it-IT" dirty="0"/>
          </a:p>
        </p:txBody>
      </p:sp>
      <p:sp>
        <p:nvSpPr>
          <p:cNvPr id="3" name="Segnaposto contenuto 2"/>
          <p:cNvSpPr>
            <a:spLocks noGrp="1"/>
          </p:cNvSpPr>
          <p:nvPr>
            <p:ph idx="1"/>
          </p:nvPr>
        </p:nvSpPr>
        <p:spPr/>
        <p:txBody>
          <a:bodyPr/>
          <a:lstStyle/>
          <a:p>
            <a:r>
              <a:rPr lang="it-IT" dirty="0" smtClean="0"/>
              <a:t>15 agosto 2020  </a:t>
            </a:r>
            <a:r>
              <a:rPr lang="it-IT" dirty="0" smtClean="0">
                <a:sym typeface="Wingdings" panose="05000000000000000000" pitchFamily="2" charset="2"/>
              </a:rPr>
              <a:t>  segnalazione amministratori situazioni di crisi</a:t>
            </a:r>
          </a:p>
          <a:p>
            <a:endParaRPr lang="it-IT" dirty="0">
              <a:sym typeface="Wingdings" panose="05000000000000000000" pitchFamily="2" charset="2"/>
            </a:endParaRPr>
          </a:p>
          <a:p>
            <a:endParaRPr lang="it-IT" dirty="0" smtClean="0">
              <a:sym typeface="Wingdings" panose="05000000000000000000" pitchFamily="2" charset="2"/>
            </a:endParaRPr>
          </a:p>
          <a:p>
            <a:r>
              <a:rPr lang="it-IT" dirty="0" smtClean="0">
                <a:sym typeface="Wingdings" panose="05000000000000000000" pitchFamily="2" charset="2"/>
              </a:rPr>
              <a:t>15 febbraio 2021 ex </a:t>
            </a:r>
            <a:r>
              <a:rPr lang="it-IT" dirty="0">
                <a:sym typeface="Wingdings" panose="05000000000000000000" pitchFamily="2" charset="2"/>
              </a:rPr>
              <a:t>art. 14, comma 2 e 15 </a:t>
            </a:r>
            <a:r>
              <a:rPr lang="it-IT" dirty="0" err="1">
                <a:sym typeface="Wingdings" panose="05000000000000000000" pitchFamily="2" charset="2"/>
              </a:rPr>
              <a:t>D.Lgs</a:t>
            </a:r>
            <a:r>
              <a:rPr lang="it-IT" dirty="0">
                <a:sym typeface="Wingdings" panose="05000000000000000000" pitchFamily="2" charset="2"/>
              </a:rPr>
              <a:t> 12 gennaio 2019 </a:t>
            </a:r>
            <a:r>
              <a:rPr lang="it-IT" dirty="0" smtClean="0">
                <a:sym typeface="Wingdings" panose="05000000000000000000" pitchFamily="2" charset="2"/>
              </a:rPr>
              <a:t>segnalazione OCRI (D.L. n. </a:t>
            </a:r>
            <a:r>
              <a:rPr lang="it-IT" smtClean="0">
                <a:sym typeface="Wingdings" panose="05000000000000000000" pitchFamily="2" charset="2"/>
              </a:rPr>
              <a:t>9/2020)</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54</a:t>
            </a:fld>
            <a:endParaRPr lang="it-IT"/>
          </a:p>
        </p:txBody>
      </p:sp>
    </p:spTree>
    <p:extLst>
      <p:ext uri="{BB962C8B-B14F-4D97-AF65-F5344CB8AC3E}">
        <p14:creationId xmlns:p14="http://schemas.microsoft.com/office/powerpoint/2010/main" val="9415798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solidFill>
                  <a:prstClr val="black">
                    <a:tint val="75000"/>
                  </a:prstClr>
                </a:solidFill>
              </a:rPr>
              <a:pPr/>
              <a:t>55</a:t>
            </a:fld>
            <a:endParaRPr lang="it-IT" dirty="0">
              <a:solidFill>
                <a:prstClr val="black">
                  <a:tint val="75000"/>
                </a:prstClr>
              </a:solidFill>
            </a:endParaRPr>
          </a:p>
        </p:txBody>
      </p:sp>
      <p:pic>
        <p:nvPicPr>
          <p:cNvPr id="3" name="Immagine 2"/>
          <p:cNvPicPr>
            <a:picLocks noChangeAspect="1"/>
          </p:cNvPicPr>
          <p:nvPr/>
        </p:nvPicPr>
        <p:blipFill>
          <a:blip r:embed="rId2"/>
          <a:stretch>
            <a:fillRect/>
          </a:stretch>
        </p:blipFill>
        <p:spPr>
          <a:xfrm>
            <a:off x="1081454" y="283335"/>
            <a:ext cx="10592377" cy="669702"/>
          </a:xfrm>
          <a:prstGeom prst="rect">
            <a:avLst/>
          </a:prstGeom>
        </p:spPr>
      </p:pic>
      <p:sp>
        <p:nvSpPr>
          <p:cNvPr id="4" name="Rettangolo 3"/>
          <p:cNvSpPr/>
          <p:nvPr/>
        </p:nvSpPr>
        <p:spPr>
          <a:xfrm>
            <a:off x="643944" y="953037"/>
            <a:ext cx="11153105" cy="5632311"/>
          </a:xfrm>
          <a:prstGeom prst="rect">
            <a:avLst/>
          </a:prstGeom>
        </p:spPr>
        <p:txBody>
          <a:bodyPr wrap="square">
            <a:spAutoFit/>
          </a:bodyPr>
          <a:lstStyle/>
          <a:p>
            <a:r>
              <a:rPr lang="it-IT" dirty="0">
                <a:solidFill>
                  <a:prstClr val="black"/>
                </a:solidFill>
              </a:rPr>
              <a:t>Testo modificato in vigore dal </a:t>
            </a:r>
            <a:r>
              <a:rPr lang="it-IT" dirty="0" smtClean="0">
                <a:solidFill>
                  <a:prstClr val="black"/>
                </a:solidFill>
              </a:rPr>
              <a:t>16.03.2019  -  </a:t>
            </a:r>
            <a:r>
              <a:rPr lang="it-IT" b="1" dirty="0" smtClean="0">
                <a:solidFill>
                  <a:prstClr val="black"/>
                </a:solidFill>
              </a:rPr>
              <a:t>Sindaco </a:t>
            </a:r>
            <a:r>
              <a:rPr lang="it-IT" b="1" dirty="0">
                <a:solidFill>
                  <a:prstClr val="black"/>
                </a:solidFill>
              </a:rPr>
              <a:t>e revisione legale dei conti</a:t>
            </a:r>
          </a:p>
          <a:p>
            <a:r>
              <a:rPr lang="it-IT" dirty="0">
                <a:solidFill>
                  <a:prstClr val="black"/>
                </a:solidFill>
              </a:rPr>
              <a:t>1. L'atto costitutivo può prevedere, determinandone le competenze e i poteri, </a:t>
            </a:r>
            <a:r>
              <a:rPr lang="it-IT" dirty="0" smtClean="0">
                <a:solidFill>
                  <a:prstClr val="black"/>
                </a:solidFill>
              </a:rPr>
              <a:t>ivi compresa </a:t>
            </a:r>
            <a:r>
              <a:rPr lang="it-IT" dirty="0">
                <a:solidFill>
                  <a:prstClr val="black"/>
                </a:solidFill>
              </a:rPr>
              <a:t>la revisione legale dei conti, la nomina di un organo di controllo o </a:t>
            </a:r>
            <a:r>
              <a:rPr lang="it-IT" dirty="0" smtClean="0">
                <a:solidFill>
                  <a:prstClr val="black"/>
                </a:solidFill>
              </a:rPr>
              <a:t>di un </a:t>
            </a:r>
            <a:r>
              <a:rPr lang="it-IT" dirty="0">
                <a:solidFill>
                  <a:prstClr val="black"/>
                </a:solidFill>
              </a:rPr>
              <a:t>revisore. Se lo statuto non dispone diversamente, l'organo di controllo </a:t>
            </a:r>
            <a:r>
              <a:rPr lang="it-IT" dirty="0" smtClean="0">
                <a:solidFill>
                  <a:prstClr val="black"/>
                </a:solidFill>
              </a:rPr>
              <a:t>è costituito </a:t>
            </a:r>
            <a:r>
              <a:rPr lang="it-IT" dirty="0">
                <a:solidFill>
                  <a:prstClr val="black"/>
                </a:solidFill>
              </a:rPr>
              <a:t>da un solo membro effettivo.</a:t>
            </a:r>
          </a:p>
          <a:p>
            <a:r>
              <a:rPr lang="it-IT" dirty="0">
                <a:solidFill>
                  <a:prstClr val="black"/>
                </a:solidFill>
              </a:rPr>
              <a:t>2. COMMA ABROGATO DAL D.L. 24 GIUGNO 2014, N. 91, CONVERTITO, </a:t>
            </a:r>
            <a:r>
              <a:rPr lang="it-IT" dirty="0" smtClean="0">
                <a:solidFill>
                  <a:prstClr val="black"/>
                </a:solidFill>
              </a:rPr>
              <a:t>CON MODIFICAZIONI</a:t>
            </a:r>
            <a:r>
              <a:rPr lang="it-IT" dirty="0">
                <a:solidFill>
                  <a:prstClr val="black"/>
                </a:solidFill>
              </a:rPr>
              <a:t>, DALLA L. 11 AGOSTO 2014, N. 116.</a:t>
            </a:r>
          </a:p>
          <a:p>
            <a:r>
              <a:rPr lang="it-IT" dirty="0">
                <a:solidFill>
                  <a:prstClr val="black"/>
                </a:solidFill>
              </a:rPr>
              <a:t>3. La nomina dell'organo di controllo o del revisore è obbligatoria se la società:</a:t>
            </a:r>
          </a:p>
          <a:p>
            <a:r>
              <a:rPr lang="it-IT" dirty="0">
                <a:solidFill>
                  <a:prstClr val="black"/>
                </a:solidFill>
              </a:rPr>
              <a:t>a) è tenuta alla redazione del bilancio consolidato;</a:t>
            </a:r>
          </a:p>
          <a:p>
            <a:r>
              <a:rPr lang="it-IT" dirty="0">
                <a:solidFill>
                  <a:prstClr val="black"/>
                </a:solidFill>
              </a:rPr>
              <a:t>b) controlla una società obbligata alla revisione legale dei conti;</a:t>
            </a:r>
          </a:p>
          <a:p>
            <a:r>
              <a:rPr lang="it-IT" dirty="0">
                <a:solidFill>
                  <a:prstClr val="black"/>
                </a:solidFill>
              </a:rPr>
              <a:t>c) ha superato per due esercizi consecutivi almeno uno dei seguenti limiti: 1</a:t>
            </a:r>
            <a:r>
              <a:rPr lang="it-IT" dirty="0" smtClean="0">
                <a:solidFill>
                  <a:prstClr val="black"/>
                </a:solidFill>
              </a:rPr>
              <a:t>) totale </a:t>
            </a:r>
            <a:r>
              <a:rPr lang="it-IT" dirty="0">
                <a:solidFill>
                  <a:prstClr val="black"/>
                </a:solidFill>
              </a:rPr>
              <a:t>dell'attivo dello stato patrimoniale: </a:t>
            </a:r>
            <a:r>
              <a:rPr lang="it-IT" dirty="0" smtClean="0">
                <a:solidFill>
                  <a:prstClr val="black"/>
                </a:solidFill>
              </a:rPr>
              <a:t>4 </a:t>
            </a:r>
            <a:r>
              <a:rPr lang="it-IT" dirty="0">
                <a:solidFill>
                  <a:prstClr val="black"/>
                </a:solidFill>
              </a:rPr>
              <a:t>milioni di euro; 2) ricavi delle </a:t>
            </a:r>
            <a:r>
              <a:rPr lang="it-IT" dirty="0" smtClean="0">
                <a:solidFill>
                  <a:prstClr val="black"/>
                </a:solidFill>
              </a:rPr>
              <a:t>vendite e </a:t>
            </a:r>
            <a:r>
              <a:rPr lang="it-IT" dirty="0">
                <a:solidFill>
                  <a:prstClr val="black"/>
                </a:solidFill>
              </a:rPr>
              <a:t>delle prestazioni: </a:t>
            </a:r>
            <a:r>
              <a:rPr lang="it-IT" dirty="0" smtClean="0">
                <a:solidFill>
                  <a:prstClr val="black"/>
                </a:solidFill>
              </a:rPr>
              <a:t>4 </a:t>
            </a:r>
            <a:r>
              <a:rPr lang="it-IT" dirty="0">
                <a:solidFill>
                  <a:prstClr val="black"/>
                </a:solidFill>
              </a:rPr>
              <a:t>milioni di euro; 3) dipendenti occupati in media </a:t>
            </a:r>
            <a:r>
              <a:rPr lang="it-IT" dirty="0" smtClean="0">
                <a:solidFill>
                  <a:prstClr val="black"/>
                </a:solidFill>
              </a:rPr>
              <a:t>durante l'esercizio</a:t>
            </a:r>
            <a:r>
              <a:rPr lang="it-IT" dirty="0">
                <a:solidFill>
                  <a:prstClr val="black"/>
                </a:solidFill>
              </a:rPr>
              <a:t>: </a:t>
            </a:r>
            <a:r>
              <a:rPr lang="it-IT" dirty="0" smtClean="0">
                <a:solidFill>
                  <a:prstClr val="black"/>
                </a:solidFill>
              </a:rPr>
              <a:t>20 </a:t>
            </a:r>
            <a:r>
              <a:rPr lang="it-IT" dirty="0">
                <a:solidFill>
                  <a:prstClr val="black"/>
                </a:solidFill>
              </a:rPr>
              <a:t>unità.</a:t>
            </a:r>
          </a:p>
          <a:p>
            <a:r>
              <a:rPr lang="it-IT" dirty="0">
                <a:solidFill>
                  <a:prstClr val="black"/>
                </a:solidFill>
              </a:rPr>
              <a:t>4. L'obbligo di nomina dell'organo di controllo o del revisore di cui alla lettera c</a:t>
            </a:r>
            <a:r>
              <a:rPr lang="it-IT" dirty="0" smtClean="0">
                <a:solidFill>
                  <a:prstClr val="black"/>
                </a:solidFill>
              </a:rPr>
              <a:t>) del </a:t>
            </a:r>
            <a:r>
              <a:rPr lang="it-IT" dirty="0">
                <a:solidFill>
                  <a:prstClr val="black"/>
                </a:solidFill>
              </a:rPr>
              <a:t>terzo comma cessa quando, per tre esercizi consecutivi, non è superato </a:t>
            </a:r>
            <a:r>
              <a:rPr lang="it-IT" dirty="0" smtClean="0">
                <a:solidFill>
                  <a:prstClr val="black"/>
                </a:solidFill>
              </a:rPr>
              <a:t>alcuno dei </a:t>
            </a:r>
            <a:r>
              <a:rPr lang="it-IT" dirty="0">
                <a:solidFill>
                  <a:prstClr val="black"/>
                </a:solidFill>
              </a:rPr>
              <a:t>predetti limiti.</a:t>
            </a:r>
          </a:p>
          <a:p>
            <a:r>
              <a:rPr lang="it-IT" dirty="0">
                <a:solidFill>
                  <a:prstClr val="black"/>
                </a:solidFill>
              </a:rPr>
              <a:t>5. Nel caso di nomina di un organo di controllo, anche monocratico, </a:t>
            </a:r>
            <a:r>
              <a:rPr lang="it-IT" dirty="0" smtClean="0">
                <a:solidFill>
                  <a:prstClr val="black"/>
                </a:solidFill>
              </a:rPr>
              <a:t>si applicano </a:t>
            </a:r>
            <a:r>
              <a:rPr lang="it-IT" dirty="0">
                <a:solidFill>
                  <a:prstClr val="black"/>
                </a:solidFill>
              </a:rPr>
              <a:t>le disposizioni sul collegio sindacale previste per le società </a:t>
            </a:r>
            <a:r>
              <a:rPr lang="it-IT" dirty="0" smtClean="0">
                <a:solidFill>
                  <a:prstClr val="black"/>
                </a:solidFill>
              </a:rPr>
              <a:t>per azioni</a:t>
            </a:r>
            <a:r>
              <a:rPr lang="it-IT" dirty="0">
                <a:solidFill>
                  <a:prstClr val="black"/>
                </a:solidFill>
              </a:rPr>
              <a:t>.</a:t>
            </a:r>
          </a:p>
          <a:p>
            <a:r>
              <a:rPr lang="it-IT" dirty="0">
                <a:solidFill>
                  <a:prstClr val="black"/>
                </a:solidFill>
              </a:rPr>
              <a:t>6. L'assemblea che approva il bilancio in cui vengono superati i limiti </a:t>
            </a:r>
            <a:r>
              <a:rPr lang="it-IT" dirty="0" smtClean="0">
                <a:solidFill>
                  <a:prstClr val="black"/>
                </a:solidFill>
              </a:rPr>
              <a:t>indicati al </a:t>
            </a:r>
            <a:r>
              <a:rPr lang="it-IT" dirty="0">
                <a:solidFill>
                  <a:prstClr val="black"/>
                </a:solidFill>
              </a:rPr>
              <a:t>terzo comma deve provvedere, entro trenta giorni, alla nomina dell'organo </a:t>
            </a:r>
            <a:r>
              <a:rPr lang="it-IT" dirty="0" smtClean="0">
                <a:solidFill>
                  <a:prstClr val="black"/>
                </a:solidFill>
              </a:rPr>
              <a:t>di controllo </a:t>
            </a:r>
            <a:r>
              <a:rPr lang="it-IT" dirty="0">
                <a:solidFill>
                  <a:prstClr val="black"/>
                </a:solidFill>
              </a:rPr>
              <a:t>o del revisore. Se l'assemblea non provvede, alla nomina provvede il</a:t>
            </a:r>
          </a:p>
          <a:p>
            <a:r>
              <a:rPr lang="it-IT" dirty="0">
                <a:solidFill>
                  <a:prstClr val="black"/>
                </a:solidFill>
              </a:rPr>
              <a:t>tribunale su richiesta di qualsiasi soggetto interessato o su segnalazione </a:t>
            </a:r>
            <a:r>
              <a:rPr lang="it-IT" dirty="0" smtClean="0">
                <a:solidFill>
                  <a:prstClr val="black"/>
                </a:solidFill>
              </a:rPr>
              <a:t>del conservatore </a:t>
            </a:r>
            <a:r>
              <a:rPr lang="it-IT" dirty="0">
                <a:solidFill>
                  <a:prstClr val="black"/>
                </a:solidFill>
              </a:rPr>
              <a:t>del registro delle imprese.</a:t>
            </a:r>
          </a:p>
          <a:p>
            <a:r>
              <a:rPr lang="it-IT" dirty="0">
                <a:solidFill>
                  <a:prstClr val="black"/>
                </a:solidFill>
              </a:rPr>
              <a:t>7. Si applicano le disposizioni dell'articolo 2409 anche se la società è priva </a:t>
            </a:r>
            <a:r>
              <a:rPr lang="it-IT" dirty="0" smtClean="0">
                <a:solidFill>
                  <a:prstClr val="black"/>
                </a:solidFill>
              </a:rPr>
              <a:t>di organo </a:t>
            </a:r>
            <a:r>
              <a:rPr lang="it-IT" dirty="0">
                <a:solidFill>
                  <a:prstClr val="black"/>
                </a:solidFill>
              </a:rPr>
              <a:t>di controllo</a:t>
            </a:r>
            <a:r>
              <a:rPr lang="it-IT" dirty="0" smtClean="0">
                <a:solidFill>
                  <a:prstClr val="black"/>
                </a:solidFill>
              </a:rPr>
              <a:t>. (</a:t>
            </a:r>
            <a:r>
              <a:rPr lang="it-IT" i="1" dirty="0" smtClean="0">
                <a:solidFill>
                  <a:prstClr val="black"/>
                </a:solidFill>
              </a:rPr>
              <a:t>denunzia</a:t>
            </a:r>
            <a:r>
              <a:rPr lang="it-IT" dirty="0" smtClean="0">
                <a:solidFill>
                  <a:prstClr val="black"/>
                </a:solidFill>
              </a:rPr>
              <a:t> </a:t>
            </a:r>
            <a:r>
              <a:rPr lang="it-IT" i="1" dirty="0" smtClean="0">
                <a:solidFill>
                  <a:prstClr val="black"/>
                </a:solidFill>
              </a:rPr>
              <a:t>tribunale</a:t>
            </a:r>
            <a:r>
              <a:rPr lang="it-IT" dirty="0" smtClean="0">
                <a:solidFill>
                  <a:prstClr val="black"/>
                </a:solidFill>
              </a:rPr>
              <a:t>)</a:t>
            </a:r>
            <a:endParaRPr lang="it-IT" dirty="0">
              <a:solidFill>
                <a:prstClr val="black"/>
              </a:solidFill>
            </a:endParaRPr>
          </a:p>
        </p:txBody>
      </p:sp>
    </p:spTree>
    <p:extLst>
      <p:ext uri="{BB962C8B-B14F-4D97-AF65-F5344CB8AC3E}">
        <p14:creationId xmlns:p14="http://schemas.microsoft.com/office/powerpoint/2010/main" val="34860245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56</a:t>
            </a:fld>
            <a:endParaRPr lang="it-IT"/>
          </a:p>
        </p:txBody>
      </p:sp>
      <p:sp>
        <p:nvSpPr>
          <p:cNvPr id="3" name="Rettangolo 2"/>
          <p:cNvSpPr/>
          <p:nvPr/>
        </p:nvSpPr>
        <p:spPr>
          <a:xfrm>
            <a:off x="1210612" y="105057"/>
            <a:ext cx="10006885" cy="523220"/>
          </a:xfrm>
          <a:prstGeom prst="rect">
            <a:avLst/>
          </a:prstGeom>
        </p:spPr>
        <p:txBody>
          <a:bodyPr wrap="square">
            <a:spAutoFit/>
          </a:bodyPr>
          <a:lstStyle/>
          <a:p>
            <a:r>
              <a:rPr lang="it-IT" sz="2800" dirty="0">
                <a:solidFill>
                  <a:schemeClr val="accent2">
                    <a:lumMod val="75000"/>
                  </a:schemeClr>
                </a:solidFill>
              </a:rPr>
              <a:t>Art.15 CCI: Obbligo di segnalazione di creditori pubblici qualificati</a:t>
            </a:r>
          </a:p>
        </p:txBody>
      </p:sp>
      <p:sp>
        <p:nvSpPr>
          <p:cNvPr id="4" name="Rettangolo 3"/>
          <p:cNvSpPr/>
          <p:nvPr/>
        </p:nvSpPr>
        <p:spPr>
          <a:xfrm>
            <a:off x="431441" y="628277"/>
            <a:ext cx="11565229" cy="6109365"/>
          </a:xfrm>
          <a:prstGeom prst="rect">
            <a:avLst/>
          </a:prstGeom>
        </p:spPr>
        <p:txBody>
          <a:bodyPr wrap="square">
            <a:spAutoFit/>
          </a:bodyPr>
          <a:lstStyle/>
          <a:p>
            <a:r>
              <a:rPr lang="it-IT" sz="1700" dirty="0"/>
              <a:t>1. </a:t>
            </a:r>
            <a:r>
              <a:rPr lang="it-IT" sz="1700" b="1" dirty="0"/>
              <a:t>L’Agenzia delle entrate, l’Istituto nazionale della previdenza sociale e l’agente della riscossione </a:t>
            </a:r>
            <a:r>
              <a:rPr lang="it-IT" sz="1700" dirty="0"/>
              <a:t>hanno </a:t>
            </a:r>
            <a:r>
              <a:rPr lang="it-IT" sz="1700" b="1" i="1" dirty="0"/>
              <a:t>l’obbligo</a:t>
            </a:r>
            <a:r>
              <a:rPr lang="it-IT" sz="1700" dirty="0"/>
              <a:t>, per i primi due soggetti a pena </a:t>
            </a:r>
            <a:r>
              <a:rPr lang="it-IT" sz="1700" dirty="0" smtClean="0"/>
              <a:t>di inefficacia </a:t>
            </a:r>
            <a:r>
              <a:rPr lang="it-IT" sz="1700" dirty="0"/>
              <a:t>del titolo di prelazione spettante sui crediti dei quali sono titolari, per il terzo a pena di inopponibilità del credito per spese ed oneri </a:t>
            </a:r>
            <a:r>
              <a:rPr lang="it-IT" sz="1700" dirty="0" smtClean="0"/>
              <a:t>di riscossione</a:t>
            </a:r>
            <a:r>
              <a:rPr lang="it-IT" sz="1700" dirty="0"/>
              <a:t>, di </a:t>
            </a:r>
            <a:r>
              <a:rPr lang="it-IT" sz="1700" b="1" dirty="0"/>
              <a:t>dare avviso al debitore</a:t>
            </a:r>
            <a:r>
              <a:rPr lang="it-IT" sz="1700" dirty="0"/>
              <a:t>, all’indirizzo di posta elettronica certificata di cui siano in possesso, o, in mancanza, a mezzo raccomandata </a:t>
            </a:r>
            <a:r>
              <a:rPr lang="it-IT" sz="1700" dirty="0" smtClean="0"/>
              <a:t>con avviso </a:t>
            </a:r>
            <a:r>
              <a:rPr lang="it-IT" sz="1700" dirty="0"/>
              <a:t>di ricevimento inviata all’indirizzo risultante dall’anagrafe tributaria, che la sua esposizione </a:t>
            </a:r>
            <a:r>
              <a:rPr lang="it-IT" sz="1700" b="1" dirty="0"/>
              <a:t>debitoria ha superato l’importo rilevante di cui al</a:t>
            </a:r>
          </a:p>
          <a:p>
            <a:pPr algn="just"/>
            <a:r>
              <a:rPr lang="it-IT" sz="1700" b="1" dirty="0"/>
              <a:t>comma 2</a:t>
            </a:r>
            <a:r>
              <a:rPr lang="it-IT" sz="1700" dirty="0"/>
              <a:t> e che, se entro novanta giorni dalla ricezione dell’avviso egli non avrà estinto o altrimenti regolarizzato per intero il proprio debito con </a:t>
            </a:r>
            <a:r>
              <a:rPr lang="it-IT" sz="1700" dirty="0" smtClean="0"/>
              <a:t>le modalità </a:t>
            </a:r>
            <a:r>
              <a:rPr lang="it-IT" sz="1700" dirty="0"/>
              <a:t>previste dalla legge o se, per l’Agenzia delle entrate, non risulterà in regola con il pagamento rateale del debito previsto dall’articolo </a:t>
            </a:r>
            <a:r>
              <a:rPr lang="it-IT" sz="1700" dirty="0" smtClean="0"/>
              <a:t>3-bis del </a:t>
            </a:r>
            <a:r>
              <a:rPr lang="it-IT" sz="1700" dirty="0"/>
              <a:t>decreto legislativo 18 dicembre 1997, n.462 o non avrà presentato istanza di composizione assistita della crisi o domanda per l’accesso ad </a:t>
            </a:r>
            <a:r>
              <a:rPr lang="it-IT" sz="1700" dirty="0" smtClean="0"/>
              <a:t>una procedura  </a:t>
            </a:r>
            <a:r>
              <a:rPr lang="it-IT" sz="1700" dirty="0"/>
              <a:t>di regolazione della crisi e dell’insolvenza, essi ne faranno segnalazione all’OCRI, anche per la segnalazione agli organi di controllo </a:t>
            </a:r>
            <a:r>
              <a:rPr lang="it-IT" sz="1700" dirty="0" smtClean="0"/>
              <a:t>della società</a:t>
            </a:r>
            <a:r>
              <a:rPr lang="it-IT" sz="1700" dirty="0"/>
              <a:t>.</a:t>
            </a:r>
          </a:p>
          <a:p>
            <a:r>
              <a:rPr lang="it-IT" sz="1700" dirty="0"/>
              <a:t>2. Ai fini del comma 1, l’esposizione debitoria è di importo rilevante:</a:t>
            </a:r>
          </a:p>
          <a:p>
            <a:r>
              <a:rPr lang="it-IT" sz="1700" dirty="0"/>
              <a:t>a) </a:t>
            </a:r>
            <a:r>
              <a:rPr lang="it-IT" sz="1700" b="1" dirty="0"/>
              <a:t>per l’Agenzia delle entrate</a:t>
            </a:r>
            <a:r>
              <a:rPr lang="it-IT" sz="1700" dirty="0"/>
              <a:t>, quando </a:t>
            </a:r>
            <a:r>
              <a:rPr lang="it-IT" sz="1700" b="1" dirty="0"/>
              <a:t>l’ammontare totale del debito scaduto e non versato per l’imposta sul valore aggiunto, </a:t>
            </a:r>
            <a:r>
              <a:rPr lang="it-IT" sz="1700" dirty="0"/>
              <a:t>risultante </a:t>
            </a:r>
            <a:r>
              <a:rPr lang="it-IT" sz="1700" dirty="0" smtClean="0"/>
              <a:t>dalla comunicazione </a:t>
            </a:r>
            <a:r>
              <a:rPr lang="it-IT" sz="1700" dirty="0"/>
              <a:t>della liquidazione periodica di cui all’articolo 21-bis del decreto-legge 31 maggio 2010, n.78, convertito, con modificazioni, </a:t>
            </a:r>
            <a:r>
              <a:rPr lang="it-IT" sz="1700" dirty="0" smtClean="0"/>
              <a:t>dalla legge </a:t>
            </a:r>
            <a:r>
              <a:rPr lang="it-IT" sz="1700" dirty="0"/>
              <a:t>30 luglio 2010, n. 122, sia pari ad almeno il 30 per cento dei volume d’affari del medesimo periodo e non inferiore a euro 25.000 per volume </a:t>
            </a:r>
            <a:r>
              <a:rPr lang="it-IT" sz="1700" dirty="0" smtClean="0"/>
              <a:t>d’affari risultante </a:t>
            </a:r>
            <a:r>
              <a:rPr lang="it-IT" sz="1700" dirty="0"/>
              <a:t>dalla dichiarazione modello IVA relativa all’anno precedente fino a 2.000.000 di euro, non inferiore a euro 50.000 per volume d’affari </a:t>
            </a:r>
            <a:r>
              <a:rPr lang="it-IT" sz="1700" dirty="0" smtClean="0"/>
              <a:t>risultante dalla </a:t>
            </a:r>
            <a:r>
              <a:rPr lang="it-IT" sz="1700" dirty="0"/>
              <a:t>dichiarazione modello IVA relativa all’anno precedente fino a 10.000.000 di euro, non inferiore a euro 100.000, per volume d’affari risultante </a:t>
            </a:r>
            <a:r>
              <a:rPr lang="it-IT" sz="1700" dirty="0" smtClean="0"/>
              <a:t>dalla dichiarazione </a:t>
            </a:r>
            <a:r>
              <a:rPr lang="it-IT" sz="1700" dirty="0"/>
              <a:t>modello IVA relativa all’anno precedente oltre 10.000.000 di euro;</a:t>
            </a:r>
          </a:p>
          <a:p>
            <a:r>
              <a:rPr lang="it-IT" sz="1700" dirty="0"/>
              <a:t>b) per </a:t>
            </a:r>
            <a:r>
              <a:rPr lang="it-IT" sz="1700" b="1" dirty="0"/>
              <a:t>l’Istituto nazionale della previdenza sociale</a:t>
            </a:r>
            <a:r>
              <a:rPr lang="it-IT" sz="1700" dirty="0"/>
              <a:t>, quando il debitore è in ritardo di oltre sei mesi nel versamento di contributi previdenziali </a:t>
            </a:r>
            <a:r>
              <a:rPr lang="it-IT" sz="1700" dirty="0" smtClean="0"/>
              <a:t>di ammontare </a:t>
            </a:r>
            <a:r>
              <a:rPr lang="it-IT" sz="1700" dirty="0"/>
              <a:t>superiore alla metà di quelli dovuti nell’anno precedente e superiore alla soglia di euro 50.000;</a:t>
            </a:r>
          </a:p>
          <a:p>
            <a:r>
              <a:rPr lang="it-IT" sz="1700" dirty="0"/>
              <a:t>c) per </a:t>
            </a:r>
            <a:r>
              <a:rPr lang="it-IT" sz="1700" b="1" dirty="0"/>
              <a:t>l’agente della riscossione</a:t>
            </a:r>
            <a:r>
              <a:rPr lang="it-IT" sz="1700" dirty="0"/>
              <a:t>, quando la sommatoria dei crediti affidati per la riscossione dopo la data di entrata in vigore del presente codice</a:t>
            </a:r>
            <a:r>
              <a:rPr lang="it-IT" sz="1700" dirty="0" smtClean="0"/>
              <a:t>, auto dichiarati </a:t>
            </a:r>
            <a:r>
              <a:rPr lang="it-IT" sz="1700" dirty="0"/>
              <a:t>o definitivamente accertati e scaduti da oltre novanta giorni superi, per le imprese individuali, la soglia di euro 500.000 e, per le </a:t>
            </a:r>
            <a:r>
              <a:rPr lang="it-IT" sz="1700" dirty="0" smtClean="0"/>
              <a:t>imprese collettive</a:t>
            </a:r>
            <a:r>
              <a:rPr lang="it-IT" sz="1700" dirty="0"/>
              <a:t>, la soglia di euro 1.000.000.</a:t>
            </a:r>
          </a:p>
        </p:txBody>
      </p:sp>
    </p:spTree>
    <p:extLst>
      <p:ext uri="{BB962C8B-B14F-4D97-AF65-F5344CB8AC3E}">
        <p14:creationId xmlns:p14="http://schemas.microsoft.com/office/powerpoint/2010/main" val="27409205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57</a:t>
            </a:fld>
            <a:endParaRPr lang="it-IT"/>
          </a:p>
        </p:txBody>
      </p:sp>
      <p:pic>
        <p:nvPicPr>
          <p:cNvPr id="3" name="Immagine 2"/>
          <p:cNvPicPr>
            <a:picLocks noChangeAspect="1"/>
          </p:cNvPicPr>
          <p:nvPr/>
        </p:nvPicPr>
        <p:blipFill>
          <a:blip r:embed="rId2"/>
          <a:stretch>
            <a:fillRect/>
          </a:stretch>
        </p:blipFill>
        <p:spPr>
          <a:xfrm>
            <a:off x="914400" y="458986"/>
            <a:ext cx="10200068" cy="5846524"/>
          </a:xfrm>
          <a:prstGeom prst="rect">
            <a:avLst/>
          </a:prstGeom>
        </p:spPr>
      </p:pic>
    </p:spTree>
    <p:extLst>
      <p:ext uri="{BB962C8B-B14F-4D97-AF65-F5344CB8AC3E}">
        <p14:creationId xmlns:p14="http://schemas.microsoft.com/office/powerpoint/2010/main" val="24880793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58</a:t>
            </a:fld>
            <a:endParaRPr lang="it-IT"/>
          </a:p>
        </p:txBody>
      </p:sp>
      <p:sp>
        <p:nvSpPr>
          <p:cNvPr id="3" name="Rettangolo 2"/>
          <p:cNvSpPr/>
          <p:nvPr/>
        </p:nvSpPr>
        <p:spPr>
          <a:xfrm>
            <a:off x="2724004" y="372346"/>
            <a:ext cx="5730030" cy="523220"/>
          </a:xfrm>
          <a:prstGeom prst="rect">
            <a:avLst/>
          </a:prstGeom>
        </p:spPr>
        <p:txBody>
          <a:bodyPr wrap="none">
            <a:spAutoFit/>
          </a:bodyPr>
          <a:lstStyle/>
          <a:p>
            <a:r>
              <a:rPr lang="it-IT" sz="2800" dirty="0"/>
              <a:t>Art. 24 CCI: Tempestività dell’iniziativa</a:t>
            </a:r>
          </a:p>
        </p:txBody>
      </p:sp>
      <p:sp>
        <p:nvSpPr>
          <p:cNvPr id="4" name="Rettangolo 3"/>
          <p:cNvSpPr/>
          <p:nvPr/>
        </p:nvSpPr>
        <p:spPr>
          <a:xfrm>
            <a:off x="334851" y="1147215"/>
            <a:ext cx="11384924" cy="4893647"/>
          </a:xfrm>
          <a:prstGeom prst="rect">
            <a:avLst/>
          </a:prstGeom>
        </p:spPr>
        <p:txBody>
          <a:bodyPr wrap="square">
            <a:spAutoFit/>
          </a:bodyPr>
          <a:lstStyle/>
          <a:p>
            <a:pPr algn="just"/>
            <a:r>
              <a:rPr lang="it-IT" sz="2400" dirty="0"/>
              <a:t>1. Ai fini dell’applicazione delle misure premiali di cui all’articolo 25, l’iniziativa del debitore</a:t>
            </a:r>
          </a:p>
          <a:p>
            <a:pPr algn="just"/>
            <a:r>
              <a:rPr lang="it-IT" sz="2400" dirty="0"/>
              <a:t>volta a prevenire l’aggravarsi della crisi non è tempestiva se egli propone una domanda di</a:t>
            </a:r>
          </a:p>
          <a:p>
            <a:pPr algn="just"/>
            <a:r>
              <a:rPr lang="it-IT" sz="2400" dirty="0"/>
              <a:t>accesso ad una delle procedure regolate dal presente codice </a:t>
            </a:r>
            <a:r>
              <a:rPr lang="it-IT" sz="2400" b="1" i="1" dirty="0"/>
              <a:t>oltre il termine di sei mesi</a:t>
            </a:r>
            <a:r>
              <a:rPr lang="it-IT" sz="2400" dirty="0"/>
              <a:t>, </a:t>
            </a:r>
            <a:r>
              <a:rPr lang="it-IT" sz="2400" dirty="0" smtClean="0"/>
              <a:t>ovvero l’istanza </a:t>
            </a:r>
            <a:r>
              <a:rPr lang="it-IT" sz="2400" dirty="0"/>
              <a:t>di cui all’articolo 19 </a:t>
            </a:r>
            <a:r>
              <a:rPr lang="it-IT" sz="2400" b="1" i="1" dirty="0"/>
              <a:t>oltre il temine di tre mesi</a:t>
            </a:r>
            <a:r>
              <a:rPr lang="it-IT" sz="2400" dirty="0"/>
              <a:t>, a decorrere da quando si verifica</a:t>
            </a:r>
            <a:r>
              <a:rPr lang="it-IT" sz="2400" dirty="0" smtClean="0"/>
              <a:t>, alternativamente</a:t>
            </a:r>
            <a:r>
              <a:rPr lang="it-IT" sz="2400" dirty="0"/>
              <a:t>:</a:t>
            </a:r>
          </a:p>
          <a:p>
            <a:pPr algn="just"/>
            <a:r>
              <a:rPr lang="it-IT" sz="2400" dirty="0"/>
              <a:t>a) l’esistenza di </a:t>
            </a:r>
            <a:r>
              <a:rPr lang="it-IT" sz="2400" b="1" dirty="0"/>
              <a:t>debiti per retribuzioni </a:t>
            </a:r>
            <a:r>
              <a:rPr lang="it-IT" sz="2400" dirty="0"/>
              <a:t>scaduti da almeno sessanta giorni per un </a:t>
            </a:r>
            <a:r>
              <a:rPr lang="it-IT" sz="2400" b="1" dirty="0" smtClean="0"/>
              <a:t>ammontare pari </a:t>
            </a:r>
            <a:r>
              <a:rPr lang="it-IT" sz="2400" b="1" dirty="0"/>
              <a:t>ad oltre la metà dell’ammontare complessivo mensile delle retribuzioni</a:t>
            </a:r>
            <a:r>
              <a:rPr lang="it-IT" sz="2400" dirty="0"/>
              <a:t>;</a:t>
            </a:r>
          </a:p>
          <a:p>
            <a:pPr algn="just"/>
            <a:r>
              <a:rPr lang="it-IT" sz="2400" dirty="0"/>
              <a:t>b) l’esistenza di </a:t>
            </a:r>
            <a:r>
              <a:rPr lang="it-IT" sz="2400" b="1" dirty="0"/>
              <a:t>debiti verso fornitori </a:t>
            </a:r>
            <a:r>
              <a:rPr lang="it-IT" sz="2400" dirty="0"/>
              <a:t>scaduti da almeno centoventi giorni per un </a:t>
            </a:r>
            <a:r>
              <a:rPr lang="it-IT" sz="2400" b="1" dirty="0" smtClean="0"/>
              <a:t>ammontare superiore </a:t>
            </a:r>
            <a:r>
              <a:rPr lang="it-IT" sz="2400" b="1" dirty="0"/>
              <a:t>a quello dei debiti non scaduti</a:t>
            </a:r>
            <a:r>
              <a:rPr lang="it-IT" sz="2400" dirty="0"/>
              <a:t>;</a:t>
            </a:r>
          </a:p>
          <a:p>
            <a:pPr algn="just"/>
            <a:r>
              <a:rPr lang="it-IT" sz="2400" dirty="0"/>
              <a:t>c) il superamento, nell’ultimo bilancio approvato, o comunque per oltre tre mesi, degli </a:t>
            </a:r>
            <a:r>
              <a:rPr lang="it-IT" sz="2400" dirty="0" smtClean="0"/>
              <a:t>indici elaborati </a:t>
            </a:r>
            <a:r>
              <a:rPr lang="it-IT" sz="2400" dirty="0"/>
              <a:t>ai sensi dell’articolo 13, commi 2 e 3.</a:t>
            </a:r>
          </a:p>
          <a:p>
            <a:pPr algn="just"/>
            <a:r>
              <a:rPr lang="it-IT" sz="2400" dirty="0"/>
              <a:t>2. Su richiesta del debitore, il presidente del collegio di cui all’articolo 17 attesta l’esistenza</a:t>
            </a:r>
          </a:p>
          <a:p>
            <a:pPr algn="just"/>
            <a:r>
              <a:rPr lang="it-IT" sz="2400" dirty="0"/>
              <a:t>dei requisiti di tempestività previsti dal presente articolo.</a:t>
            </a:r>
          </a:p>
        </p:txBody>
      </p:sp>
    </p:spTree>
    <p:extLst>
      <p:ext uri="{BB962C8B-B14F-4D97-AF65-F5344CB8AC3E}">
        <p14:creationId xmlns:p14="http://schemas.microsoft.com/office/powerpoint/2010/main" val="14128755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59</a:t>
            </a:fld>
            <a:endParaRPr lang="it-IT"/>
          </a:p>
        </p:txBody>
      </p:sp>
      <p:pic>
        <p:nvPicPr>
          <p:cNvPr id="3" name="Immagine 2"/>
          <p:cNvPicPr>
            <a:picLocks noChangeAspect="1"/>
          </p:cNvPicPr>
          <p:nvPr/>
        </p:nvPicPr>
        <p:blipFill>
          <a:blip r:embed="rId2"/>
          <a:stretch>
            <a:fillRect/>
          </a:stretch>
        </p:blipFill>
        <p:spPr>
          <a:xfrm>
            <a:off x="533556" y="1815920"/>
            <a:ext cx="10392110" cy="3528811"/>
          </a:xfrm>
          <a:prstGeom prst="rect">
            <a:avLst/>
          </a:prstGeom>
        </p:spPr>
      </p:pic>
    </p:spTree>
    <p:extLst>
      <p:ext uri="{BB962C8B-B14F-4D97-AF65-F5344CB8AC3E}">
        <p14:creationId xmlns:p14="http://schemas.microsoft.com/office/powerpoint/2010/main" val="2995471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CARATTERISTICHE DELLE AZIENDE IN CONTINUITA’ </a:t>
            </a:r>
            <a:endParaRPr lang="it-IT" dirty="0"/>
          </a:p>
        </p:txBody>
      </p:sp>
      <p:sp>
        <p:nvSpPr>
          <p:cNvPr id="3" name="Segnaposto contenuto 2"/>
          <p:cNvSpPr>
            <a:spLocks noGrp="1"/>
          </p:cNvSpPr>
          <p:nvPr>
            <p:ph idx="1"/>
          </p:nvPr>
        </p:nvSpPr>
        <p:spPr/>
        <p:txBody>
          <a:bodyPr/>
          <a:lstStyle/>
          <a:p>
            <a:pPr marL="0" indent="0" algn="ctr">
              <a:buNone/>
            </a:pPr>
            <a:r>
              <a:rPr lang="it-IT" dirty="0" smtClean="0"/>
              <a:t>Adeguata patrimonializzazione</a:t>
            </a:r>
          </a:p>
          <a:p>
            <a:pPr marL="0" indent="0" algn="ctr">
              <a:buNone/>
            </a:pPr>
            <a:r>
              <a:rPr lang="it-IT" dirty="0" smtClean="0"/>
              <a:t>Core business  valido</a:t>
            </a:r>
          </a:p>
          <a:p>
            <a:pPr marL="0" indent="0" algn="ctr">
              <a:buNone/>
            </a:pPr>
            <a:r>
              <a:rPr lang="it-IT" dirty="0" smtClean="0"/>
              <a:t>Attenzione a fattori  ESG</a:t>
            </a:r>
          </a:p>
          <a:p>
            <a:pPr marL="0" indent="0" algn="ctr">
              <a:buNone/>
            </a:pPr>
            <a:r>
              <a:rPr lang="it-IT" dirty="0" smtClean="0"/>
              <a:t>=  presenza di fattori competitivi =</a:t>
            </a:r>
          </a:p>
          <a:p>
            <a:pPr marL="0" indent="0" algn="ctr">
              <a:buNone/>
            </a:pPr>
            <a:endParaRPr lang="it-IT" dirty="0"/>
          </a:p>
          <a:p>
            <a:pPr marL="0" indent="0" algn="ctr">
              <a:buNone/>
            </a:pPr>
            <a:r>
              <a:rPr lang="it-IT" b="1" dirty="0"/>
              <a:t>c</a:t>
            </a:r>
            <a:r>
              <a:rPr lang="it-IT" b="1" dirty="0" smtClean="0"/>
              <a:t>lienti, fornitori, concorrenti, prodotti sostitutivi, nuovi entranti</a:t>
            </a:r>
            <a:endParaRPr lang="it-IT" b="1"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6</a:t>
            </a:fld>
            <a:endParaRPr lang="it-IT"/>
          </a:p>
        </p:txBody>
      </p:sp>
    </p:spTree>
    <p:extLst>
      <p:ext uri="{BB962C8B-B14F-4D97-AF65-F5344CB8AC3E}">
        <p14:creationId xmlns:p14="http://schemas.microsoft.com/office/powerpoint/2010/main" val="41932914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60</a:t>
            </a:fld>
            <a:endParaRPr lang="it-IT"/>
          </a:p>
        </p:txBody>
      </p:sp>
      <p:pic>
        <p:nvPicPr>
          <p:cNvPr id="3" name="Immagine 2"/>
          <p:cNvPicPr>
            <a:picLocks noChangeAspect="1"/>
          </p:cNvPicPr>
          <p:nvPr/>
        </p:nvPicPr>
        <p:blipFill>
          <a:blip r:embed="rId2"/>
          <a:stretch>
            <a:fillRect/>
          </a:stretch>
        </p:blipFill>
        <p:spPr>
          <a:xfrm>
            <a:off x="400103" y="579549"/>
            <a:ext cx="11547509" cy="5776801"/>
          </a:xfrm>
          <a:prstGeom prst="rect">
            <a:avLst/>
          </a:prstGeom>
        </p:spPr>
      </p:pic>
    </p:spTree>
    <p:extLst>
      <p:ext uri="{BB962C8B-B14F-4D97-AF65-F5344CB8AC3E}">
        <p14:creationId xmlns:p14="http://schemas.microsoft.com/office/powerpoint/2010/main" val="5074168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61</a:t>
            </a:fld>
            <a:endParaRPr lang="it-IT"/>
          </a:p>
        </p:txBody>
      </p:sp>
      <p:pic>
        <p:nvPicPr>
          <p:cNvPr id="3" name="Immagine 2"/>
          <p:cNvPicPr>
            <a:picLocks noChangeAspect="1"/>
          </p:cNvPicPr>
          <p:nvPr/>
        </p:nvPicPr>
        <p:blipFill>
          <a:blip r:embed="rId2"/>
          <a:stretch>
            <a:fillRect/>
          </a:stretch>
        </p:blipFill>
        <p:spPr>
          <a:xfrm>
            <a:off x="916213" y="2292439"/>
            <a:ext cx="9919364" cy="2176530"/>
          </a:xfrm>
          <a:prstGeom prst="rect">
            <a:avLst/>
          </a:prstGeom>
        </p:spPr>
      </p:pic>
    </p:spTree>
    <p:extLst>
      <p:ext uri="{BB962C8B-B14F-4D97-AF65-F5344CB8AC3E}">
        <p14:creationId xmlns:p14="http://schemas.microsoft.com/office/powerpoint/2010/main" val="14901706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62</a:t>
            </a:fld>
            <a:endParaRPr lang="it-IT"/>
          </a:p>
        </p:txBody>
      </p:sp>
      <p:pic>
        <p:nvPicPr>
          <p:cNvPr id="3" name="Immagine 2"/>
          <p:cNvPicPr>
            <a:picLocks noChangeAspect="1"/>
          </p:cNvPicPr>
          <p:nvPr/>
        </p:nvPicPr>
        <p:blipFill>
          <a:blip r:embed="rId2"/>
          <a:stretch>
            <a:fillRect/>
          </a:stretch>
        </p:blipFill>
        <p:spPr>
          <a:xfrm>
            <a:off x="708339" y="239666"/>
            <a:ext cx="10290220" cy="6365139"/>
          </a:xfrm>
          <a:prstGeom prst="rect">
            <a:avLst/>
          </a:prstGeom>
        </p:spPr>
      </p:pic>
    </p:spTree>
    <p:extLst>
      <p:ext uri="{BB962C8B-B14F-4D97-AF65-F5344CB8AC3E}">
        <p14:creationId xmlns:p14="http://schemas.microsoft.com/office/powerpoint/2010/main" val="37828224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63</a:t>
            </a:fld>
            <a:endParaRPr lang="it-IT"/>
          </a:p>
        </p:txBody>
      </p:sp>
      <p:sp>
        <p:nvSpPr>
          <p:cNvPr id="3" name="Rettangolo 2"/>
          <p:cNvSpPr/>
          <p:nvPr/>
        </p:nvSpPr>
        <p:spPr>
          <a:xfrm>
            <a:off x="262631" y="295072"/>
            <a:ext cx="11236859" cy="461665"/>
          </a:xfrm>
          <a:prstGeom prst="rect">
            <a:avLst/>
          </a:prstGeom>
        </p:spPr>
        <p:txBody>
          <a:bodyPr wrap="none">
            <a:spAutoFit/>
          </a:bodyPr>
          <a:lstStyle/>
          <a:p>
            <a:r>
              <a:rPr lang="it-IT" sz="2400" dirty="0" smtClean="0"/>
              <a:t>GOING CONCERN:  revisore nelle società con organo di controllo, ma nelle nano imprese?</a:t>
            </a:r>
            <a:endParaRPr lang="it-IT" sz="2400" dirty="0"/>
          </a:p>
        </p:txBody>
      </p:sp>
      <p:sp>
        <p:nvSpPr>
          <p:cNvPr id="4" name="CasellaDiTesto 3"/>
          <p:cNvSpPr txBox="1"/>
          <p:nvPr/>
        </p:nvSpPr>
        <p:spPr>
          <a:xfrm>
            <a:off x="1223493" y="862884"/>
            <a:ext cx="8603087" cy="400110"/>
          </a:xfrm>
          <a:prstGeom prst="rect">
            <a:avLst/>
          </a:prstGeom>
          <a:noFill/>
        </p:spPr>
        <p:txBody>
          <a:bodyPr wrap="square" rtlCol="0">
            <a:spAutoFit/>
          </a:bodyPr>
          <a:lstStyle/>
          <a:p>
            <a:r>
              <a:rPr lang="it-IT" sz="2000" b="1" dirty="0" smtClean="0">
                <a:solidFill>
                  <a:schemeClr val="accent2">
                    <a:lumMod val="75000"/>
                  </a:schemeClr>
                </a:solidFill>
              </a:rPr>
              <a:t>Chi sono i soggetti fallibili / ovvero sottoposti alla liquidazione giudiziale?</a:t>
            </a:r>
            <a:endParaRPr lang="it-IT" sz="2000" b="1" dirty="0">
              <a:solidFill>
                <a:schemeClr val="accent2">
                  <a:lumMod val="75000"/>
                </a:schemeClr>
              </a:solidFill>
            </a:endParaRPr>
          </a:p>
        </p:txBody>
      </p:sp>
      <p:sp>
        <p:nvSpPr>
          <p:cNvPr id="5" name="Rettangolo 4"/>
          <p:cNvSpPr/>
          <p:nvPr/>
        </p:nvSpPr>
        <p:spPr>
          <a:xfrm>
            <a:off x="262632" y="1369141"/>
            <a:ext cx="11714720" cy="5386090"/>
          </a:xfrm>
          <a:prstGeom prst="rect">
            <a:avLst/>
          </a:prstGeom>
        </p:spPr>
        <p:txBody>
          <a:bodyPr wrap="square">
            <a:spAutoFit/>
          </a:bodyPr>
          <a:lstStyle/>
          <a:p>
            <a:pPr algn="ctr"/>
            <a:r>
              <a:rPr lang="it-IT" sz="2000" b="1" dirty="0"/>
              <a:t>FALLIMENTO: LIMITI DIMENSIONALI DI NON FALLIBILITA</a:t>
            </a:r>
            <a:r>
              <a:rPr lang="it-IT" sz="2000" b="1" dirty="0" smtClean="0"/>
              <a:t>’</a:t>
            </a:r>
          </a:p>
          <a:p>
            <a:endParaRPr lang="it-IT" dirty="0"/>
          </a:p>
          <a:p>
            <a:r>
              <a:rPr lang="it-IT" sz="2400" dirty="0"/>
              <a:t>Art. 1. </a:t>
            </a:r>
            <a:r>
              <a:rPr lang="it-IT" sz="2400" b="1" dirty="0"/>
              <a:t>Imprese soggette al fallimento e al concordato preventivo</a:t>
            </a:r>
          </a:p>
          <a:p>
            <a:r>
              <a:rPr lang="it-IT" sz="2400" dirty="0"/>
              <a:t>Sono soggetti alle disposizioni sul fallimento e sul concordato preventivo gli imprenditori che </a:t>
            </a:r>
            <a:r>
              <a:rPr lang="it-IT" sz="2400" b="1" dirty="0"/>
              <a:t>esercitano </a:t>
            </a:r>
            <a:r>
              <a:rPr lang="it-IT" sz="2400" b="1" dirty="0" smtClean="0"/>
              <a:t>una attività </a:t>
            </a:r>
            <a:r>
              <a:rPr lang="it-IT" sz="2400" b="1" dirty="0"/>
              <a:t>commerciale</a:t>
            </a:r>
            <a:r>
              <a:rPr lang="it-IT" sz="2400" dirty="0"/>
              <a:t>, esclusi gli enti pubblici.</a:t>
            </a:r>
          </a:p>
          <a:p>
            <a:r>
              <a:rPr lang="it-IT" sz="2400" dirty="0"/>
              <a:t>Non sono soggetti alle disposizioni sul fallimento e sul concordato preventivo gli imprenditori di cui al </a:t>
            </a:r>
            <a:r>
              <a:rPr lang="it-IT" sz="2400" dirty="0" smtClean="0"/>
              <a:t>primo comma</a:t>
            </a:r>
            <a:r>
              <a:rPr lang="it-IT" sz="2400" dirty="0"/>
              <a:t>, i quali dimostrino il possesso congiunto dei seguenti requisiti:</a:t>
            </a:r>
          </a:p>
          <a:p>
            <a:r>
              <a:rPr lang="it-IT" sz="2400" dirty="0"/>
              <a:t>a) aver avuto, nei tre esercizi antecedenti la data di deposito della istanza di fallimento o dall’inizio dell’attività se </a:t>
            </a:r>
            <a:r>
              <a:rPr lang="it-IT" sz="2400" dirty="0" smtClean="0"/>
              <a:t>di durata </a:t>
            </a:r>
            <a:r>
              <a:rPr lang="it-IT" sz="2400" dirty="0"/>
              <a:t>inferiore, un </a:t>
            </a:r>
            <a:r>
              <a:rPr lang="it-IT" sz="2400" b="1" dirty="0"/>
              <a:t>attivo patrimoniale di ammontare complessivo annuo non superiore ad </a:t>
            </a:r>
            <a:r>
              <a:rPr lang="it-IT" sz="2400" b="1" dirty="0" smtClean="0"/>
              <a:t>euro trecentomila</a:t>
            </a:r>
            <a:r>
              <a:rPr lang="it-IT" sz="2400" dirty="0" smtClean="0"/>
              <a:t>;</a:t>
            </a:r>
          </a:p>
          <a:p>
            <a:r>
              <a:rPr lang="it-IT" sz="2400" dirty="0"/>
              <a:t>b) aver realizzato, in qualunque modo risulti, nei tre esercizi antecedenti la data di deposito dell’istanza di </a:t>
            </a:r>
            <a:r>
              <a:rPr lang="it-IT" sz="2400" dirty="0" smtClean="0"/>
              <a:t>fallimento o </a:t>
            </a:r>
            <a:r>
              <a:rPr lang="it-IT" sz="2400" dirty="0"/>
              <a:t>dall’inizio dell’attività se di durata inferiore, ricavi lordi per un ammontare complessivo annuo </a:t>
            </a:r>
            <a:r>
              <a:rPr lang="it-IT" sz="2400" b="1" dirty="0"/>
              <a:t>non superiore </a:t>
            </a:r>
            <a:r>
              <a:rPr lang="it-IT" sz="2400" b="1" dirty="0" smtClean="0"/>
              <a:t>ad euro </a:t>
            </a:r>
            <a:r>
              <a:rPr lang="it-IT" sz="2400" b="1" dirty="0"/>
              <a:t>duecentomila</a:t>
            </a:r>
            <a:r>
              <a:rPr lang="it-IT" sz="2400" dirty="0"/>
              <a:t>;</a:t>
            </a:r>
          </a:p>
          <a:p>
            <a:r>
              <a:rPr lang="it-IT" sz="2400" dirty="0"/>
              <a:t>c) avere un ammontare di </a:t>
            </a:r>
            <a:r>
              <a:rPr lang="it-IT" sz="2400" b="1" dirty="0"/>
              <a:t>debiti anche non scaduti non superiore ad euro cinquecentomila</a:t>
            </a:r>
            <a:r>
              <a:rPr lang="it-IT" sz="2400" dirty="0" smtClean="0"/>
              <a:t>.</a:t>
            </a:r>
          </a:p>
          <a:p>
            <a:endParaRPr lang="it-IT" dirty="0"/>
          </a:p>
        </p:txBody>
      </p:sp>
    </p:spTree>
    <p:extLst>
      <p:ext uri="{BB962C8B-B14F-4D97-AF65-F5344CB8AC3E}">
        <p14:creationId xmlns:p14="http://schemas.microsoft.com/office/powerpoint/2010/main" val="31694745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64</a:t>
            </a:fld>
            <a:endParaRPr lang="it-IT"/>
          </a:p>
        </p:txBody>
      </p:sp>
      <p:sp>
        <p:nvSpPr>
          <p:cNvPr id="3" name="Rettangolo 2"/>
          <p:cNvSpPr/>
          <p:nvPr/>
        </p:nvSpPr>
        <p:spPr>
          <a:xfrm>
            <a:off x="220688" y="270818"/>
            <a:ext cx="11436400" cy="461665"/>
          </a:xfrm>
          <a:prstGeom prst="rect">
            <a:avLst/>
          </a:prstGeom>
        </p:spPr>
        <p:txBody>
          <a:bodyPr wrap="none">
            <a:spAutoFit/>
          </a:bodyPr>
          <a:lstStyle/>
          <a:p>
            <a:r>
              <a:rPr lang="it-IT" sz="2400" dirty="0">
                <a:solidFill>
                  <a:schemeClr val="accent2">
                    <a:lumMod val="75000"/>
                  </a:schemeClr>
                </a:solidFill>
              </a:rPr>
              <a:t>GOING </a:t>
            </a:r>
            <a:r>
              <a:rPr lang="it-IT" sz="2400" dirty="0" smtClean="0">
                <a:solidFill>
                  <a:schemeClr val="accent2">
                    <a:lumMod val="75000"/>
                  </a:schemeClr>
                </a:solidFill>
              </a:rPr>
              <a:t>CONCERN  </a:t>
            </a:r>
            <a:r>
              <a:rPr lang="it-IT" sz="2400" dirty="0" smtClean="0">
                <a:solidFill>
                  <a:schemeClr val="accent2">
                    <a:lumMod val="75000"/>
                  </a:schemeClr>
                </a:solidFill>
                <a:sym typeface="Wingdings" panose="05000000000000000000" pitchFamily="2" charset="2"/>
              </a:rPr>
              <a:t>  continuità aziendale  o principio funzionamento  come si declina?</a:t>
            </a:r>
            <a:endParaRPr lang="it-IT" sz="2400" dirty="0">
              <a:solidFill>
                <a:schemeClr val="accent2">
                  <a:lumMod val="75000"/>
                </a:schemeClr>
              </a:solidFill>
            </a:endParaRPr>
          </a:p>
        </p:txBody>
      </p:sp>
      <p:sp>
        <p:nvSpPr>
          <p:cNvPr id="4" name="Rettangolo 3"/>
          <p:cNvSpPr/>
          <p:nvPr/>
        </p:nvSpPr>
        <p:spPr>
          <a:xfrm>
            <a:off x="220688" y="864086"/>
            <a:ext cx="11499087" cy="4524315"/>
          </a:xfrm>
          <a:prstGeom prst="rect">
            <a:avLst/>
          </a:prstGeom>
        </p:spPr>
        <p:txBody>
          <a:bodyPr wrap="square">
            <a:spAutoFit/>
          </a:bodyPr>
          <a:lstStyle/>
          <a:p>
            <a:r>
              <a:rPr lang="it-IT" sz="2400" dirty="0" smtClean="0"/>
              <a:t>a) Principio </a:t>
            </a:r>
            <a:r>
              <a:rPr lang="it-IT" sz="2400" b="1" dirty="0"/>
              <a:t>ISA Italia 570 </a:t>
            </a:r>
            <a:r>
              <a:rPr lang="it-IT" sz="2400" dirty="0"/>
              <a:t>(già P.R. 570</a:t>
            </a:r>
            <a:r>
              <a:rPr lang="it-IT" sz="2400" dirty="0" smtClean="0"/>
              <a:t>)</a:t>
            </a:r>
            <a:endParaRPr lang="it-IT" sz="2400" dirty="0"/>
          </a:p>
          <a:p>
            <a:r>
              <a:rPr lang="it-IT" sz="2400" dirty="0" smtClean="0"/>
              <a:t>b) Il </a:t>
            </a:r>
            <a:r>
              <a:rPr lang="it-IT" sz="2400" dirty="0"/>
              <a:t>nuovo </a:t>
            </a:r>
            <a:r>
              <a:rPr lang="it-IT" sz="2400" b="1" dirty="0"/>
              <a:t>OIC 11, </a:t>
            </a:r>
            <a:r>
              <a:rPr lang="it-IT" sz="2400" dirty="0" smtClean="0"/>
              <a:t>che chiarisce </a:t>
            </a:r>
            <a:r>
              <a:rPr lang="it-IT" sz="2400" dirty="0"/>
              <a:t>il postulato della continuità aziendale, ribadendo che:</a:t>
            </a:r>
          </a:p>
          <a:p>
            <a:r>
              <a:rPr lang="it-IT" sz="2400" dirty="0"/>
              <a:t>«L’articolo 2423-bis, comma 1, n. 1, del codice civile, prevede che la </a:t>
            </a:r>
            <a:r>
              <a:rPr lang="it-IT" sz="2400" b="1" dirty="0"/>
              <a:t>valutazione delle voci di </a:t>
            </a:r>
            <a:r>
              <a:rPr lang="it-IT" sz="2400" b="1" dirty="0" smtClean="0"/>
              <a:t>bilancio sia </a:t>
            </a:r>
            <a:r>
              <a:rPr lang="it-IT" sz="2400" b="1" dirty="0"/>
              <a:t>fatta nella prospettiva della continuazione dell’attività̀ </a:t>
            </a:r>
            <a:r>
              <a:rPr lang="it-IT" sz="2400" dirty="0"/>
              <a:t>e quindi tenendo conto del fatto </a:t>
            </a:r>
            <a:r>
              <a:rPr lang="it-IT" sz="2400" dirty="0" smtClean="0"/>
              <a:t>che </a:t>
            </a:r>
            <a:r>
              <a:rPr lang="it-IT" sz="2400" b="1" dirty="0" smtClean="0"/>
              <a:t>l’azienda </a:t>
            </a:r>
            <a:r>
              <a:rPr lang="it-IT" sz="2400" b="1" dirty="0"/>
              <a:t>costituisce un </a:t>
            </a:r>
            <a:r>
              <a:rPr lang="it-IT" sz="2400" b="1" u="sng" dirty="0"/>
              <a:t>complesso economico funzionante </a:t>
            </a:r>
            <a:r>
              <a:rPr lang="it-IT" sz="2400" b="1" dirty="0"/>
              <a:t>destinato alla produzione di reddito</a:t>
            </a:r>
            <a:r>
              <a:rPr lang="it-IT" sz="2400" dirty="0"/>
              <a:t>»</a:t>
            </a:r>
          </a:p>
          <a:p>
            <a:r>
              <a:rPr lang="it-IT" sz="2400" dirty="0"/>
              <a:t>La sussistenza della continuità aziendale viene desunta dal revisore legale in ragione</a:t>
            </a:r>
          </a:p>
          <a:p>
            <a:r>
              <a:rPr lang="it-IT" sz="2400" dirty="0"/>
              <a:t>dell’esistenza o meno di alcuni indicatori circa eventi e circostanze, identificate dal </a:t>
            </a:r>
            <a:r>
              <a:rPr lang="it-IT" sz="2400" dirty="0" smtClean="0"/>
              <a:t>medesimo principio</a:t>
            </a:r>
            <a:r>
              <a:rPr lang="it-IT" sz="2400" dirty="0"/>
              <a:t>, di tipo:</a:t>
            </a:r>
          </a:p>
          <a:p>
            <a:r>
              <a:rPr lang="it-IT" sz="2400" dirty="0" smtClean="0"/>
              <a:t>§ </a:t>
            </a:r>
            <a:r>
              <a:rPr lang="it-IT" sz="2400" b="1" dirty="0"/>
              <a:t>finanziario</a:t>
            </a:r>
          </a:p>
          <a:p>
            <a:r>
              <a:rPr lang="it-IT" sz="2400" b="1" dirty="0" smtClean="0"/>
              <a:t>§ </a:t>
            </a:r>
            <a:r>
              <a:rPr lang="it-IT" sz="2400" b="1" dirty="0"/>
              <a:t>gestionale</a:t>
            </a:r>
          </a:p>
          <a:p>
            <a:r>
              <a:rPr lang="it-IT" sz="2400" b="1" dirty="0" smtClean="0"/>
              <a:t>§ di </a:t>
            </a:r>
            <a:r>
              <a:rPr lang="it-IT" sz="2400" b="1" dirty="0"/>
              <a:t>altra natura</a:t>
            </a:r>
          </a:p>
        </p:txBody>
      </p:sp>
    </p:spTree>
    <p:extLst>
      <p:ext uri="{BB962C8B-B14F-4D97-AF65-F5344CB8AC3E}">
        <p14:creationId xmlns:p14="http://schemas.microsoft.com/office/powerpoint/2010/main" val="20866067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65</a:t>
            </a:fld>
            <a:endParaRPr lang="it-IT"/>
          </a:p>
        </p:txBody>
      </p:sp>
      <p:sp>
        <p:nvSpPr>
          <p:cNvPr id="3" name="Rettangolo 2"/>
          <p:cNvSpPr/>
          <p:nvPr/>
        </p:nvSpPr>
        <p:spPr>
          <a:xfrm>
            <a:off x="2583834" y="346588"/>
            <a:ext cx="6704143" cy="400110"/>
          </a:xfrm>
          <a:prstGeom prst="rect">
            <a:avLst/>
          </a:prstGeom>
        </p:spPr>
        <p:txBody>
          <a:bodyPr wrap="none">
            <a:spAutoFit/>
          </a:bodyPr>
          <a:lstStyle/>
          <a:p>
            <a:r>
              <a:rPr lang="it-IT" sz="2000" b="1" dirty="0">
                <a:solidFill>
                  <a:schemeClr val="accent2">
                    <a:lumMod val="75000"/>
                  </a:schemeClr>
                </a:solidFill>
              </a:rPr>
              <a:t>POSTULATO: LA PROSPETTIVA DELLA CONTINUITÀ AZIENDALE</a:t>
            </a:r>
          </a:p>
        </p:txBody>
      </p:sp>
      <p:sp>
        <p:nvSpPr>
          <p:cNvPr id="4" name="Rettangolo 3"/>
          <p:cNvSpPr/>
          <p:nvPr/>
        </p:nvSpPr>
        <p:spPr>
          <a:xfrm>
            <a:off x="528034" y="1034473"/>
            <a:ext cx="10972800" cy="4893647"/>
          </a:xfrm>
          <a:prstGeom prst="rect">
            <a:avLst/>
          </a:prstGeom>
        </p:spPr>
        <p:txBody>
          <a:bodyPr wrap="square">
            <a:spAutoFit/>
          </a:bodyPr>
          <a:lstStyle/>
          <a:p>
            <a:r>
              <a:rPr lang="it-IT" sz="2400" dirty="0"/>
              <a:t>Il </a:t>
            </a:r>
            <a:r>
              <a:rPr lang="it-IT" sz="2400" b="1" dirty="0"/>
              <a:t>presupposto della continuità aziendale </a:t>
            </a:r>
            <a:r>
              <a:rPr lang="it-IT" sz="2400" dirty="0"/>
              <a:t>è dunque un principio fondamentale nella</a:t>
            </a:r>
          </a:p>
          <a:p>
            <a:r>
              <a:rPr lang="it-IT" sz="2400" dirty="0"/>
              <a:t>redazione del bilancio.</a:t>
            </a:r>
          </a:p>
          <a:p>
            <a:r>
              <a:rPr lang="it-IT" sz="2400" dirty="0"/>
              <a:t>Il </a:t>
            </a:r>
            <a:r>
              <a:rPr lang="it-IT" sz="2400" b="1" dirty="0"/>
              <a:t>Principio (di revisione) ISA Italia n. 570 </a:t>
            </a:r>
            <a:r>
              <a:rPr lang="it-IT" sz="2400" dirty="0"/>
              <a:t>afferma che in base al presupposto della </a:t>
            </a:r>
            <a:r>
              <a:rPr lang="it-IT" sz="2400" dirty="0" smtClean="0"/>
              <a:t>continuità aziendale</a:t>
            </a:r>
            <a:r>
              <a:rPr lang="it-IT" sz="2400" dirty="0"/>
              <a:t>, un’impresa viene considerata in grado di continuare a svolgere la propria attività </a:t>
            </a:r>
            <a:r>
              <a:rPr lang="it-IT" sz="2400" dirty="0" smtClean="0"/>
              <a:t>in un </a:t>
            </a:r>
            <a:r>
              <a:rPr lang="it-IT" sz="2400" dirty="0"/>
              <a:t>prevedibile futuro, ovvero che non vi sia né l’intenzione né la necessità di metterla </a:t>
            </a:r>
            <a:r>
              <a:rPr lang="it-IT" sz="2400" dirty="0" smtClean="0"/>
              <a:t>in liquidazione</a:t>
            </a:r>
            <a:r>
              <a:rPr lang="it-IT" sz="2400" dirty="0"/>
              <a:t>, né di cessare l’attività o di assoggettare l’azienda a procedure concorsuali </a:t>
            </a:r>
            <a:r>
              <a:rPr lang="it-IT" sz="2400" dirty="0" smtClean="0"/>
              <a:t>come previsto </a:t>
            </a:r>
            <a:r>
              <a:rPr lang="it-IT" sz="2400" dirty="0"/>
              <a:t>dalla legge o dai regolamenti. Le attività e le passività vengono </a:t>
            </a:r>
            <a:r>
              <a:rPr lang="it-IT" sz="2400" dirty="0" smtClean="0"/>
              <a:t>pertanto contabilizzate </a:t>
            </a:r>
            <a:r>
              <a:rPr lang="it-IT" sz="2400" dirty="0"/>
              <a:t>in base al presupposto che l’impresa sia in grado di realizzare le </a:t>
            </a:r>
            <a:r>
              <a:rPr lang="it-IT" sz="2400" dirty="0" smtClean="0"/>
              <a:t>proprie attività </a:t>
            </a:r>
            <a:r>
              <a:rPr lang="it-IT" sz="2400" dirty="0"/>
              <a:t>e far fronte alle proprie passività durante il normale svolgimento </a:t>
            </a:r>
            <a:r>
              <a:rPr lang="it-IT" sz="2400" dirty="0" smtClean="0"/>
              <a:t>dell’attività aziendale</a:t>
            </a:r>
            <a:r>
              <a:rPr lang="it-IT" sz="2400" dirty="0"/>
              <a:t>.</a:t>
            </a:r>
          </a:p>
          <a:p>
            <a:r>
              <a:rPr lang="it-IT" sz="2400" dirty="0"/>
              <a:t>Il </a:t>
            </a:r>
            <a:r>
              <a:rPr lang="it-IT" sz="2400" b="1" dirty="0"/>
              <a:t>§ A2 dell’ISA Italia 570 </a:t>
            </a:r>
            <a:r>
              <a:rPr lang="it-IT" sz="2400" dirty="0"/>
              <a:t>distingue gli eventi o le circostanze che possono far sorgere </a:t>
            </a:r>
            <a:r>
              <a:rPr lang="it-IT" sz="2400" dirty="0" smtClean="0"/>
              <a:t>dubbi sul </a:t>
            </a:r>
            <a:r>
              <a:rPr lang="it-IT" sz="2400" dirty="0"/>
              <a:t>presupposto della continuità aziendale in merito agli enunciati </a:t>
            </a:r>
            <a:r>
              <a:rPr lang="it-IT" sz="2400" b="1" dirty="0"/>
              <a:t>indicatori finanziari</a:t>
            </a:r>
            <a:r>
              <a:rPr lang="it-IT" sz="2400" b="1" dirty="0" smtClean="0"/>
              <a:t>, indicatori </a:t>
            </a:r>
            <a:r>
              <a:rPr lang="it-IT" sz="2400" b="1" dirty="0"/>
              <a:t>gestionali e altri indicatori.</a:t>
            </a:r>
          </a:p>
        </p:txBody>
      </p:sp>
    </p:spTree>
    <p:extLst>
      <p:ext uri="{BB962C8B-B14F-4D97-AF65-F5344CB8AC3E}">
        <p14:creationId xmlns:p14="http://schemas.microsoft.com/office/powerpoint/2010/main" val="26645612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66</a:t>
            </a:fld>
            <a:endParaRPr lang="it-IT"/>
          </a:p>
        </p:txBody>
      </p:sp>
      <p:sp>
        <p:nvSpPr>
          <p:cNvPr id="3" name="Rettangolo 2"/>
          <p:cNvSpPr/>
          <p:nvPr/>
        </p:nvSpPr>
        <p:spPr>
          <a:xfrm>
            <a:off x="3910800" y="346588"/>
            <a:ext cx="3973652" cy="461665"/>
          </a:xfrm>
          <a:prstGeom prst="rect">
            <a:avLst/>
          </a:prstGeom>
        </p:spPr>
        <p:txBody>
          <a:bodyPr wrap="none">
            <a:spAutoFit/>
          </a:bodyPr>
          <a:lstStyle/>
          <a:p>
            <a:r>
              <a:rPr lang="it-IT" sz="2400" dirty="0" smtClean="0">
                <a:solidFill>
                  <a:schemeClr val="accent2">
                    <a:lumMod val="75000"/>
                  </a:schemeClr>
                </a:solidFill>
              </a:rPr>
              <a:t>PRINCIPIO </a:t>
            </a:r>
            <a:r>
              <a:rPr lang="it-IT" sz="2400" dirty="0">
                <a:solidFill>
                  <a:schemeClr val="accent2">
                    <a:lumMod val="75000"/>
                  </a:schemeClr>
                </a:solidFill>
              </a:rPr>
              <a:t>OIC 11 (POSTULATI)</a:t>
            </a:r>
          </a:p>
        </p:txBody>
      </p:sp>
      <p:sp>
        <p:nvSpPr>
          <p:cNvPr id="4" name="Rettangolo 3"/>
          <p:cNvSpPr/>
          <p:nvPr/>
        </p:nvSpPr>
        <p:spPr>
          <a:xfrm>
            <a:off x="592428" y="1088074"/>
            <a:ext cx="11101589" cy="4893647"/>
          </a:xfrm>
          <a:prstGeom prst="rect">
            <a:avLst/>
          </a:prstGeom>
        </p:spPr>
        <p:txBody>
          <a:bodyPr wrap="square">
            <a:spAutoFit/>
          </a:bodyPr>
          <a:lstStyle/>
          <a:p>
            <a:pPr algn="just"/>
            <a:r>
              <a:rPr lang="it-IT" sz="2400" dirty="0"/>
              <a:t>Nella fase di preparazione del bilancio, </a:t>
            </a:r>
            <a:r>
              <a:rPr lang="it-IT" sz="2400" b="1" dirty="0"/>
              <a:t>la direzione aziendale deve effettuare una </a:t>
            </a:r>
            <a:r>
              <a:rPr lang="it-IT" sz="2400" b="1" dirty="0" smtClean="0"/>
              <a:t>valutazione prospettica </a:t>
            </a:r>
            <a:r>
              <a:rPr lang="it-IT" sz="2400" b="1" dirty="0"/>
              <a:t>della capacità dell’azienda di continuare a costituire un complesso </a:t>
            </a:r>
            <a:r>
              <a:rPr lang="it-IT" sz="2400" b="1" dirty="0" smtClean="0"/>
              <a:t>economico funzionante </a:t>
            </a:r>
            <a:r>
              <a:rPr lang="it-IT" sz="2400" dirty="0"/>
              <a:t>destinato alla produzione di reddito per un prevedibile arco temporale futuro</a:t>
            </a:r>
            <a:r>
              <a:rPr lang="it-IT" sz="2400" dirty="0" smtClean="0"/>
              <a:t>, </a:t>
            </a:r>
            <a:r>
              <a:rPr lang="it-IT" sz="2400" b="1" dirty="0" smtClean="0"/>
              <a:t>relativo </a:t>
            </a:r>
            <a:r>
              <a:rPr lang="it-IT" sz="2400" b="1" dirty="0"/>
              <a:t>a un periodo di </a:t>
            </a:r>
            <a:r>
              <a:rPr lang="it-IT" sz="2400" b="1" u="sng" dirty="0"/>
              <a:t>almeno dodici mesi </a:t>
            </a:r>
            <a:r>
              <a:rPr lang="it-IT" sz="2400" b="1" dirty="0"/>
              <a:t>dalla data di riferimento del bilancio</a:t>
            </a:r>
            <a:r>
              <a:rPr lang="it-IT" sz="2400" b="1" dirty="0" smtClean="0"/>
              <a:t>.</a:t>
            </a:r>
          </a:p>
          <a:p>
            <a:endParaRPr lang="it-IT" sz="2400" b="1" dirty="0"/>
          </a:p>
          <a:p>
            <a:pPr algn="just"/>
            <a:r>
              <a:rPr lang="it-IT" sz="2400" dirty="0"/>
              <a:t>Nei casi in cui, a seguito di tale valutazione prospettica, siano</a:t>
            </a:r>
            <a:r>
              <a:rPr lang="it-IT" sz="2400" b="1" dirty="0"/>
              <a:t> identificate </a:t>
            </a:r>
            <a:r>
              <a:rPr lang="it-IT" sz="2400" b="1" dirty="0" smtClean="0"/>
              <a:t>significative incertezze </a:t>
            </a:r>
            <a:r>
              <a:rPr lang="it-IT" sz="2400" b="1" dirty="0"/>
              <a:t>in merito a tale capacità</a:t>
            </a:r>
            <a:r>
              <a:rPr lang="it-IT" sz="2400" dirty="0"/>
              <a:t>, nella nota integrativa dovranno essere chiaramente </a:t>
            </a:r>
            <a:r>
              <a:rPr lang="it-IT" sz="2400" dirty="0" smtClean="0"/>
              <a:t>fornite le </a:t>
            </a:r>
            <a:r>
              <a:rPr lang="it-IT" sz="2400" dirty="0"/>
              <a:t>informazioni relative ai fattori di rischio, alle assunzioni effettuate e alle </a:t>
            </a:r>
            <a:r>
              <a:rPr lang="it-IT" sz="2400" dirty="0" smtClean="0"/>
              <a:t>incertezze identificate</a:t>
            </a:r>
            <a:r>
              <a:rPr lang="it-IT" sz="2400" dirty="0"/>
              <a:t>, nonché́ ai </a:t>
            </a:r>
            <a:r>
              <a:rPr lang="it-IT" sz="2400" b="1" dirty="0"/>
              <a:t>piani aziendali futuri per far fronte a tali rischi </a:t>
            </a:r>
            <a:r>
              <a:rPr lang="it-IT" sz="2400" dirty="0"/>
              <a:t>ed incertezze. </a:t>
            </a:r>
            <a:r>
              <a:rPr lang="it-IT" sz="2400" dirty="0" smtClean="0"/>
              <a:t>Dovranno inoltre </a:t>
            </a:r>
            <a:r>
              <a:rPr lang="it-IT" sz="2400" dirty="0"/>
              <a:t>essere esplicitate le ragioni che qualificano come significative le incertezze esposte e </a:t>
            </a:r>
            <a:r>
              <a:rPr lang="it-IT" sz="2400" dirty="0" smtClean="0"/>
              <a:t>le ricadute </a:t>
            </a:r>
            <a:r>
              <a:rPr lang="it-IT" sz="2400" dirty="0"/>
              <a:t>che esse possono avere sulla </a:t>
            </a:r>
            <a:r>
              <a:rPr lang="it-IT" sz="2400" dirty="0" smtClean="0"/>
              <a:t>continuità̀ aziendale</a:t>
            </a:r>
            <a:r>
              <a:rPr lang="it-IT" sz="2400" dirty="0"/>
              <a:t>.</a:t>
            </a:r>
          </a:p>
        </p:txBody>
      </p:sp>
    </p:spTree>
    <p:extLst>
      <p:ext uri="{BB962C8B-B14F-4D97-AF65-F5344CB8AC3E}">
        <p14:creationId xmlns:p14="http://schemas.microsoft.com/office/powerpoint/2010/main" val="38940413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67</a:t>
            </a:fld>
            <a:endParaRPr lang="it-IT"/>
          </a:p>
        </p:txBody>
      </p:sp>
      <p:sp>
        <p:nvSpPr>
          <p:cNvPr id="3" name="Rettangolo 2"/>
          <p:cNvSpPr/>
          <p:nvPr/>
        </p:nvSpPr>
        <p:spPr>
          <a:xfrm>
            <a:off x="3048000" y="225536"/>
            <a:ext cx="5951116" cy="461665"/>
          </a:xfrm>
          <a:prstGeom prst="rect">
            <a:avLst/>
          </a:prstGeom>
        </p:spPr>
        <p:txBody>
          <a:bodyPr wrap="none">
            <a:spAutoFit/>
          </a:bodyPr>
          <a:lstStyle/>
          <a:p>
            <a:r>
              <a:rPr lang="it-IT" sz="2400" b="1" dirty="0">
                <a:solidFill>
                  <a:schemeClr val="accent2">
                    <a:lumMod val="75000"/>
                  </a:schemeClr>
                </a:solidFill>
              </a:rPr>
              <a:t>PROSPETTIVA DELLA CONTINUITÀ AZIENDALE</a:t>
            </a:r>
          </a:p>
        </p:txBody>
      </p:sp>
      <p:sp>
        <p:nvSpPr>
          <p:cNvPr id="4" name="Rettangolo 3"/>
          <p:cNvSpPr/>
          <p:nvPr/>
        </p:nvSpPr>
        <p:spPr>
          <a:xfrm>
            <a:off x="592427" y="954032"/>
            <a:ext cx="11191741" cy="4893647"/>
          </a:xfrm>
          <a:prstGeom prst="rect">
            <a:avLst/>
          </a:prstGeom>
        </p:spPr>
        <p:txBody>
          <a:bodyPr wrap="square">
            <a:spAutoFit/>
          </a:bodyPr>
          <a:lstStyle/>
          <a:p>
            <a:r>
              <a:rPr lang="it-IT" sz="2400" dirty="0"/>
              <a:t>L’impostazione dell</a:t>
            </a:r>
            <a:r>
              <a:rPr lang="it-IT" sz="2400" dirty="0" smtClean="0"/>
              <a:t>’ </a:t>
            </a:r>
            <a:r>
              <a:rPr lang="it-IT" sz="2400" b="1" dirty="0" smtClean="0"/>
              <a:t>OIC </a:t>
            </a:r>
            <a:r>
              <a:rPr lang="it-IT" sz="2400" b="1" dirty="0"/>
              <a:t>11 </a:t>
            </a:r>
            <a:r>
              <a:rPr lang="it-IT" sz="2400" dirty="0"/>
              <a:t>in materia di continuità̀ aziendale tiene conto dei seguenti</a:t>
            </a:r>
          </a:p>
          <a:p>
            <a:pPr algn="just"/>
            <a:r>
              <a:rPr lang="it-IT" sz="2400" dirty="0"/>
              <a:t>aspetti, che il revisore legale deve considerare nell’espressione del giudizio sul bilancio:</a:t>
            </a:r>
          </a:p>
          <a:p>
            <a:r>
              <a:rPr lang="it-IT" sz="2400" dirty="0"/>
              <a:t>a) </a:t>
            </a:r>
            <a:r>
              <a:rPr lang="it-IT" sz="2400" b="1" dirty="0"/>
              <a:t>la </a:t>
            </a:r>
            <a:r>
              <a:rPr lang="it-IT" sz="2400" b="1" dirty="0" smtClean="0"/>
              <a:t>continuità̀ è sinonimo </a:t>
            </a:r>
            <a:r>
              <a:rPr lang="it-IT" sz="2400" b="1" dirty="0"/>
              <a:t>di </a:t>
            </a:r>
            <a:r>
              <a:rPr lang="it-IT" sz="2400" b="1" dirty="0" smtClean="0"/>
              <a:t>funzionalità̀ aziendale</a:t>
            </a:r>
            <a:r>
              <a:rPr lang="it-IT" sz="2400" dirty="0"/>
              <a:t>;</a:t>
            </a:r>
          </a:p>
          <a:p>
            <a:r>
              <a:rPr lang="it-IT" sz="2400" dirty="0"/>
              <a:t>b) </a:t>
            </a:r>
            <a:r>
              <a:rPr lang="it-IT" sz="2400" b="1" dirty="0"/>
              <a:t>la crisi di impresa non giustifica l’abbandono dei criteri di continuità̀</a:t>
            </a:r>
            <a:r>
              <a:rPr lang="it-IT" sz="2400" dirty="0"/>
              <a:t>, anche se questi</a:t>
            </a:r>
          </a:p>
          <a:p>
            <a:r>
              <a:rPr lang="it-IT" sz="2400" dirty="0"/>
              <a:t>vanno applicati al bilancio con le dovute cautele;</a:t>
            </a:r>
          </a:p>
          <a:p>
            <a:r>
              <a:rPr lang="it-IT" sz="2400" dirty="0"/>
              <a:t>c) </a:t>
            </a:r>
            <a:r>
              <a:rPr lang="it-IT" sz="2400" b="1" dirty="0"/>
              <a:t>l’accertamento </a:t>
            </a:r>
            <a:r>
              <a:rPr lang="it-IT" sz="2400" dirty="0"/>
              <a:t>da parte degli amministratori, ai sensi dell’art 2485 del codice civile, di</a:t>
            </a:r>
          </a:p>
          <a:p>
            <a:pPr algn="just"/>
            <a:r>
              <a:rPr lang="it-IT" sz="2400" dirty="0"/>
              <a:t>una </a:t>
            </a:r>
            <a:r>
              <a:rPr lang="it-IT" sz="2400" b="1" dirty="0"/>
              <a:t>causa di scioglimento </a:t>
            </a:r>
            <a:r>
              <a:rPr lang="it-IT" sz="2400" dirty="0"/>
              <a:t>di cui all’articolo 2484 del codice civile </a:t>
            </a:r>
            <a:r>
              <a:rPr lang="it-IT" sz="2400" b="1" dirty="0"/>
              <a:t>comporta l’abbandono</a:t>
            </a:r>
          </a:p>
          <a:p>
            <a:pPr algn="just"/>
            <a:r>
              <a:rPr lang="it-IT" sz="2400" b="1" dirty="0"/>
              <a:t>della continuità̀ aziendale.</a:t>
            </a:r>
            <a:r>
              <a:rPr lang="it-IT" sz="2400" dirty="0"/>
              <a:t> In tale circostanza la valutazione delle voci in bilancio non </a:t>
            </a:r>
            <a:r>
              <a:rPr lang="it-IT" sz="2400" dirty="0" smtClean="0"/>
              <a:t>è fatta </a:t>
            </a:r>
            <a:r>
              <a:rPr lang="it-IT" sz="2400" dirty="0"/>
              <a:t>nella prospettiva della continuità̀ aziendale</a:t>
            </a:r>
            <a:r>
              <a:rPr lang="it-IT" sz="2400" b="1" dirty="0"/>
              <a:t>. Si applicano tuttavia ancora criteri </a:t>
            </a:r>
            <a:r>
              <a:rPr lang="it-IT" sz="2400" b="1" dirty="0" smtClean="0"/>
              <a:t>di funzionamento</a:t>
            </a:r>
            <a:r>
              <a:rPr lang="it-IT" sz="2400" dirty="0"/>
              <a:t>, </a:t>
            </a:r>
            <a:r>
              <a:rPr lang="it-IT" sz="2400" dirty="0" smtClean="0"/>
              <a:t>così come </a:t>
            </a:r>
            <a:r>
              <a:rPr lang="it-IT" sz="2400" dirty="0"/>
              <a:t>previsti al paragrafo 23 del principio OIC 11 ma, tenendo </a:t>
            </a:r>
            <a:r>
              <a:rPr lang="it-IT" sz="2400" dirty="0" smtClean="0"/>
              <a:t>conto dell’ancor </a:t>
            </a:r>
            <a:r>
              <a:rPr lang="it-IT" sz="2400" b="1" dirty="0"/>
              <a:t>più̀ ristretto orizzonte temporale di riferimento</a:t>
            </a:r>
            <a:r>
              <a:rPr lang="it-IT" sz="2400" dirty="0"/>
              <a:t>, in quanto l’adozione di </a:t>
            </a:r>
            <a:r>
              <a:rPr lang="it-IT" sz="2400" dirty="0" smtClean="0"/>
              <a:t>criteri di </a:t>
            </a:r>
            <a:r>
              <a:rPr lang="it-IT" sz="2400" dirty="0"/>
              <a:t>liquidazione non </a:t>
            </a:r>
            <a:r>
              <a:rPr lang="it-IT" sz="2400" dirty="0" smtClean="0"/>
              <a:t>è consentita </a:t>
            </a:r>
            <a:r>
              <a:rPr lang="it-IT" sz="2400" dirty="0"/>
              <a:t>prima del formale avvio della procedura l</a:t>
            </a:r>
            <a:r>
              <a:rPr lang="it-IT" sz="2400" dirty="0" smtClean="0"/>
              <a:t>iquidatoria</a:t>
            </a:r>
            <a:endParaRPr lang="it-IT" sz="2400" dirty="0"/>
          </a:p>
        </p:txBody>
      </p:sp>
    </p:spTree>
    <p:extLst>
      <p:ext uri="{BB962C8B-B14F-4D97-AF65-F5344CB8AC3E}">
        <p14:creationId xmlns:p14="http://schemas.microsoft.com/office/powerpoint/2010/main" val="42077830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68</a:t>
            </a:fld>
            <a:endParaRPr lang="it-IT"/>
          </a:p>
        </p:txBody>
      </p:sp>
      <p:sp>
        <p:nvSpPr>
          <p:cNvPr id="3" name="Rettangolo 2"/>
          <p:cNvSpPr/>
          <p:nvPr/>
        </p:nvSpPr>
        <p:spPr>
          <a:xfrm>
            <a:off x="4004565" y="256436"/>
            <a:ext cx="3319883" cy="461665"/>
          </a:xfrm>
          <a:prstGeom prst="rect">
            <a:avLst/>
          </a:prstGeom>
        </p:spPr>
        <p:txBody>
          <a:bodyPr wrap="none">
            <a:spAutoFit/>
          </a:bodyPr>
          <a:lstStyle/>
          <a:p>
            <a:r>
              <a:rPr lang="it-IT" sz="2400" b="1" dirty="0">
                <a:solidFill>
                  <a:schemeClr val="accent2">
                    <a:lumMod val="75000"/>
                  </a:schemeClr>
                </a:solidFill>
              </a:rPr>
              <a:t>INDICATORI DELLA </a:t>
            </a:r>
            <a:r>
              <a:rPr lang="it-IT" sz="2400" b="1" dirty="0" smtClean="0">
                <a:solidFill>
                  <a:schemeClr val="accent2">
                    <a:lumMod val="75000"/>
                  </a:schemeClr>
                </a:solidFill>
              </a:rPr>
              <a:t>CRISI</a:t>
            </a:r>
            <a:endParaRPr lang="it-IT" sz="2400" b="1" dirty="0">
              <a:solidFill>
                <a:schemeClr val="accent2">
                  <a:lumMod val="75000"/>
                </a:schemeClr>
              </a:solidFill>
            </a:endParaRPr>
          </a:p>
        </p:txBody>
      </p:sp>
      <p:sp>
        <p:nvSpPr>
          <p:cNvPr id="4" name="Rettangolo 3"/>
          <p:cNvSpPr/>
          <p:nvPr/>
        </p:nvSpPr>
        <p:spPr>
          <a:xfrm>
            <a:off x="553791" y="1443841"/>
            <a:ext cx="11140225" cy="4524315"/>
          </a:xfrm>
          <a:prstGeom prst="rect">
            <a:avLst/>
          </a:prstGeom>
        </p:spPr>
        <p:txBody>
          <a:bodyPr wrap="square">
            <a:spAutoFit/>
          </a:bodyPr>
          <a:lstStyle/>
          <a:p>
            <a:r>
              <a:rPr lang="it-IT" sz="2400" b="1" dirty="0"/>
              <a:t>(Principio di revisione 570</a:t>
            </a:r>
            <a:r>
              <a:rPr lang="it-IT" sz="2400" b="1" dirty="0" smtClean="0"/>
              <a:t>)</a:t>
            </a:r>
          </a:p>
          <a:p>
            <a:r>
              <a:rPr lang="it-IT" sz="2400" dirty="0"/>
              <a:t>Il Principio ISA Italia 570 prevede, come detto, tre tipi di indicatori </a:t>
            </a:r>
            <a:r>
              <a:rPr lang="it-IT" sz="2400" dirty="0" smtClean="0"/>
              <a:t>in base </a:t>
            </a:r>
            <a:r>
              <a:rPr lang="it-IT" sz="2400" dirty="0"/>
              <a:t>ai quali trarre elementi circa la sussistenza o meno </a:t>
            </a:r>
            <a:r>
              <a:rPr lang="it-IT" sz="2400" dirty="0" smtClean="0"/>
              <a:t>della continuità </a:t>
            </a:r>
            <a:r>
              <a:rPr lang="it-IT" sz="2400" dirty="0"/>
              <a:t>aziendale</a:t>
            </a:r>
          </a:p>
          <a:p>
            <a:endParaRPr lang="it-IT" sz="2400" b="1" dirty="0"/>
          </a:p>
          <a:p>
            <a:r>
              <a:rPr lang="it-IT" sz="2400" dirty="0"/>
              <a:t>indicatori “convenzionali” di DISCONTINUITA’, quali:</a:t>
            </a:r>
          </a:p>
          <a:p>
            <a:r>
              <a:rPr lang="it-IT" sz="2400" dirty="0"/>
              <a:t>- indicatori di TIPO FINANZIARIO</a:t>
            </a:r>
          </a:p>
          <a:p>
            <a:r>
              <a:rPr lang="it-IT" sz="2400" dirty="0"/>
              <a:t>- indicatori di TIPO GESTIONALE</a:t>
            </a:r>
          </a:p>
          <a:p>
            <a:r>
              <a:rPr lang="it-IT" sz="2400" dirty="0"/>
              <a:t>- indicatori di ALTRO GENERE</a:t>
            </a:r>
          </a:p>
          <a:p>
            <a:r>
              <a:rPr lang="it-IT" sz="2400" b="1" dirty="0"/>
              <a:t>Tali indicatori rappresentano la SINTESI delle </a:t>
            </a:r>
            <a:r>
              <a:rPr lang="it-IT" sz="2400" b="1" dirty="0" smtClean="0"/>
              <a:t>principali cause </a:t>
            </a:r>
            <a:r>
              <a:rPr lang="it-IT" sz="2400" b="1" dirty="0"/>
              <a:t>(ed effetti) di crisi e dissesto</a:t>
            </a:r>
          </a:p>
          <a:p>
            <a:r>
              <a:rPr lang="it-IT" sz="2400" b="1" dirty="0"/>
              <a:t>Attenzione: per “</a:t>
            </a:r>
            <a:r>
              <a:rPr lang="it-IT" sz="2400" b="1" dirty="0" smtClean="0"/>
              <a:t>intercettare</a:t>
            </a:r>
            <a:r>
              <a:rPr lang="it-IT" sz="2400" b="1" dirty="0"/>
              <a:t>” la crisi non bastano statici </a:t>
            </a:r>
            <a:r>
              <a:rPr lang="it-IT" sz="2400" b="1" dirty="0" smtClean="0"/>
              <a:t>indicatori contabili </a:t>
            </a:r>
            <a:r>
              <a:rPr lang="it-IT" sz="2400" b="1" dirty="0"/>
              <a:t>ma servono anche informazioni </a:t>
            </a:r>
            <a:r>
              <a:rPr lang="it-IT" sz="2400" b="1" dirty="0" smtClean="0"/>
              <a:t>qualitative    </a:t>
            </a:r>
            <a:r>
              <a:rPr lang="it-IT" sz="2400" b="1" dirty="0" smtClean="0">
                <a:solidFill>
                  <a:schemeClr val="accent2">
                    <a:lumMod val="75000"/>
                  </a:schemeClr>
                </a:solidFill>
                <a:sym typeface="Wingdings" panose="05000000000000000000" pitchFamily="2" charset="2"/>
              </a:rPr>
              <a:t>  analisi ESG</a:t>
            </a:r>
            <a:endParaRPr lang="it-IT" sz="2400" b="1" dirty="0">
              <a:solidFill>
                <a:schemeClr val="accent2">
                  <a:lumMod val="75000"/>
                </a:schemeClr>
              </a:solidFill>
            </a:endParaRPr>
          </a:p>
        </p:txBody>
      </p:sp>
    </p:spTree>
    <p:extLst>
      <p:ext uri="{BB962C8B-B14F-4D97-AF65-F5344CB8AC3E}">
        <p14:creationId xmlns:p14="http://schemas.microsoft.com/office/powerpoint/2010/main" val="17851596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69</a:t>
            </a:fld>
            <a:endParaRPr lang="it-IT"/>
          </a:p>
        </p:txBody>
      </p:sp>
      <p:sp>
        <p:nvSpPr>
          <p:cNvPr id="3" name="Rettangolo 2"/>
          <p:cNvSpPr/>
          <p:nvPr/>
        </p:nvSpPr>
        <p:spPr>
          <a:xfrm>
            <a:off x="270456" y="612845"/>
            <a:ext cx="11526592" cy="5632311"/>
          </a:xfrm>
          <a:prstGeom prst="rect">
            <a:avLst/>
          </a:prstGeom>
        </p:spPr>
        <p:txBody>
          <a:bodyPr wrap="square">
            <a:spAutoFit/>
          </a:bodyPr>
          <a:lstStyle/>
          <a:p>
            <a:pPr algn="ctr"/>
            <a:r>
              <a:rPr lang="it-IT" sz="2400" b="1" dirty="0">
                <a:solidFill>
                  <a:schemeClr val="accent2">
                    <a:lumMod val="75000"/>
                  </a:schemeClr>
                </a:solidFill>
              </a:rPr>
              <a:t>INDICATORI DELLA </a:t>
            </a:r>
            <a:r>
              <a:rPr lang="it-IT" sz="2400" b="1" dirty="0" smtClean="0">
                <a:solidFill>
                  <a:schemeClr val="accent2">
                    <a:lumMod val="75000"/>
                  </a:schemeClr>
                </a:solidFill>
              </a:rPr>
              <a:t>CRISI</a:t>
            </a:r>
            <a:endParaRPr lang="it-IT" sz="2400" b="1" dirty="0">
              <a:solidFill>
                <a:schemeClr val="accent2">
                  <a:lumMod val="75000"/>
                </a:schemeClr>
              </a:solidFill>
            </a:endParaRPr>
          </a:p>
          <a:p>
            <a:r>
              <a:rPr lang="it-IT" sz="2400" b="1" dirty="0"/>
              <a:t>indicatori di TIPO FINANZIARIO</a:t>
            </a:r>
          </a:p>
          <a:p>
            <a:r>
              <a:rPr lang="it-IT" sz="2400" dirty="0"/>
              <a:t>Ø deficit patrimoniale e capitale circolante netto negativo</a:t>
            </a:r>
          </a:p>
          <a:p>
            <a:r>
              <a:rPr lang="it-IT" sz="2400" dirty="0"/>
              <a:t>Ø prestiti a scadenza fissa o prossima a scadenza </a:t>
            </a:r>
            <a:r>
              <a:rPr lang="it-IT" sz="2400" dirty="0" smtClean="0"/>
              <a:t>senza possibilità </a:t>
            </a:r>
            <a:r>
              <a:rPr lang="it-IT" sz="2400" dirty="0"/>
              <a:t>di rimborso o di rinnovo</a:t>
            </a:r>
          </a:p>
          <a:p>
            <a:r>
              <a:rPr lang="it-IT" sz="2400" dirty="0"/>
              <a:t>Ø cessazione di sostegno finanziario di terzi finanziatori</a:t>
            </a:r>
          </a:p>
          <a:p>
            <a:r>
              <a:rPr lang="it-IT" sz="2400" dirty="0"/>
              <a:t>Ø cash flow negativi</a:t>
            </a:r>
          </a:p>
          <a:p>
            <a:r>
              <a:rPr lang="it-IT" sz="2400" dirty="0"/>
              <a:t>Ø incapacità di saldare i debiti alla scadenza</a:t>
            </a:r>
          </a:p>
          <a:p>
            <a:r>
              <a:rPr lang="it-IT" sz="2400" dirty="0"/>
              <a:t>Ø incapacità di rispettare i </a:t>
            </a:r>
            <a:r>
              <a:rPr lang="it-IT" sz="2400" dirty="0" err="1"/>
              <a:t>covenants</a:t>
            </a:r>
            <a:endParaRPr lang="it-IT" sz="2400" dirty="0"/>
          </a:p>
          <a:p>
            <a:r>
              <a:rPr lang="it-IT" sz="2400" dirty="0"/>
              <a:t>Ø incapacità di ottenere finanziamenti per lo sviluppo </a:t>
            </a:r>
            <a:r>
              <a:rPr lang="it-IT" sz="2400" dirty="0" smtClean="0"/>
              <a:t>dei prodotti</a:t>
            </a:r>
          </a:p>
          <a:p>
            <a:endParaRPr lang="it-IT" sz="2400" dirty="0"/>
          </a:p>
          <a:p>
            <a:r>
              <a:rPr lang="it-IT" sz="2400" b="1" dirty="0"/>
              <a:t>indicatori di TIPO GESTIONALE</a:t>
            </a:r>
          </a:p>
          <a:p>
            <a:r>
              <a:rPr lang="it-IT" sz="2400" dirty="0"/>
              <a:t>Ø perdita di amministratori o di dirigenti chiave</a:t>
            </a:r>
          </a:p>
          <a:p>
            <a:r>
              <a:rPr lang="it-IT" sz="2400" dirty="0"/>
              <a:t>Ø perdita di mercati fondamentali, di contratti di distribuzione, </a:t>
            </a:r>
            <a:r>
              <a:rPr lang="it-IT" sz="2400" dirty="0" smtClean="0"/>
              <a:t>di licenze </a:t>
            </a:r>
            <a:r>
              <a:rPr lang="it-IT" sz="2400" dirty="0"/>
              <a:t>o di concessioni</a:t>
            </a:r>
          </a:p>
          <a:p>
            <a:r>
              <a:rPr lang="it-IT" sz="2400" dirty="0"/>
              <a:t>Ø difficoltà nel trattenere il proprio organico</a:t>
            </a:r>
          </a:p>
          <a:p>
            <a:r>
              <a:rPr lang="it-IT" sz="2400" dirty="0"/>
              <a:t>Ø difficoltà nel mantenere il normale flusso di </a:t>
            </a:r>
            <a:r>
              <a:rPr lang="it-IT" sz="2400" dirty="0" smtClean="0"/>
              <a:t>approvvigionamento da </a:t>
            </a:r>
            <a:r>
              <a:rPr lang="it-IT" sz="2400" dirty="0"/>
              <a:t>fornitori importanti</a:t>
            </a:r>
          </a:p>
        </p:txBody>
      </p:sp>
    </p:spTree>
    <p:extLst>
      <p:ext uri="{BB962C8B-B14F-4D97-AF65-F5344CB8AC3E}">
        <p14:creationId xmlns:p14="http://schemas.microsoft.com/office/powerpoint/2010/main" val="176806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340662" cy="1004552"/>
          </a:xfrm>
        </p:spPr>
        <p:txBody>
          <a:bodyPr/>
          <a:lstStyle/>
          <a:p>
            <a:pPr algn="ctr"/>
            <a:r>
              <a:rPr lang="it-IT" dirty="0" smtClean="0"/>
              <a:t>Sopravvivenza profittevole dell’azienda……</a:t>
            </a:r>
            <a:endParaRPr lang="it-IT" dirty="0"/>
          </a:p>
        </p:txBody>
      </p:sp>
      <p:sp>
        <p:nvSpPr>
          <p:cNvPr id="3" name="Segnaposto contenuto 2"/>
          <p:cNvSpPr>
            <a:spLocks noGrp="1"/>
          </p:cNvSpPr>
          <p:nvPr>
            <p:ph idx="1"/>
          </p:nvPr>
        </p:nvSpPr>
        <p:spPr>
          <a:xfrm>
            <a:off x="838200" y="1275008"/>
            <a:ext cx="10515600" cy="5081342"/>
          </a:xfrm>
        </p:spPr>
        <p:txBody>
          <a:bodyPr>
            <a:normAutofit fontScale="92500" lnSpcReduction="10000"/>
          </a:bodyPr>
          <a:lstStyle/>
          <a:p>
            <a:r>
              <a:rPr lang="it-IT" dirty="0" smtClean="0"/>
              <a:t>Quali fattori determinano le crisi aziendali?</a:t>
            </a:r>
          </a:p>
          <a:p>
            <a:r>
              <a:rPr lang="it-IT" dirty="0" smtClean="0"/>
              <a:t>Quando situazioni di crisi sfociano nell’insolvenza?</a:t>
            </a:r>
          </a:p>
          <a:p>
            <a:r>
              <a:rPr lang="it-IT" dirty="0" smtClean="0"/>
              <a:t>Prevenire le crisi: ma le crisi sono prevedibili?</a:t>
            </a:r>
          </a:p>
          <a:p>
            <a:endParaRPr lang="it-IT" dirty="0"/>
          </a:p>
          <a:p>
            <a:pPr algn="just"/>
            <a:r>
              <a:rPr lang="it-IT" dirty="0" smtClean="0"/>
              <a:t>Logica del </a:t>
            </a:r>
            <a:r>
              <a:rPr lang="it-IT" dirty="0"/>
              <a:t>sistema d’allerta </a:t>
            </a:r>
            <a:r>
              <a:rPr lang="it-IT" dirty="0" smtClean="0">
                <a:sym typeface="Wingdings" panose="05000000000000000000" pitchFamily="2" charset="2"/>
              </a:rPr>
              <a:t></a:t>
            </a:r>
            <a:r>
              <a:rPr lang="it-IT" dirty="0" smtClean="0"/>
              <a:t> </a:t>
            </a:r>
            <a:r>
              <a:rPr lang="it-IT" dirty="0"/>
              <a:t>DECRETO LEGISLATIVO 12 gennaio 2019, n. </a:t>
            </a:r>
            <a:r>
              <a:rPr lang="it-IT" dirty="0" smtClean="0"/>
              <a:t>14 - Codice </a:t>
            </a:r>
            <a:r>
              <a:rPr lang="it-IT" dirty="0"/>
              <a:t>della crisi d’impresa e </a:t>
            </a:r>
            <a:r>
              <a:rPr lang="it-IT" dirty="0" smtClean="0"/>
              <a:t>dell’insolvenza in </a:t>
            </a:r>
            <a:r>
              <a:rPr lang="it-IT" dirty="0"/>
              <a:t>attuazione della legge 19 ottobre 2017, n. </a:t>
            </a:r>
            <a:r>
              <a:rPr lang="it-IT" dirty="0" smtClean="0"/>
              <a:t>155.</a:t>
            </a:r>
          </a:p>
          <a:p>
            <a:pPr algn="just"/>
            <a:r>
              <a:rPr lang="it-IT" sz="2600" dirty="0" smtClean="0"/>
              <a:t>Premessa: modifica art. 2086 c.c.: </a:t>
            </a:r>
            <a:r>
              <a:rPr lang="it-IT" sz="2600" i="1" dirty="0" smtClean="0"/>
              <a:t>«L’imprenditore, che operi in forma societaria o collettiva, ha il dovere di istituire un assetto organizzativo, amministrativo e contabile adeguato alla natura e alle dimensioni dell’impresa, anche in funzione della rilevazione tempestiva della crisi dell’impresa e della perdita della continuità aziendale, nonché di attivarsi senza indugio per l’adozione e l’attuazione di uno degli strumenti previsti dall’ordinamento per il superamento della crisi e il recupero della continuità aziendale</a:t>
            </a:r>
            <a:r>
              <a:rPr lang="it-IT" dirty="0" smtClean="0"/>
              <a:t>»</a:t>
            </a:r>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7</a:t>
            </a:fld>
            <a:endParaRPr lang="it-IT"/>
          </a:p>
        </p:txBody>
      </p:sp>
    </p:spTree>
    <p:extLst>
      <p:ext uri="{BB962C8B-B14F-4D97-AF65-F5344CB8AC3E}">
        <p14:creationId xmlns:p14="http://schemas.microsoft.com/office/powerpoint/2010/main" val="328685555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70</a:t>
            </a:fld>
            <a:endParaRPr lang="it-IT"/>
          </a:p>
        </p:txBody>
      </p:sp>
      <p:sp>
        <p:nvSpPr>
          <p:cNvPr id="3" name="Rettangolo 2"/>
          <p:cNvSpPr/>
          <p:nvPr/>
        </p:nvSpPr>
        <p:spPr>
          <a:xfrm>
            <a:off x="399245" y="355268"/>
            <a:ext cx="11204620" cy="6370975"/>
          </a:xfrm>
          <a:prstGeom prst="rect">
            <a:avLst/>
          </a:prstGeom>
        </p:spPr>
        <p:txBody>
          <a:bodyPr wrap="square">
            <a:spAutoFit/>
          </a:bodyPr>
          <a:lstStyle/>
          <a:p>
            <a:pPr algn="ctr"/>
            <a:r>
              <a:rPr lang="it-IT" sz="2400" b="1" dirty="0" smtClean="0">
                <a:solidFill>
                  <a:schemeClr val="accent2">
                    <a:lumMod val="75000"/>
                  </a:schemeClr>
                </a:solidFill>
              </a:rPr>
              <a:t>PRINCIPIO </a:t>
            </a:r>
            <a:r>
              <a:rPr lang="it-IT" sz="2400" b="1" dirty="0">
                <a:solidFill>
                  <a:schemeClr val="accent2">
                    <a:lumMod val="75000"/>
                  </a:schemeClr>
                </a:solidFill>
              </a:rPr>
              <a:t>ISA 570</a:t>
            </a:r>
          </a:p>
          <a:p>
            <a:r>
              <a:rPr lang="it-IT" sz="2400" b="1" dirty="0"/>
              <a:t>ALTRI INDICATORI</a:t>
            </a:r>
          </a:p>
          <a:p>
            <a:r>
              <a:rPr lang="it-IT" sz="2400" dirty="0"/>
              <a:t>Ø P.N. sotto il limite legale</a:t>
            </a:r>
          </a:p>
          <a:p>
            <a:r>
              <a:rPr lang="it-IT" sz="2400" dirty="0"/>
              <a:t>Ø tutela ambientale non osservata con possibili sanzioni</a:t>
            </a:r>
          </a:p>
          <a:p>
            <a:r>
              <a:rPr lang="it-IT" sz="2400" dirty="0"/>
              <a:t>Ø contenziosi legali o fiscali che, in caso di soccombenza, </a:t>
            </a:r>
            <a:r>
              <a:rPr lang="it-IT" sz="2400" dirty="0" smtClean="0"/>
              <a:t>l’impresa non </a:t>
            </a:r>
            <a:r>
              <a:rPr lang="it-IT" sz="2400" dirty="0"/>
              <a:t>potrebbe assolvere come impegni di spesa</a:t>
            </a:r>
          </a:p>
          <a:p>
            <a:r>
              <a:rPr lang="it-IT" sz="2400" dirty="0"/>
              <a:t>Ø modifiche legislative o fiscali con effetti sfavorevoli </a:t>
            </a:r>
            <a:r>
              <a:rPr lang="it-IT" sz="2400" dirty="0" smtClean="0"/>
              <a:t>all’impresa</a:t>
            </a:r>
          </a:p>
          <a:p>
            <a:endParaRPr lang="it-IT" sz="2400" dirty="0"/>
          </a:p>
          <a:p>
            <a:r>
              <a:rPr lang="it-IT" sz="2400" b="1" dirty="0"/>
              <a:t>Ulteriori “indicatori” di perdita (o dubbi) di </a:t>
            </a:r>
            <a:r>
              <a:rPr lang="it-IT" sz="2400" b="1" dirty="0" err="1"/>
              <a:t>going</a:t>
            </a:r>
            <a:r>
              <a:rPr lang="it-IT" sz="2400" b="1" dirty="0"/>
              <a:t> </a:t>
            </a:r>
            <a:r>
              <a:rPr lang="it-IT" sz="2400" b="1" dirty="0" err="1"/>
              <a:t>concern</a:t>
            </a:r>
            <a:r>
              <a:rPr lang="it-IT" sz="2400" b="1" dirty="0"/>
              <a:t>:</a:t>
            </a:r>
          </a:p>
          <a:p>
            <a:r>
              <a:rPr lang="it-IT" sz="2400" dirty="0"/>
              <a:t>Ø perdita di importanti mercati, licenze o fornitori principali;</a:t>
            </a:r>
          </a:p>
          <a:p>
            <a:r>
              <a:rPr lang="it-IT" sz="2400" dirty="0"/>
              <a:t>Ø possibilità di revoca di fidi concessi o linee di credito;</a:t>
            </a:r>
          </a:p>
          <a:p>
            <a:r>
              <a:rPr lang="it-IT" sz="2400" dirty="0"/>
              <a:t>Ø l’intenzione degli istituti bancari di non rinnovare i fidi o di </a:t>
            </a:r>
            <a:r>
              <a:rPr lang="it-IT" sz="2400" dirty="0" smtClean="0"/>
              <a:t>acconsentire ad </a:t>
            </a:r>
            <a:r>
              <a:rPr lang="it-IT" sz="2400" dirty="0"/>
              <a:t>una loro richiesta di ampliamento;</a:t>
            </a:r>
          </a:p>
          <a:p>
            <a:r>
              <a:rPr lang="it-IT" sz="2400" dirty="0"/>
              <a:t>Ø il maggior ricorso a garanzie, fideiussioni;</a:t>
            </a:r>
          </a:p>
          <a:p>
            <a:r>
              <a:rPr lang="it-IT" sz="2400" dirty="0"/>
              <a:t>Ø perdite su crediti e/o difficoltà nell’incasso dei crediti;</a:t>
            </a:r>
          </a:p>
          <a:p>
            <a:r>
              <a:rPr lang="it-IT" sz="2400" dirty="0"/>
              <a:t>Ø azioni esecutive e/o minacce dei creditori;</a:t>
            </a:r>
          </a:p>
          <a:p>
            <a:r>
              <a:rPr lang="it-IT" sz="2400" dirty="0"/>
              <a:t>Ø esistenza di atti impositivi e/o attività di riscossione di crediti erariali.</a:t>
            </a:r>
          </a:p>
        </p:txBody>
      </p:sp>
    </p:spTree>
    <p:extLst>
      <p:ext uri="{BB962C8B-B14F-4D97-AF65-F5344CB8AC3E}">
        <p14:creationId xmlns:p14="http://schemas.microsoft.com/office/powerpoint/2010/main" val="26739463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71</a:t>
            </a:fld>
            <a:endParaRPr lang="it-IT"/>
          </a:p>
        </p:txBody>
      </p:sp>
      <p:sp>
        <p:nvSpPr>
          <p:cNvPr id="3" name="Rettangolo 2"/>
          <p:cNvSpPr/>
          <p:nvPr/>
        </p:nvSpPr>
        <p:spPr>
          <a:xfrm>
            <a:off x="236378" y="222639"/>
            <a:ext cx="11676579" cy="1138773"/>
          </a:xfrm>
          <a:prstGeom prst="rect">
            <a:avLst/>
          </a:prstGeom>
        </p:spPr>
        <p:txBody>
          <a:bodyPr wrap="square">
            <a:spAutoFit/>
          </a:bodyPr>
          <a:lstStyle/>
          <a:p>
            <a:pPr algn="ctr"/>
            <a:r>
              <a:rPr lang="it-IT" sz="2400" b="1" dirty="0">
                <a:solidFill>
                  <a:schemeClr val="accent2">
                    <a:lumMod val="75000"/>
                  </a:schemeClr>
                </a:solidFill>
              </a:rPr>
              <a:t>LA NORMA N. </a:t>
            </a:r>
            <a:r>
              <a:rPr lang="it-IT" sz="2400" b="1" dirty="0" smtClean="0">
                <a:solidFill>
                  <a:schemeClr val="accent2">
                    <a:lumMod val="75000"/>
                  </a:schemeClr>
                </a:solidFill>
              </a:rPr>
              <a:t>11 di comportamento emanata dottori commercialisti: </a:t>
            </a:r>
            <a:r>
              <a:rPr lang="it-IT" sz="2400" b="1" dirty="0" smtClean="0">
                <a:solidFill>
                  <a:schemeClr val="accent2">
                    <a:lumMod val="75000"/>
                  </a:schemeClr>
                </a:solidFill>
                <a:hlinkClick r:id="rId2"/>
              </a:rPr>
              <a:t>www.commercialisti.com</a:t>
            </a:r>
            <a:endParaRPr lang="it-IT" sz="2400" b="1" dirty="0" smtClean="0">
              <a:solidFill>
                <a:schemeClr val="accent2">
                  <a:lumMod val="75000"/>
                </a:schemeClr>
              </a:solidFill>
            </a:endParaRPr>
          </a:p>
          <a:p>
            <a:pPr algn="ctr"/>
            <a:endParaRPr lang="it-IT" sz="2000" b="1" dirty="0"/>
          </a:p>
        </p:txBody>
      </p:sp>
      <p:sp>
        <p:nvSpPr>
          <p:cNvPr id="4" name="Rettangolo 3"/>
          <p:cNvSpPr/>
          <p:nvPr/>
        </p:nvSpPr>
        <p:spPr>
          <a:xfrm>
            <a:off x="476518" y="951443"/>
            <a:ext cx="11436439" cy="4893647"/>
          </a:xfrm>
          <a:prstGeom prst="rect">
            <a:avLst/>
          </a:prstGeom>
        </p:spPr>
        <p:txBody>
          <a:bodyPr wrap="square">
            <a:spAutoFit/>
          </a:bodyPr>
          <a:lstStyle/>
          <a:p>
            <a:r>
              <a:rPr lang="it-IT" sz="2400" dirty="0"/>
              <a:t>La norma di comportamento n. 11 si focalizza su 3 aspetti </a:t>
            </a:r>
            <a:r>
              <a:rPr lang="it-IT" sz="2400" dirty="0" smtClean="0"/>
              <a:t>:</a:t>
            </a:r>
          </a:p>
          <a:p>
            <a:endParaRPr lang="it-IT" sz="2400" dirty="0"/>
          </a:p>
          <a:p>
            <a:r>
              <a:rPr lang="it-IT" sz="2400" dirty="0" smtClean="0"/>
              <a:t>1</a:t>
            </a:r>
            <a:r>
              <a:rPr lang="it-IT" sz="2400" dirty="0"/>
              <a:t>) Vigilanza nella </a:t>
            </a:r>
            <a:r>
              <a:rPr lang="it-IT" sz="2400" b="1" dirty="0"/>
              <a:t>PREVENZIONE ed EMERSIONE DELLA CRISI</a:t>
            </a:r>
            <a:r>
              <a:rPr lang="it-IT" sz="2400" dirty="0"/>
              <a:t>:</a:t>
            </a:r>
          </a:p>
          <a:p>
            <a:r>
              <a:rPr lang="it-IT" sz="2400" dirty="0"/>
              <a:t>- monitorare </a:t>
            </a:r>
            <a:r>
              <a:rPr lang="it-IT" sz="2400" dirty="0" err="1"/>
              <a:t>going</a:t>
            </a:r>
            <a:r>
              <a:rPr lang="it-IT" sz="2400" dirty="0"/>
              <a:t> </a:t>
            </a:r>
            <a:r>
              <a:rPr lang="it-IT" sz="2400" dirty="0" err="1"/>
              <a:t>concern</a:t>
            </a:r>
            <a:endParaRPr lang="it-IT" sz="2400" dirty="0"/>
          </a:p>
          <a:p>
            <a:r>
              <a:rPr lang="it-IT" sz="2400" dirty="0"/>
              <a:t>- sollecitare organo amministrativo utilizzo </a:t>
            </a:r>
            <a:r>
              <a:rPr lang="it-IT" sz="2400" dirty="0" smtClean="0"/>
              <a:t>strumenti/provvedimenti</a:t>
            </a:r>
            <a:endParaRPr lang="it-IT" sz="2400" dirty="0"/>
          </a:p>
          <a:p>
            <a:r>
              <a:rPr lang="it-IT" sz="2400" dirty="0"/>
              <a:t>anti crisi, ovvero emersione della </a:t>
            </a:r>
            <a:r>
              <a:rPr lang="it-IT" sz="2400" dirty="0" smtClean="0"/>
              <a:t>crisi</a:t>
            </a:r>
          </a:p>
          <a:p>
            <a:endParaRPr lang="it-IT" sz="2400" dirty="0"/>
          </a:p>
          <a:p>
            <a:r>
              <a:rPr lang="it-IT" sz="2400" dirty="0"/>
              <a:t>2) Vigilanza durante </a:t>
            </a:r>
            <a:r>
              <a:rPr lang="it-IT" sz="2400" b="1" dirty="0"/>
              <a:t>la COMPOSIZIONE DELLA CRISI</a:t>
            </a:r>
            <a:r>
              <a:rPr lang="it-IT" sz="2400" dirty="0"/>
              <a:t>:</a:t>
            </a:r>
          </a:p>
          <a:p>
            <a:r>
              <a:rPr lang="it-IT" sz="2400" dirty="0"/>
              <a:t>- monitorare corretto utilizzo istituti per il superamento della crisi e</a:t>
            </a:r>
          </a:p>
          <a:p>
            <a:r>
              <a:rPr lang="it-IT" sz="2400" dirty="0"/>
              <a:t>rispetto dei requisiti prescritti dalla legge </a:t>
            </a:r>
            <a:r>
              <a:rPr lang="it-IT" sz="2400" dirty="0" smtClean="0"/>
              <a:t>fallimentare</a:t>
            </a:r>
          </a:p>
          <a:p>
            <a:endParaRPr lang="it-IT" sz="2400" dirty="0"/>
          </a:p>
          <a:p>
            <a:r>
              <a:rPr lang="it-IT" sz="2400" dirty="0"/>
              <a:t>3) Ruolo ed attività in caso di </a:t>
            </a:r>
            <a:r>
              <a:rPr lang="it-IT" sz="2400" b="1" dirty="0" smtClean="0"/>
              <a:t>FALLIMENTO ovvero LIQUIDAZIONE GIUDIZIALE</a:t>
            </a:r>
            <a:endParaRPr lang="it-IT" sz="2400" b="1" dirty="0"/>
          </a:p>
          <a:p>
            <a:r>
              <a:rPr lang="it-IT" sz="2400" dirty="0"/>
              <a:t>- «congelamento» funzioni di vigilanza</a:t>
            </a:r>
          </a:p>
        </p:txBody>
      </p:sp>
    </p:spTree>
    <p:extLst>
      <p:ext uri="{BB962C8B-B14F-4D97-AF65-F5344CB8AC3E}">
        <p14:creationId xmlns:p14="http://schemas.microsoft.com/office/powerpoint/2010/main" val="37040089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 xmlns:a16="http://schemas.microsoft.com/office/drawing/2014/main" id="{F425A6DB-03B6-4DE0-B205-0C2ACEEFA702}"/>
              </a:ext>
            </a:extLst>
          </p:cNvPr>
          <p:cNvSpPr>
            <a:spLocks noGrp="1" noChangeArrowheads="1"/>
          </p:cNvSpPr>
          <p:nvPr>
            <p:ph type="title"/>
          </p:nvPr>
        </p:nvSpPr>
        <p:spPr/>
        <p:txBody>
          <a:bodyPr>
            <a:normAutofit fontScale="90000"/>
          </a:bodyPr>
          <a:lstStyle/>
          <a:p>
            <a:pPr eaLnBrk="1" hangingPunct="1">
              <a:defRPr/>
            </a:pPr>
            <a:r>
              <a:rPr lang="it-IT" altLang="it-IT" sz="3139" dirty="0"/>
              <a:t>Gli indicatori: </a:t>
            </a:r>
            <a:br>
              <a:rPr lang="it-IT" altLang="it-IT" sz="3139" dirty="0"/>
            </a:br>
            <a:r>
              <a:rPr lang="it-IT" altLang="it-IT" sz="3139" dirty="0"/>
              <a:t>modalità di calcolo</a:t>
            </a:r>
            <a:br>
              <a:rPr lang="it-IT" altLang="it-IT" sz="3139" dirty="0"/>
            </a:br>
            <a:endParaRPr lang="it-IT" altLang="it-IT" sz="3139" dirty="0"/>
          </a:p>
        </p:txBody>
      </p:sp>
      <p:pic>
        <p:nvPicPr>
          <p:cNvPr id="4" name="Immagine 3">
            <a:extLst>
              <a:ext uri="{FF2B5EF4-FFF2-40B4-BE49-F238E27FC236}">
                <a16:creationId xmlns="" xmlns:a16="http://schemas.microsoft.com/office/drawing/2014/main" id="{0E088DC9-D0E3-4A62-BED4-4489833BB5C1}"/>
              </a:ext>
            </a:extLst>
          </p:cNvPr>
          <p:cNvPicPr>
            <a:picLocks noChangeAspect="1"/>
          </p:cNvPicPr>
          <p:nvPr/>
        </p:nvPicPr>
        <p:blipFill rotWithShape="1">
          <a:blip r:embed="rId2"/>
          <a:srcRect t="8451" r="22348" b="52111"/>
          <a:stretch/>
        </p:blipFill>
        <p:spPr>
          <a:xfrm>
            <a:off x="6885148" y="317862"/>
            <a:ext cx="4871652" cy="2549986"/>
          </a:xfrm>
          <a:prstGeom prst="rect">
            <a:avLst/>
          </a:prstGeom>
        </p:spPr>
      </p:pic>
      <p:pic>
        <p:nvPicPr>
          <p:cNvPr id="9" name="Immagine 8">
            <a:extLst>
              <a:ext uri="{FF2B5EF4-FFF2-40B4-BE49-F238E27FC236}">
                <a16:creationId xmlns="" xmlns:a16="http://schemas.microsoft.com/office/drawing/2014/main" id="{34113E66-F66B-45F4-9A76-F3B3B66909A9}"/>
              </a:ext>
            </a:extLst>
          </p:cNvPr>
          <p:cNvPicPr>
            <a:picLocks noChangeAspect="1"/>
          </p:cNvPicPr>
          <p:nvPr/>
        </p:nvPicPr>
        <p:blipFill rotWithShape="1">
          <a:blip r:embed="rId2"/>
          <a:srcRect l="-1451" t="47889" r="23800" b="2813"/>
          <a:stretch/>
        </p:blipFill>
        <p:spPr>
          <a:xfrm>
            <a:off x="6593985" y="2867848"/>
            <a:ext cx="5231293" cy="3422793"/>
          </a:xfrm>
          <a:prstGeom prst="rect">
            <a:avLst/>
          </a:prstGeom>
        </p:spPr>
      </p:pic>
      <p:pic>
        <p:nvPicPr>
          <p:cNvPr id="8" name="Immagine 7">
            <a:extLst>
              <a:ext uri="{FF2B5EF4-FFF2-40B4-BE49-F238E27FC236}">
                <a16:creationId xmlns="" xmlns:a16="http://schemas.microsoft.com/office/drawing/2014/main" id="{438F6345-9829-46CD-9CE4-3C941158E571}"/>
              </a:ext>
            </a:extLst>
          </p:cNvPr>
          <p:cNvPicPr>
            <a:picLocks noChangeAspect="1"/>
          </p:cNvPicPr>
          <p:nvPr/>
        </p:nvPicPr>
        <p:blipFill rotWithShape="1">
          <a:blip r:embed="rId3"/>
          <a:srcRect r="20428" b="21313"/>
          <a:stretch/>
        </p:blipFill>
        <p:spPr>
          <a:xfrm>
            <a:off x="1554719" y="4642566"/>
            <a:ext cx="4211960" cy="161067"/>
          </a:xfrm>
          <a:prstGeom prst="rect">
            <a:avLst/>
          </a:prstGeom>
        </p:spPr>
      </p:pic>
      <p:pic>
        <p:nvPicPr>
          <p:cNvPr id="10" name="Immagine 9">
            <a:extLst>
              <a:ext uri="{FF2B5EF4-FFF2-40B4-BE49-F238E27FC236}">
                <a16:creationId xmlns="" xmlns:a16="http://schemas.microsoft.com/office/drawing/2014/main" id="{33989E76-F4F2-4BFF-B169-BEE5225912C8}"/>
              </a:ext>
            </a:extLst>
          </p:cNvPr>
          <p:cNvPicPr>
            <a:picLocks noChangeAspect="1"/>
          </p:cNvPicPr>
          <p:nvPr/>
        </p:nvPicPr>
        <p:blipFill>
          <a:blip r:embed="rId4"/>
          <a:stretch>
            <a:fillRect/>
          </a:stretch>
        </p:blipFill>
        <p:spPr>
          <a:xfrm>
            <a:off x="1661612" y="1761369"/>
            <a:ext cx="2991530" cy="357995"/>
          </a:xfrm>
          <a:prstGeom prst="rect">
            <a:avLst/>
          </a:prstGeom>
        </p:spPr>
      </p:pic>
      <p:cxnSp>
        <p:nvCxnSpPr>
          <p:cNvPr id="12" name="Connettore 2 11">
            <a:extLst>
              <a:ext uri="{FF2B5EF4-FFF2-40B4-BE49-F238E27FC236}">
                <a16:creationId xmlns="" xmlns:a16="http://schemas.microsoft.com/office/drawing/2014/main" id="{46500AF2-4B99-4EEA-B645-8D6FCA4C75AD}"/>
              </a:ext>
            </a:extLst>
          </p:cNvPr>
          <p:cNvCxnSpPr>
            <a:cxnSpLocks/>
            <a:stCxn id="10" idx="2"/>
            <a:endCxn id="8" idx="0"/>
          </p:cNvCxnSpPr>
          <p:nvPr/>
        </p:nvCxnSpPr>
        <p:spPr bwMode="auto">
          <a:xfrm>
            <a:off x="3157377" y="2119363"/>
            <a:ext cx="503322" cy="252320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8" name="Connettore 2 17">
            <a:extLst>
              <a:ext uri="{FF2B5EF4-FFF2-40B4-BE49-F238E27FC236}">
                <a16:creationId xmlns="" xmlns:a16="http://schemas.microsoft.com/office/drawing/2014/main" id="{F796B8BA-B46E-4806-BC8C-F9862D6BFE7B}"/>
              </a:ext>
            </a:extLst>
          </p:cNvPr>
          <p:cNvCxnSpPr>
            <a:cxnSpLocks/>
            <a:stCxn id="10" idx="3"/>
          </p:cNvCxnSpPr>
          <p:nvPr/>
        </p:nvCxnSpPr>
        <p:spPr bwMode="auto">
          <a:xfrm>
            <a:off x="4653142" y="1940366"/>
            <a:ext cx="2184898" cy="4847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pic>
        <p:nvPicPr>
          <p:cNvPr id="14" name="Immagine 13">
            <a:extLst>
              <a:ext uri="{FF2B5EF4-FFF2-40B4-BE49-F238E27FC236}">
                <a16:creationId xmlns="" xmlns:a16="http://schemas.microsoft.com/office/drawing/2014/main" id="{1981AC09-B0B7-4AE7-AA6D-D4EF549A6B28}"/>
              </a:ext>
            </a:extLst>
          </p:cNvPr>
          <p:cNvPicPr>
            <a:picLocks noChangeAspect="1"/>
          </p:cNvPicPr>
          <p:nvPr/>
        </p:nvPicPr>
        <p:blipFill rotWithShape="1">
          <a:blip r:embed="rId5"/>
          <a:srcRect l="51883"/>
          <a:stretch/>
        </p:blipFill>
        <p:spPr>
          <a:xfrm>
            <a:off x="3125515" y="2955533"/>
            <a:ext cx="685316" cy="672639"/>
          </a:xfrm>
          <a:prstGeom prst="rect">
            <a:avLst/>
          </a:prstGeom>
        </p:spPr>
      </p:pic>
      <p:cxnSp>
        <p:nvCxnSpPr>
          <p:cNvPr id="21" name="Connettore 2 20">
            <a:extLst>
              <a:ext uri="{FF2B5EF4-FFF2-40B4-BE49-F238E27FC236}">
                <a16:creationId xmlns="" xmlns:a16="http://schemas.microsoft.com/office/drawing/2014/main" id="{7C936FD6-1C49-4832-B228-B4937C56F958}"/>
              </a:ext>
            </a:extLst>
          </p:cNvPr>
          <p:cNvCxnSpPr>
            <a:cxnSpLocks/>
            <a:stCxn id="10" idx="3"/>
          </p:cNvCxnSpPr>
          <p:nvPr/>
        </p:nvCxnSpPr>
        <p:spPr bwMode="auto">
          <a:xfrm>
            <a:off x="4653142" y="1940366"/>
            <a:ext cx="2232006" cy="1360582"/>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pic>
        <p:nvPicPr>
          <p:cNvPr id="13" name="Immagine 12">
            <a:extLst>
              <a:ext uri="{FF2B5EF4-FFF2-40B4-BE49-F238E27FC236}">
                <a16:creationId xmlns="" xmlns:a16="http://schemas.microsoft.com/office/drawing/2014/main" id="{F6A1ADBC-67F6-4B48-B943-9A0FABC257F8}"/>
              </a:ext>
            </a:extLst>
          </p:cNvPr>
          <p:cNvPicPr>
            <a:picLocks noChangeAspect="1"/>
          </p:cNvPicPr>
          <p:nvPr/>
        </p:nvPicPr>
        <p:blipFill rotWithShape="1">
          <a:blip r:embed="rId5"/>
          <a:srcRect r="50251"/>
          <a:stretch/>
        </p:blipFill>
        <p:spPr>
          <a:xfrm>
            <a:off x="4824865" y="1870053"/>
            <a:ext cx="728730" cy="690765"/>
          </a:xfrm>
          <a:prstGeom prst="rect">
            <a:avLst/>
          </a:prstGeom>
        </p:spPr>
      </p:pic>
      <p:cxnSp>
        <p:nvCxnSpPr>
          <p:cNvPr id="25" name="Connettore 2 24">
            <a:extLst>
              <a:ext uri="{FF2B5EF4-FFF2-40B4-BE49-F238E27FC236}">
                <a16:creationId xmlns="" xmlns:a16="http://schemas.microsoft.com/office/drawing/2014/main" id="{6848FD7A-9574-4BDA-AA06-77380E7EBE5B}"/>
              </a:ext>
            </a:extLst>
          </p:cNvPr>
          <p:cNvCxnSpPr>
            <a:cxnSpLocks/>
            <a:stCxn id="9" idx="1"/>
            <a:endCxn id="8" idx="3"/>
          </p:cNvCxnSpPr>
          <p:nvPr/>
        </p:nvCxnSpPr>
        <p:spPr bwMode="auto">
          <a:xfrm flipH="1">
            <a:off x="5766679" y="4579245"/>
            <a:ext cx="827306" cy="14385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31" name="Connettore 2 30">
            <a:extLst>
              <a:ext uri="{FF2B5EF4-FFF2-40B4-BE49-F238E27FC236}">
                <a16:creationId xmlns="" xmlns:a16="http://schemas.microsoft.com/office/drawing/2014/main" id="{EDFB1E8D-A2AA-4A20-B4C0-0B0FEF9BC4D5}"/>
              </a:ext>
            </a:extLst>
          </p:cNvPr>
          <p:cNvCxnSpPr>
            <a:cxnSpLocks/>
            <a:stCxn id="4" idx="2"/>
            <a:endCxn id="24" idx="1"/>
          </p:cNvCxnSpPr>
          <p:nvPr/>
        </p:nvCxnSpPr>
        <p:spPr bwMode="auto">
          <a:xfrm flipH="1">
            <a:off x="5913306" y="2867848"/>
            <a:ext cx="3407668" cy="187946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pic>
        <p:nvPicPr>
          <p:cNvPr id="24" name="Immagine 23">
            <a:extLst>
              <a:ext uri="{FF2B5EF4-FFF2-40B4-BE49-F238E27FC236}">
                <a16:creationId xmlns="" xmlns:a16="http://schemas.microsoft.com/office/drawing/2014/main" id="{92B095DF-2C45-4105-BE33-816693A47ECE}"/>
              </a:ext>
            </a:extLst>
          </p:cNvPr>
          <p:cNvPicPr>
            <a:picLocks noChangeAspect="1"/>
          </p:cNvPicPr>
          <p:nvPr/>
        </p:nvPicPr>
        <p:blipFill rotWithShape="1">
          <a:blip r:embed="rId5"/>
          <a:srcRect l="51883"/>
          <a:stretch/>
        </p:blipFill>
        <p:spPr>
          <a:xfrm>
            <a:off x="5913306" y="4410997"/>
            <a:ext cx="685316" cy="672639"/>
          </a:xfrm>
          <a:prstGeom prst="rect">
            <a:avLst/>
          </a:prstGeom>
        </p:spPr>
      </p:pic>
      <p:sp>
        <p:nvSpPr>
          <p:cNvPr id="33" name="CasellaDiTesto 32">
            <a:extLst>
              <a:ext uri="{FF2B5EF4-FFF2-40B4-BE49-F238E27FC236}">
                <a16:creationId xmlns="" xmlns:a16="http://schemas.microsoft.com/office/drawing/2014/main" id="{0A88F255-10D9-42A1-A702-0B028C597A6F}"/>
              </a:ext>
            </a:extLst>
          </p:cNvPr>
          <p:cNvSpPr txBox="1"/>
          <p:nvPr/>
        </p:nvSpPr>
        <p:spPr>
          <a:xfrm>
            <a:off x="5988102" y="4733873"/>
            <a:ext cx="494046" cy="461665"/>
          </a:xfrm>
          <a:prstGeom prst="rect">
            <a:avLst/>
          </a:prstGeom>
          <a:noFill/>
        </p:spPr>
        <p:txBody>
          <a:bodyPr wrap="none" rtlCol="0">
            <a:spAutoFit/>
          </a:bodyPr>
          <a:lstStyle/>
          <a:p>
            <a:r>
              <a:rPr lang="it-IT" sz="2400" dirty="0">
                <a:solidFill>
                  <a:schemeClr val="bg1"/>
                </a:solidFill>
              </a:rPr>
              <a:t>&lt;1</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1B80821-3035-4B03-8468-6E17D9BFBD11}"/>
              </a:ext>
            </a:extLst>
          </p:cNvPr>
          <p:cNvSpPr>
            <a:spLocks noGrp="1"/>
          </p:cNvSpPr>
          <p:nvPr>
            <p:ph type="title"/>
          </p:nvPr>
        </p:nvSpPr>
        <p:spPr/>
        <p:txBody>
          <a:bodyPr/>
          <a:lstStyle/>
          <a:p>
            <a:r>
              <a:rPr lang="it-IT" dirty="0"/>
              <a:t>Quando si fa ricorso agli indici settoriali</a:t>
            </a:r>
          </a:p>
        </p:txBody>
      </p:sp>
      <p:sp>
        <p:nvSpPr>
          <p:cNvPr id="3" name="Segnaposto contenuto 2">
            <a:extLst>
              <a:ext uri="{FF2B5EF4-FFF2-40B4-BE49-F238E27FC236}">
                <a16:creationId xmlns="" xmlns:a16="http://schemas.microsoft.com/office/drawing/2014/main" id="{273C2FE2-C890-4EE1-8502-357686FA7A1A}"/>
              </a:ext>
            </a:extLst>
          </p:cNvPr>
          <p:cNvSpPr>
            <a:spLocks noGrp="1"/>
          </p:cNvSpPr>
          <p:nvPr>
            <p:ph idx="1"/>
          </p:nvPr>
        </p:nvSpPr>
        <p:spPr>
          <a:xfrm>
            <a:off x="1144073" y="1837388"/>
            <a:ext cx="8965841" cy="3455829"/>
          </a:xfrm>
        </p:spPr>
        <p:txBody>
          <a:bodyPr>
            <a:normAutofit/>
          </a:bodyPr>
          <a:lstStyle/>
          <a:p>
            <a:pPr marL="0" indent="0" algn="just">
              <a:buNone/>
            </a:pPr>
            <a:r>
              <a:rPr lang="it-IT" sz="2400" i="1" dirty="0"/>
              <a:t>«Se il patrimonio netto è positivo e il capitale</a:t>
            </a:r>
          </a:p>
          <a:p>
            <a:pPr marL="0" indent="0" algn="just">
              <a:buNone/>
            </a:pPr>
            <a:r>
              <a:rPr lang="it-IT" sz="2400" i="1" dirty="0"/>
              <a:t>sociale è sopra il limite legale e se il DSCR</a:t>
            </a:r>
          </a:p>
          <a:p>
            <a:pPr marL="0" indent="0" algn="just">
              <a:buNone/>
            </a:pPr>
            <a:r>
              <a:rPr lang="it-IT" sz="2400" b="1" i="1" u="sng" dirty="0"/>
              <a:t>non è disponibile oppure è ritenuto </a:t>
            </a:r>
            <a:r>
              <a:rPr lang="it-IT" sz="2400" b="1" i="1" u="sng" dirty="0">
                <a:solidFill>
                  <a:srgbClr val="FF0000"/>
                </a:solidFill>
              </a:rPr>
              <a:t>non</a:t>
            </a:r>
          </a:p>
          <a:p>
            <a:pPr marL="0" indent="0" algn="just">
              <a:buNone/>
            </a:pPr>
            <a:r>
              <a:rPr lang="it-IT" sz="2400" b="1" i="1" u="sng" dirty="0">
                <a:solidFill>
                  <a:srgbClr val="FF0000"/>
                </a:solidFill>
              </a:rPr>
              <a:t>sufficientemente affidabile per la inadeguata qualità dei dati prognostici</a:t>
            </a:r>
            <a:r>
              <a:rPr lang="it-IT" sz="2400" i="1" dirty="0"/>
              <a:t>, si adottano i seguenti 5 indici, con soglie diverse a</a:t>
            </a:r>
          </a:p>
          <a:p>
            <a:pPr marL="0" indent="0" algn="just">
              <a:buNone/>
            </a:pPr>
            <a:r>
              <a:rPr lang="it-IT" sz="2400" i="1" dirty="0"/>
              <a:t>seconda del settore di attività, che devono allertarsi tutti congiuntamente …»</a:t>
            </a:r>
          </a:p>
        </p:txBody>
      </p:sp>
    </p:spTree>
    <p:extLst>
      <p:ext uri="{BB962C8B-B14F-4D97-AF65-F5344CB8AC3E}">
        <p14:creationId xmlns:p14="http://schemas.microsoft.com/office/powerpoint/2010/main" val="3142567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 xmlns:a16="http://schemas.microsoft.com/office/drawing/2014/main" id="{F425A6DB-03B6-4DE0-B205-0C2ACEEFA702}"/>
              </a:ext>
            </a:extLst>
          </p:cNvPr>
          <p:cNvSpPr>
            <a:spLocks noGrp="1" noChangeArrowheads="1"/>
          </p:cNvSpPr>
          <p:nvPr>
            <p:ph type="title"/>
          </p:nvPr>
        </p:nvSpPr>
        <p:spPr>
          <a:xfrm>
            <a:off x="1520492" y="70509"/>
            <a:ext cx="8229600" cy="1143000"/>
          </a:xfrm>
        </p:spPr>
        <p:txBody>
          <a:bodyPr>
            <a:normAutofit fontScale="90000"/>
          </a:bodyPr>
          <a:lstStyle/>
          <a:p>
            <a:pPr eaLnBrk="1" hangingPunct="1">
              <a:defRPr/>
            </a:pPr>
            <a:r>
              <a:rPr lang="it-IT" altLang="it-IT" sz="3139" dirty="0"/>
              <a:t>Gli indicatori e gli indici settoriali:</a:t>
            </a:r>
            <a:br>
              <a:rPr lang="it-IT" altLang="it-IT" sz="3139" dirty="0"/>
            </a:br>
            <a:r>
              <a:rPr lang="it-IT" altLang="it-IT" sz="3139" dirty="0"/>
              <a:t>modalità di calcolo</a:t>
            </a:r>
            <a:br>
              <a:rPr lang="it-IT" altLang="it-IT" sz="3139" dirty="0"/>
            </a:br>
            <a:endParaRPr lang="it-IT" altLang="it-IT" sz="3139" dirty="0"/>
          </a:p>
        </p:txBody>
      </p:sp>
      <p:pic>
        <p:nvPicPr>
          <p:cNvPr id="6" name="Immagine 5">
            <a:extLst>
              <a:ext uri="{FF2B5EF4-FFF2-40B4-BE49-F238E27FC236}">
                <a16:creationId xmlns="" xmlns:a16="http://schemas.microsoft.com/office/drawing/2014/main" id="{73BFD838-1B1B-4BB4-BBE0-1CB46EECB33B}"/>
              </a:ext>
            </a:extLst>
          </p:cNvPr>
          <p:cNvPicPr>
            <a:picLocks noChangeAspect="1"/>
          </p:cNvPicPr>
          <p:nvPr/>
        </p:nvPicPr>
        <p:blipFill rotWithShape="1">
          <a:blip r:embed="rId2"/>
          <a:srcRect t="19020" r="21020" b="63250"/>
          <a:stretch/>
        </p:blipFill>
        <p:spPr>
          <a:xfrm>
            <a:off x="716818" y="3258355"/>
            <a:ext cx="4655595" cy="2619284"/>
          </a:xfrm>
          <a:prstGeom prst="rect">
            <a:avLst/>
          </a:prstGeom>
        </p:spPr>
      </p:pic>
      <p:pic>
        <p:nvPicPr>
          <p:cNvPr id="5" name="Immagine 4">
            <a:extLst>
              <a:ext uri="{FF2B5EF4-FFF2-40B4-BE49-F238E27FC236}">
                <a16:creationId xmlns="" xmlns:a16="http://schemas.microsoft.com/office/drawing/2014/main" id="{0BE3E8FC-221A-4589-9500-41FCFF7E5F3D}"/>
              </a:ext>
            </a:extLst>
          </p:cNvPr>
          <p:cNvPicPr>
            <a:picLocks noChangeAspect="1"/>
          </p:cNvPicPr>
          <p:nvPr/>
        </p:nvPicPr>
        <p:blipFill rotWithShape="1">
          <a:blip r:embed="rId2"/>
          <a:srcRect r="21405" b="85666"/>
          <a:stretch/>
        </p:blipFill>
        <p:spPr>
          <a:xfrm>
            <a:off x="503201" y="875763"/>
            <a:ext cx="5212393" cy="2382592"/>
          </a:xfrm>
          <a:prstGeom prst="rect">
            <a:avLst/>
          </a:prstGeom>
        </p:spPr>
      </p:pic>
      <p:pic>
        <p:nvPicPr>
          <p:cNvPr id="8" name="Immagine 7">
            <a:extLst>
              <a:ext uri="{FF2B5EF4-FFF2-40B4-BE49-F238E27FC236}">
                <a16:creationId xmlns="" xmlns:a16="http://schemas.microsoft.com/office/drawing/2014/main" id="{A04053FE-D663-423E-AA7F-762C6759B43D}"/>
              </a:ext>
            </a:extLst>
          </p:cNvPr>
          <p:cNvPicPr>
            <a:picLocks noChangeAspect="1"/>
          </p:cNvPicPr>
          <p:nvPr/>
        </p:nvPicPr>
        <p:blipFill rotWithShape="1">
          <a:blip r:embed="rId2"/>
          <a:srcRect l="2939" t="39862" r="18467" b="44186"/>
          <a:stretch/>
        </p:blipFill>
        <p:spPr>
          <a:xfrm>
            <a:off x="6771513" y="270456"/>
            <a:ext cx="4528950" cy="2303616"/>
          </a:xfrm>
          <a:prstGeom prst="rect">
            <a:avLst/>
          </a:prstGeom>
        </p:spPr>
      </p:pic>
      <p:pic>
        <p:nvPicPr>
          <p:cNvPr id="9" name="Immagine 8">
            <a:extLst>
              <a:ext uri="{FF2B5EF4-FFF2-40B4-BE49-F238E27FC236}">
                <a16:creationId xmlns="" xmlns:a16="http://schemas.microsoft.com/office/drawing/2014/main" id="{BF6DF0E0-ACD3-427D-B468-DC544FDD70A8}"/>
              </a:ext>
            </a:extLst>
          </p:cNvPr>
          <p:cNvPicPr>
            <a:picLocks noChangeAspect="1"/>
          </p:cNvPicPr>
          <p:nvPr/>
        </p:nvPicPr>
        <p:blipFill rotWithShape="1">
          <a:blip r:embed="rId2"/>
          <a:srcRect l="5877" t="59215" r="15529" b="23783"/>
          <a:stretch/>
        </p:blipFill>
        <p:spPr>
          <a:xfrm>
            <a:off x="6816079" y="2574072"/>
            <a:ext cx="4811224" cy="2608297"/>
          </a:xfrm>
          <a:prstGeom prst="rect">
            <a:avLst/>
          </a:prstGeom>
        </p:spPr>
      </p:pic>
      <p:pic>
        <p:nvPicPr>
          <p:cNvPr id="10" name="Immagine 9">
            <a:extLst>
              <a:ext uri="{FF2B5EF4-FFF2-40B4-BE49-F238E27FC236}">
                <a16:creationId xmlns="" xmlns:a16="http://schemas.microsoft.com/office/drawing/2014/main" id="{7EC6A72C-F936-41C7-AB9E-23EFA796B635}"/>
              </a:ext>
            </a:extLst>
          </p:cNvPr>
          <p:cNvPicPr>
            <a:picLocks noChangeAspect="1"/>
          </p:cNvPicPr>
          <p:nvPr/>
        </p:nvPicPr>
        <p:blipFill rotWithShape="1">
          <a:blip r:embed="rId2"/>
          <a:srcRect l="4408" t="79439" r="16997" b="7199"/>
          <a:stretch/>
        </p:blipFill>
        <p:spPr>
          <a:xfrm>
            <a:off x="6266802" y="4997003"/>
            <a:ext cx="4363585" cy="1859150"/>
          </a:xfrm>
          <a:prstGeom prst="rect">
            <a:avLst/>
          </a:prstGeom>
        </p:spPr>
      </p:pic>
    </p:spTree>
    <p:extLst>
      <p:ext uri="{BB962C8B-B14F-4D97-AF65-F5344CB8AC3E}">
        <p14:creationId xmlns:p14="http://schemas.microsoft.com/office/powerpoint/2010/main" val="2738107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3D13610-DD90-42F5-AF46-1FA9AD6638EF}"/>
              </a:ext>
            </a:extLst>
          </p:cNvPr>
          <p:cNvSpPr>
            <a:spLocks noGrp="1"/>
          </p:cNvSpPr>
          <p:nvPr>
            <p:ph type="title"/>
          </p:nvPr>
        </p:nvSpPr>
        <p:spPr>
          <a:xfrm>
            <a:off x="160421" y="846853"/>
            <a:ext cx="11614483" cy="2852737"/>
          </a:xfrm>
        </p:spPr>
        <p:txBody>
          <a:bodyPr/>
          <a:lstStyle/>
          <a:p>
            <a:pPr algn="ctr"/>
            <a:r>
              <a:rPr lang="it-IT" dirty="0" smtClean="0"/>
              <a:t>lezione </a:t>
            </a:r>
            <a:r>
              <a:rPr lang="it-IT" dirty="0"/>
              <a:t>derivante da </a:t>
            </a:r>
            <a:r>
              <a:rPr lang="it-IT" dirty="0" smtClean="0"/>
              <a:t/>
            </a:r>
            <a:br>
              <a:rPr lang="it-IT" dirty="0" smtClean="0"/>
            </a:br>
            <a:r>
              <a:rPr lang="it-IT" dirty="0" smtClean="0"/>
              <a:t>Indicatori </a:t>
            </a:r>
            <a:r>
              <a:rPr lang="it-IT" dirty="0"/>
              <a:t>e indici</a:t>
            </a:r>
          </a:p>
        </p:txBody>
      </p:sp>
      <p:sp>
        <p:nvSpPr>
          <p:cNvPr id="3" name="Segnaposto testo 2">
            <a:extLst>
              <a:ext uri="{FF2B5EF4-FFF2-40B4-BE49-F238E27FC236}">
                <a16:creationId xmlns="" xmlns:a16="http://schemas.microsoft.com/office/drawing/2014/main" id="{1FB75EDA-D985-44A9-B028-4900528A0119}"/>
              </a:ext>
            </a:extLst>
          </p:cNvPr>
          <p:cNvSpPr>
            <a:spLocks noGrp="1"/>
          </p:cNvSpPr>
          <p:nvPr>
            <p:ph type="body" idx="1"/>
          </p:nvPr>
        </p:nvSpPr>
        <p:spPr/>
        <p:txBody>
          <a:bodyPr/>
          <a:lstStyle/>
          <a:p>
            <a:r>
              <a:rPr lang="it-IT" dirty="0"/>
              <a:t>Quando si può e deve fare qualcosa</a:t>
            </a:r>
            <a:r>
              <a:rPr lang="it-IT" dirty="0" smtClean="0"/>
              <a:t>…</a:t>
            </a:r>
          </a:p>
          <a:p>
            <a:endParaRPr lang="it-IT" dirty="0"/>
          </a:p>
          <a:p>
            <a:r>
              <a:rPr lang="it-IT" dirty="0" smtClean="0"/>
              <a:t>OVVERO  COME IMPLEMENTARE UN SISTEMA AMMINISTRATIVO ADEGUATO!</a:t>
            </a:r>
            <a:endParaRPr lang="it-IT" dirty="0"/>
          </a:p>
        </p:txBody>
      </p:sp>
    </p:spTree>
    <p:extLst>
      <p:ext uri="{BB962C8B-B14F-4D97-AF65-F5344CB8AC3E}">
        <p14:creationId xmlns:p14="http://schemas.microsoft.com/office/powerpoint/2010/main" val="159016513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23358B14-650F-4643-AE75-4E3D370EBB60}" type="slidenum">
              <a:rPr lang="it-IT" smtClean="0"/>
              <a:t>76</a:t>
            </a:fld>
            <a:endParaRPr lang="it-IT"/>
          </a:p>
        </p:txBody>
      </p:sp>
      <p:sp>
        <p:nvSpPr>
          <p:cNvPr id="3" name="CasellaDiTesto 2"/>
          <p:cNvSpPr txBox="1"/>
          <p:nvPr/>
        </p:nvSpPr>
        <p:spPr>
          <a:xfrm>
            <a:off x="540913" y="888643"/>
            <a:ext cx="11320529" cy="5016758"/>
          </a:xfrm>
          <a:prstGeom prst="rect">
            <a:avLst/>
          </a:prstGeom>
          <a:noFill/>
        </p:spPr>
        <p:txBody>
          <a:bodyPr wrap="square" rtlCol="0">
            <a:spAutoFit/>
          </a:bodyPr>
          <a:lstStyle/>
          <a:p>
            <a:r>
              <a:rPr lang="it-IT" sz="4000" dirty="0" smtClean="0"/>
              <a:t>SFIDA: sviluppare adeguate professionalità per la PMI</a:t>
            </a:r>
          </a:p>
          <a:p>
            <a:endParaRPr lang="it-IT" sz="4000" dirty="0"/>
          </a:p>
          <a:p>
            <a:r>
              <a:rPr lang="it-IT" sz="4000" dirty="0" smtClean="0"/>
              <a:t>CRITICITA’ PREVISIONE FLUSSI DI CASSA FUTURI</a:t>
            </a:r>
          </a:p>
          <a:p>
            <a:endParaRPr lang="it-IT" sz="4000" dirty="0"/>
          </a:p>
          <a:p>
            <a:r>
              <a:rPr lang="it-IT" sz="4000" dirty="0" smtClean="0"/>
              <a:t>RENDICONTO FINANZIARIO </a:t>
            </a:r>
            <a:r>
              <a:rPr lang="it-IT" sz="4000" dirty="0" smtClean="0">
                <a:sym typeface="Wingdings" panose="05000000000000000000" pitchFamily="2" charset="2"/>
              </a:rPr>
              <a:t> INCASSI E PAGAMENTI</a:t>
            </a:r>
          </a:p>
          <a:p>
            <a:endParaRPr lang="it-IT" sz="4000" dirty="0">
              <a:sym typeface="Wingdings" panose="05000000000000000000" pitchFamily="2" charset="2"/>
            </a:endParaRPr>
          </a:p>
          <a:p>
            <a:endParaRPr lang="it-IT" sz="4000" dirty="0" smtClean="0">
              <a:sym typeface="Wingdings" panose="05000000000000000000" pitchFamily="2" charset="2"/>
            </a:endParaRPr>
          </a:p>
          <a:p>
            <a:pPr algn="ctr"/>
            <a:r>
              <a:rPr lang="it-IT" sz="4000" b="1" dirty="0" smtClean="0">
                <a:solidFill>
                  <a:srgbClr val="FF0000"/>
                </a:solidFill>
                <a:sym typeface="Wingdings" panose="05000000000000000000" pitchFamily="2" charset="2"/>
              </a:rPr>
              <a:t>Buon lavoro!</a:t>
            </a:r>
            <a:endParaRPr lang="it-IT" sz="4000" b="1" dirty="0">
              <a:solidFill>
                <a:srgbClr val="FF0000"/>
              </a:solidFill>
            </a:endParaRPr>
          </a:p>
        </p:txBody>
      </p:sp>
    </p:spTree>
    <p:extLst>
      <p:ext uri="{BB962C8B-B14F-4D97-AF65-F5344CB8AC3E}">
        <p14:creationId xmlns:p14="http://schemas.microsoft.com/office/powerpoint/2010/main" val="4289140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Crisi  da shock esterni …..</a:t>
            </a:r>
            <a:endParaRPr lang="it-IT" dirty="0"/>
          </a:p>
        </p:txBody>
      </p:sp>
      <p:sp>
        <p:nvSpPr>
          <p:cNvPr id="3" name="Segnaposto contenuto 2"/>
          <p:cNvSpPr>
            <a:spLocks noGrp="1"/>
          </p:cNvSpPr>
          <p:nvPr>
            <p:ph idx="1"/>
          </p:nvPr>
        </p:nvSpPr>
        <p:spPr>
          <a:xfrm>
            <a:off x="838200" y="1439259"/>
            <a:ext cx="10515600" cy="4351338"/>
          </a:xfrm>
        </p:spPr>
        <p:txBody>
          <a:bodyPr>
            <a:normAutofit lnSpcReduction="10000"/>
          </a:bodyPr>
          <a:lstStyle/>
          <a:p>
            <a:r>
              <a:rPr lang="it-IT" dirty="0" smtClean="0"/>
              <a:t>Purtroppo situazioni di crisi si sono succedute nel tempo</a:t>
            </a:r>
          </a:p>
          <a:p>
            <a:r>
              <a:rPr lang="it-IT" dirty="0" smtClean="0"/>
              <a:t>Crisi del 1929</a:t>
            </a:r>
          </a:p>
          <a:p>
            <a:r>
              <a:rPr lang="it-IT" dirty="0" smtClean="0"/>
              <a:t>……….</a:t>
            </a:r>
          </a:p>
          <a:p>
            <a:r>
              <a:rPr lang="it-IT" dirty="0" smtClean="0"/>
              <a:t>Crisi anni 1970 (guerra arabo-israeliana con aumento del prezzo del petrolio e … domeniche a piedi)</a:t>
            </a:r>
          </a:p>
          <a:p>
            <a:endParaRPr lang="it-IT" dirty="0"/>
          </a:p>
          <a:p>
            <a:r>
              <a:rPr lang="it-IT" dirty="0" smtClean="0"/>
              <a:t>Crisi del 2008 ( Lehman Brother, 15 settembre 2008)</a:t>
            </a:r>
          </a:p>
          <a:p>
            <a:endParaRPr lang="it-IT" dirty="0"/>
          </a:p>
          <a:p>
            <a:r>
              <a:rPr lang="it-IT" dirty="0" smtClean="0"/>
              <a:t>…….Pandemia 2020……..</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8</a:t>
            </a:fld>
            <a:endParaRPr lang="it-IT"/>
          </a:p>
        </p:txBody>
      </p:sp>
    </p:spTree>
    <p:extLst>
      <p:ext uri="{BB962C8B-B14F-4D97-AF65-F5344CB8AC3E}">
        <p14:creationId xmlns:p14="http://schemas.microsoft.com/office/powerpoint/2010/main" val="2435695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Gli studi sulle crisi d’impresa</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Crisi derivanti da shock esterni </a:t>
            </a:r>
            <a:r>
              <a:rPr lang="it-IT" dirty="0" smtClean="0">
                <a:sym typeface="Wingdings" panose="05000000000000000000" pitchFamily="2" charset="2"/>
              </a:rPr>
              <a:t> non prevedibili</a:t>
            </a:r>
          </a:p>
          <a:p>
            <a:pPr algn="just"/>
            <a:r>
              <a:rPr lang="it-IT" dirty="0" smtClean="0">
                <a:sym typeface="Wingdings" panose="05000000000000000000" pitchFamily="2" charset="2"/>
              </a:rPr>
              <a:t>Crisi derivanti da fattori interni  prevedibili </a:t>
            </a:r>
          </a:p>
          <a:p>
            <a:pPr algn="just"/>
            <a:r>
              <a:rPr lang="it-IT" dirty="0" smtClean="0">
                <a:sym typeface="Wingdings" panose="05000000000000000000" pitchFamily="2" charset="2"/>
              </a:rPr>
              <a:t>Previsione: </a:t>
            </a:r>
          </a:p>
          <a:p>
            <a:pPr algn="just">
              <a:buFont typeface="Wingdings" panose="05000000000000000000" pitchFamily="2" charset="2"/>
              <a:buChar char="à"/>
            </a:pPr>
            <a:r>
              <a:rPr lang="it-IT" dirty="0" smtClean="0">
                <a:sym typeface="Wingdings" panose="05000000000000000000" pitchFamily="2" charset="2"/>
              </a:rPr>
              <a:t>implementazione di sistemi di controllo adeguati sulla strategia e sui risultati attesi rispetto alle previsioni </a:t>
            </a:r>
          </a:p>
          <a:p>
            <a:pPr algn="just">
              <a:buFont typeface="Wingdings" panose="05000000000000000000" pitchFamily="2" charset="2"/>
              <a:buChar char="à"/>
            </a:pPr>
            <a:r>
              <a:rPr lang="it-IT" dirty="0" smtClean="0">
                <a:sym typeface="Wingdings" panose="05000000000000000000" pitchFamily="2" charset="2"/>
              </a:rPr>
              <a:t>per larga parte anticipabili attraverso modello di analisi dei bilanci aziendali   modelli di </a:t>
            </a:r>
            <a:r>
              <a:rPr lang="it-IT" dirty="0" err="1" smtClean="0">
                <a:sym typeface="Wingdings" panose="05000000000000000000" pitchFamily="2" charset="2"/>
              </a:rPr>
              <a:t>scoring</a:t>
            </a:r>
            <a:r>
              <a:rPr lang="it-IT" dirty="0" smtClean="0">
                <a:sym typeface="Wingdings" panose="05000000000000000000" pitchFamily="2" charset="2"/>
              </a:rPr>
              <a:t> per la previsione delle insolvenze, </a:t>
            </a:r>
          </a:p>
          <a:p>
            <a:pPr algn="just">
              <a:buFont typeface="Wingdings" panose="05000000000000000000" pitchFamily="2" charset="2"/>
              <a:buChar char="à"/>
            </a:pPr>
            <a:r>
              <a:rPr lang="it-IT" dirty="0" smtClean="0">
                <a:sym typeface="Wingdings" panose="05000000000000000000" pitchFamily="2" charset="2"/>
              </a:rPr>
              <a:t>integrati da analisi di tipo qualitativo (analisi della strategia, sempre più orientata anche ad approfondimenti ambientali, sociali e di </a:t>
            </a:r>
            <a:r>
              <a:rPr lang="it-IT" dirty="0" err="1" smtClean="0">
                <a:sym typeface="Wingdings" panose="05000000000000000000" pitchFamily="2" charset="2"/>
              </a:rPr>
              <a:t>governance</a:t>
            </a:r>
            <a:r>
              <a:rPr lang="it-IT" dirty="0" smtClean="0">
                <a:sym typeface="Wingdings" panose="05000000000000000000" pitchFamily="2" charset="2"/>
              </a:rPr>
              <a:t> - ESG) – </a:t>
            </a:r>
          </a:p>
          <a:p>
            <a:pPr algn="just"/>
            <a:r>
              <a:rPr lang="it-IT" dirty="0" smtClean="0">
                <a:sym typeface="Wingdings" panose="05000000000000000000" pitchFamily="2" charset="2"/>
              </a:rPr>
              <a:t>Modelli di rating per la valutazione del merito creditizio</a:t>
            </a:r>
            <a:endParaRPr lang="it-IT" dirty="0"/>
          </a:p>
        </p:txBody>
      </p:sp>
      <p:sp>
        <p:nvSpPr>
          <p:cNvPr id="4" name="Segnaposto piè di pagina 3"/>
          <p:cNvSpPr>
            <a:spLocks noGrp="1"/>
          </p:cNvSpPr>
          <p:nvPr>
            <p:ph type="ftr" sz="quarter" idx="11"/>
          </p:nvPr>
        </p:nvSpPr>
        <p:spPr/>
        <p:txBody>
          <a:bodyPr/>
          <a:lstStyle/>
          <a:p>
            <a:r>
              <a:rPr lang="it-IT" smtClean="0"/>
              <a:t>LEZIONI SULLA CRISI  APRILE 2020</a:t>
            </a:r>
            <a:endParaRPr lang="it-IT"/>
          </a:p>
        </p:txBody>
      </p:sp>
      <p:sp>
        <p:nvSpPr>
          <p:cNvPr id="5" name="Segnaposto numero diapositiva 4"/>
          <p:cNvSpPr>
            <a:spLocks noGrp="1"/>
          </p:cNvSpPr>
          <p:nvPr>
            <p:ph type="sldNum" sz="quarter" idx="12"/>
          </p:nvPr>
        </p:nvSpPr>
        <p:spPr/>
        <p:txBody>
          <a:bodyPr/>
          <a:lstStyle/>
          <a:p>
            <a:fld id="{80080AE9-5E66-4125-99D8-272ED2366E1F}" type="slidenum">
              <a:rPr lang="it-IT" smtClean="0"/>
              <a:t>9</a:t>
            </a:fld>
            <a:endParaRPr lang="it-IT"/>
          </a:p>
        </p:txBody>
      </p:sp>
    </p:spTree>
    <p:extLst>
      <p:ext uri="{BB962C8B-B14F-4D97-AF65-F5344CB8AC3E}">
        <p14:creationId xmlns:p14="http://schemas.microsoft.com/office/powerpoint/2010/main" val="34328203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6188</Words>
  <Application>Microsoft Office PowerPoint</Application>
  <PresentationFormat>Widescreen</PresentationFormat>
  <Paragraphs>656</Paragraphs>
  <Slides>76</Slides>
  <Notes>2</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1</vt:i4>
      </vt:variant>
      <vt:variant>
        <vt:lpstr>Titoli diapositive</vt:lpstr>
      </vt:variant>
      <vt:variant>
        <vt:i4>76</vt:i4>
      </vt:variant>
    </vt:vector>
  </HeadingPairs>
  <TitlesOfParts>
    <vt:vector size="83" baseType="lpstr">
      <vt:lpstr>MS PGothic</vt:lpstr>
      <vt:lpstr>Arial</vt:lpstr>
      <vt:lpstr>Calibri</vt:lpstr>
      <vt:lpstr>Calibri Light</vt:lpstr>
      <vt:lpstr>Wingdings</vt:lpstr>
      <vt:lpstr>Tema di Office</vt:lpstr>
      <vt:lpstr>Document</vt:lpstr>
      <vt:lpstr>IL CODICE DELLA CRISI D’IMPRESA: QUALE EFFICACIA  IN PRESENZA DI «CIGNI NERI»?</vt:lpstr>
      <vt:lpstr>PARLARE DI CRISI PARTENDO DALL’ANALISI DEI FATTORI COMPETITIVI</vt:lpstr>
      <vt:lpstr>Studi sulla strategia</vt:lpstr>
      <vt:lpstr>Perche’  cigni neri?</vt:lpstr>
      <vt:lpstr>Che caratteristiche hanno le aziende che sopravvivono?</vt:lpstr>
      <vt:lpstr>CARATTERISTICHE DELLE AZIENDE IN CONTINUITA’ </vt:lpstr>
      <vt:lpstr>Sopravvivenza profittevole dell’azienda……</vt:lpstr>
      <vt:lpstr>Crisi  da shock esterni …..</vt:lpstr>
      <vt:lpstr>Gli studi sulle crisi d’impresa</vt:lpstr>
      <vt:lpstr>Effetti da crisi da shock esterni……</vt:lpstr>
      <vt:lpstr>Conseguenze e indicatori delle crisi </vt:lpstr>
      <vt:lpstr>Classificazione delle tipologie di crisi</vt:lpstr>
      <vt:lpstr>“caratteristiche/definizioni  delle crisi di impresa”</vt:lpstr>
      <vt:lpstr>Dalla crisi all’insolvenza…</vt:lpstr>
      <vt:lpstr>La crisi avviene per competenza o per cassa?   </vt:lpstr>
      <vt:lpstr>Tabella 1: stadi della crisi e manifestazioni gestionali</vt:lpstr>
      <vt:lpstr>Presentazione standard di PowerPoint</vt:lpstr>
      <vt:lpstr>Dimensioni dello squilibrio</vt:lpstr>
      <vt:lpstr>PROCESSI DI DECLINO E DI CRISI: FATTORI INFLUENTI</vt:lpstr>
      <vt:lpstr>Crisi da problemi strutturali del territorio in cui le imprese operano</vt:lpstr>
      <vt:lpstr>Fattori  interni di crisi</vt:lpstr>
      <vt:lpstr>Dopo la fase di diagnosi……</vt:lpstr>
      <vt:lpstr>AREE CRITICHE DELLA GESTIONE</vt:lpstr>
      <vt:lpstr>GESTIONE DELLA CRISI E ATTIVITA’ DI CONTROLLO</vt:lpstr>
      <vt:lpstr>ANALISI DEI CICLI</vt:lpstr>
      <vt:lpstr>Analisi dei cicli</vt:lpstr>
      <vt:lpstr>Indicatori dall’analisi del bilancio per la valutazione  della continuità aziendale</vt:lpstr>
      <vt:lpstr>Tipologie di crisi e riflessi sul bilancio</vt:lpstr>
      <vt:lpstr>crisi da sovrapproduzione   crisi da decadimento del prodotto </vt:lpstr>
      <vt:lpstr>Crisi  da squilibrio finanziario</vt:lpstr>
      <vt:lpstr>Il Bilancio e i segnali di crisi </vt:lpstr>
      <vt:lpstr>Sintomi ed effetti di una crisi finanziaria</vt:lpstr>
      <vt:lpstr>Informazioni dalla nota integrativa</vt:lpstr>
      <vt:lpstr>La valutazione di segnali di crisi</vt:lpstr>
      <vt:lpstr>La rilevazione degli indicatori di crisi</vt:lpstr>
      <vt:lpstr>I  modelli di rating: dallo scoring al rating </vt:lpstr>
      <vt:lpstr>Rating</vt:lpstr>
      <vt:lpstr>Presentazione standard di PowerPoint</vt:lpstr>
      <vt:lpstr>Altri indicatori segnaletici…   Per le banche……..</vt:lpstr>
      <vt:lpstr>Indicatori di sostenibilità del debito….</vt:lpstr>
      <vt:lpstr>Indicatori da monitorare come anticipatori crisi….</vt:lpstr>
      <vt:lpstr>valori soglia di alcuni indicatori per allerta: criticità di alcune informazioni se non ben ponderate……</vt:lpstr>
      <vt:lpstr>Il sistema di allerta del codice della crisi d’impresa</vt:lpstr>
      <vt:lpstr>Dlgs 12 gennaio 2019, n. 14 Codice della crisi d’impresa e dell’insolvenza</vt:lpstr>
      <vt:lpstr>Novità del codice della crisi d’impresa</vt:lpstr>
      <vt:lpstr>Codice della crisi -- Estrema sintesi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NUOVI TERMINI DI DECORRENZA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Gli indicatori:  modalità di calcolo </vt:lpstr>
      <vt:lpstr>Quando si fa ricorso agli indici settoriali</vt:lpstr>
      <vt:lpstr>Gli indicatori e gli indici settoriali: modalità di calcolo </vt:lpstr>
      <vt:lpstr>lezione derivante da  Indicatori e indici</vt:lpstr>
      <vt:lpstr>Presentazione standard di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CIGNI NERI E STRATEGIE DI TURNAROUND IN PERIODI PERTURBATI</dc:title>
  <dc:creator>alessandra tami</dc:creator>
  <cp:lastModifiedBy>alessandra tami</cp:lastModifiedBy>
  <cp:revision>40</cp:revision>
  <cp:lastPrinted>2020-04-02T09:28:50Z</cp:lastPrinted>
  <dcterms:created xsi:type="dcterms:W3CDTF">2020-03-30T10:51:58Z</dcterms:created>
  <dcterms:modified xsi:type="dcterms:W3CDTF">2020-04-03T07:31:09Z</dcterms:modified>
</cp:coreProperties>
</file>